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17.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3" r:id="rId6"/>
    <p:sldMasterId id="214748367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 id="417" r:id="rId170"/>
    <p:sldId id="418" r:id="rId171"/>
    <p:sldId id="419" r:id="rId172"/>
    <p:sldId id="420" r:id="rId173"/>
    <p:sldId id="421" r:id="rId174"/>
    <p:sldId id="422" r:id="rId175"/>
    <p:sldId id="423" r:id="rId176"/>
    <p:sldId id="424" r:id="rId177"/>
    <p:sldId id="425" r:id="rId178"/>
    <p:sldId id="426" r:id="rId179"/>
    <p:sldId id="427" r:id="rId180"/>
    <p:sldId id="428" r:id="rId181"/>
    <p:sldId id="429" r:id="rId182"/>
    <p:sldId id="430" r:id="rId183"/>
    <p:sldId id="431" r:id="rId184"/>
    <p:sldId id="432" r:id="rId185"/>
    <p:sldId id="433" r:id="rId186"/>
    <p:sldId id="434" r:id="rId187"/>
    <p:sldId id="435" r:id="rId188"/>
    <p:sldId id="436" r:id="rId189"/>
    <p:sldId id="437" r:id="rId190"/>
    <p:sldId id="438" r:id="rId191"/>
    <p:sldId id="439" r:id="rId192"/>
    <p:sldId id="440" r:id="rId193"/>
    <p:sldId id="441" r:id="rId194"/>
    <p:sldId id="442" r:id="rId195"/>
    <p:sldId id="443" r:id="rId196"/>
    <p:sldId id="444" r:id="rId197"/>
    <p:sldId id="445" r:id="rId198"/>
    <p:sldId id="446" r:id="rId199"/>
    <p:sldId id="447" r:id="rId200"/>
    <p:sldId id="448" r:id="rId201"/>
    <p:sldId id="449" r:id="rId202"/>
    <p:sldId id="450" r:id="rId203"/>
    <p:sldId id="451" r:id="rId204"/>
    <p:sldId id="452" r:id="rId205"/>
    <p:sldId id="453" r:id="rId206"/>
    <p:sldId id="454" r:id="rId207"/>
    <p:sldId id="455" r:id="rId208"/>
    <p:sldId id="456" r:id="rId209"/>
    <p:sldId id="457" r:id="rId210"/>
    <p:sldId id="458" r:id="rId211"/>
    <p:sldId id="459" r:id="rId212"/>
    <p:sldId id="460" r:id="rId213"/>
    <p:sldId id="461" r:id="rId214"/>
    <p:sldId id="462" r:id="rId215"/>
    <p:sldId id="463" r:id="rId216"/>
    <p:sldId id="464" r:id="rId217"/>
    <p:sldId id="465" r:id="rId218"/>
    <p:sldId id="466" r:id="rId219"/>
    <p:sldId id="467" r:id="rId220"/>
    <p:sldId id="468" r:id="rId221"/>
    <p:sldId id="469" r:id="rId222"/>
    <p:sldId id="470" r:id="rId223"/>
    <p:sldId id="471" r:id="rId224"/>
    <p:sldId id="472" r:id="rId225"/>
    <p:sldId id="473" r:id="rId226"/>
    <p:sldId id="474" r:id="rId227"/>
    <p:sldId id="475" r:id="rId228"/>
    <p:sldId id="476" r:id="rId229"/>
    <p:sldId id="477" r:id="rId230"/>
    <p:sldId id="478" r:id="rId231"/>
    <p:sldId id="479" r:id="rId232"/>
    <p:sldId id="480" r:id="rId233"/>
    <p:sldId id="481" r:id="rId234"/>
    <p:sldId id="482" r:id="rId235"/>
    <p:sldId id="483" r:id="rId236"/>
    <p:sldId id="484" r:id="rId237"/>
    <p:sldId id="485" r:id="rId238"/>
    <p:sldId id="486" r:id="rId239"/>
    <p:sldId id="487" r:id="rId240"/>
    <p:sldId id="488" r:id="rId241"/>
    <p:sldId id="489" r:id="rId242"/>
    <p:sldId id="490" r:id="rId243"/>
    <p:sldId id="491" r:id="rId244"/>
    <p:sldId id="492" r:id="rId245"/>
    <p:sldId id="493" r:id="rId246"/>
    <p:sldId id="494" r:id="rId247"/>
    <p:sldId id="495" r:id="rId248"/>
    <p:sldId id="496" r:id="rId249"/>
    <p:sldId id="497" r:id="rId250"/>
    <p:sldId id="498" r:id="rId251"/>
    <p:sldId id="499" r:id="rId252"/>
    <p:sldId id="500" r:id="rId253"/>
    <p:sldId id="501" r:id="rId254"/>
    <p:sldId id="502" r:id="rId255"/>
    <p:sldId id="503" r:id="rId256"/>
    <p:sldId id="504" r:id="rId257"/>
    <p:sldId id="505" r:id="rId258"/>
    <p:sldId id="506" r:id="rId259"/>
    <p:sldId id="507" r:id="rId260"/>
    <p:sldId id="508" r:id="rId261"/>
    <p:sldId id="509" r:id="rId262"/>
    <p:sldId id="510" r:id="rId263"/>
    <p:sldId id="511" r:id="rId264"/>
    <p:sldId id="512" r:id="rId265"/>
    <p:sldId id="513" r:id="rId266"/>
    <p:sldId id="514" r:id="rId267"/>
    <p:sldId id="515" r:id="rId268"/>
    <p:sldId id="516" r:id="rId269"/>
    <p:sldId id="517" r:id="rId270"/>
    <p:sldId id="518" r:id="rId271"/>
    <p:sldId id="519" r:id="rId272"/>
    <p:sldId id="520" r:id="rId273"/>
    <p:sldId id="521" r:id="rId274"/>
    <p:sldId id="522" r:id="rId275"/>
    <p:sldId id="523" r:id="rId276"/>
    <p:sldId id="524" r:id="rId277"/>
    <p:sldId id="525" r:id="rId278"/>
    <p:sldId id="526" r:id="rId279"/>
    <p:sldId id="527" r:id="rId280"/>
    <p:sldId id="528" r:id="rId281"/>
    <p:sldId id="529" r:id="rId282"/>
    <p:sldId id="530" r:id="rId283"/>
    <p:sldId id="531" r:id="rId284"/>
    <p:sldId id="532" r:id="rId285"/>
    <p:sldId id="533" r:id="rId286"/>
    <p:sldId id="534" r:id="rId287"/>
    <p:sldId id="535" r:id="rId288"/>
    <p:sldId id="536" r:id="rId289"/>
    <p:sldId id="537" r:id="rId290"/>
    <p:sldId id="538" r:id="rId291"/>
    <p:sldId id="539" r:id="rId292"/>
    <p:sldId id="540" r:id="rId293"/>
    <p:sldId id="541" r:id="rId294"/>
    <p:sldId id="542" r:id="rId295"/>
    <p:sldId id="543" r:id="rId296"/>
    <p:sldId id="544" r:id="rId297"/>
    <p:sldId id="545" r:id="rId298"/>
    <p:sldId id="546" r:id="rId299"/>
    <p:sldId id="547" r:id="rId300"/>
    <p:sldId id="548" r:id="rId301"/>
    <p:sldId id="549" r:id="rId302"/>
    <p:sldId id="550" r:id="rId303"/>
    <p:sldId id="551" r:id="rId304"/>
    <p:sldId id="552" r:id="rId305"/>
    <p:sldId id="553" r:id="rId306"/>
    <p:sldId id="554" r:id="rId307"/>
    <p:sldId id="555" r:id="rId308"/>
    <p:sldId id="556" r:id="rId309"/>
    <p:sldId id="557" r:id="rId310"/>
    <p:sldId id="558" r:id="rId311"/>
    <p:sldId id="559" r:id="rId312"/>
    <p:sldId id="560" r:id="rId313"/>
    <p:sldId id="561" r:id="rId314"/>
    <p:sldId id="562" r:id="rId315"/>
    <p:sldId id="563" r:id="rId316"/>
    <p:sldId id="564" r:id="rId317"/>
    <p:sldId id="565" r:id="rId318"/>
    <p:sldId id="566" r:id="rId319"/>
    <p:sldId id="567" r:id="rId320"/>
    <p:sldId id="568" r:id="rId321"/>
    <p:sldId id="569" r:id="rId322"/>
    <p:sldId id="570" r:id="rId323"/>
    <p:sldId id="571" r:id="rId324"/>
    <p:sldId id="572" r:id="rId325"/>
    <p:sldId id="573" r:id="rId326"/>
    <p:sldId id="574" r:id="rId327"/>
    <p:sldId id="575" r:id="rId328"/>
    <p:sldId id="576" r:id="rId329"/>
    <p:sldId id="577" r:id="rId330"/>
  </p:sldIdLst>
  <p:sldSz cy="5143500" cx="9144000"/>
  <p:notesSz cx="6858000" cy="9144000"/>
  <p:embeddedFontLst>
    <p:embeddedFont>
      <p:font typeface="Ubuntu"/>
      <p:regular r:id="rId331"/>
      <p:bold r:id="rId332"/>
      <p:italic r:id="rId333"/>
      <p:boldItalic r:id="rId334"/>
    </p:embeddedFont>
    <p:embeddedFont>
      <p:font typeface="Hammersmith One"/>
      <p:regular r:id="rId335"/>
    </p:embeddedFont>
    <p:embeddedFont>
      <p:font typeface="Raleway"/>
      <p:regular r:id="rId336"/>
      <p:bold r:id="rId337"/>
      <p:italic r:id="rId338"/>
      <p:boldItalic r:id="rId339"/>
    </p:embeddedFont>
    <p:embeddedFont>
      <p:font typeface="Caveat"/>
      <p:regular r:id="rId340"/>
      <p:bold r:id="rId341"/>
    </p:embeddedFont>
    <p:embeddedFont>
      <p:font typeface="Economica"/>
      <p:regular r:id="rId342"/>
      <p:bold r:id="rId343"/>
      <p:italic r:id="rId344"/>
      <p:boldItalic r:id="rId345"/>
    </p:embeddedFont>
    <p:embeddedFont>
      <p:font typeface="Roboto"/>
      <p:regular r:id="rId346"/>
      <p:bold r:id="rId347"/>
      <p:italic r:id="rId348"/>
      <p:boldItalic r:id="rId349"/>
    </p:embeddedFont>
    <p:embeddedFont>
      <p:font typeface="Helvetica Neue"/>
      <p:regular r:id="rId350"/>
      <p:bold r:id="rId351"/>
      <p:italic r:id="rId352"/>
      <p:boldItalic r:id="rId353"/>
    </p:embeddedFont>
    <p:embeddedFont>
      <p:font typeface="Oswald"/>
      <p:regular r:id="rId354"/>
      <p:bold r:id="rId355"/>
    </p:embeddedFont>
    <p:embeddedFont>
      <p:font typeface="Source Sans Pro"/>
      <p:regular r:id="rId356"/>
      <p:bold r:id="rId357"/>
      <p:italic r:id="rId358"/>
      <p:boldItalic r:id="rId3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matteo negri"/>
  <p:cmAuthor clrIdx="1" id="1" initials="" lastIdx="16" name="Matteo Negri"/>
  <p:cmAuthor clrIdx="2" id="2" initials="" lastIdx="7" name="Jan"/>
  <p:cmAuthor clrIdx="3" id="3" initials="" lastIdx="4" name="Liz Salesky"/>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B36BF8-392B-4E25-8475-8E34BF66E5CB}">
  <a:tblStyle styleId="{62B36BF8-392B-4E25-8475-8E34BF66E5C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C9C553C-04DE-44A9-93F0-4F3630A16C46}"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D6FF023-7AE8-4EC6-A40E-34C86CE50308}" styleName="Table_2">
    <a:wholeTbl>
      <a:tcTxStyle b="off" i="off">
        <a:font>
          <a:latin typeface="Arial"/>
          <a:ea typeface="Arial"/>
          <a:cs typeface="Arial"/>
        </a:font>
        <a:schemeClr val="dk1"/>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chemeClr val="accent2"/>
              </a:solidFill>
              <a:prstDash val="solid"/>
              <a:round/>
              <a:headEnd len="sm" w="sm" type="none"/>
              <a:tailEnd len="sm" w="sm" type="none"/>
            </a:ln>
          </a:insideV>
        </a:tcBdr>
        <a:fill>
          <a:solidFill>
            <a:srgbClr val="FFFFFF">
              <a:alpha val="0"/>
            </a:srgbClr>
          </a:solidFill>
        </a:fill>
      </a:tcStyle>
    </a:wholeTbl>
    <a:band1H>
      <a:tcTxStyle/>
      <a:tcStyle>
        <a:fill>
          <a:solidFill>
            <a:schemeClr val="accent2">
              <a:alpha val="40000"/>
            </a:schemeClr>
          </a:solidFill>
        </a:fill>
      </a:tcStyle>
    </a:band1H>
    <a:band2H>
      <a:tcTxStyle/>
    </a:band2H>
    <a:band1V>
      <a:tcTxStyle/>
      <a:tcStyle>
        <a:tcBdr>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tcBdr>
        <a:fill>
          <a:solidFill>
            <a:schemeClr val="accent2">
              <a:alpha val="40000"/>
            </a:schemeClr>
          </a:solidFill>
        </a:fill>
      </a:tcStyle>
    </a:band1V>
    <a:band2V>
      <a:tcTxStyle/>
    </a:band2V>
    <a:lastCol>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Arial"/>
          <a:ea typeface="Arial"/>
          <a:cs typeface="Arial"/>
        </a:font>
        <a:schemeClr val="lt1"/>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2"/>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190" Type="http://schemas.openxmlformats.org/officeDocument/2006/relationships/slide" Target="slides/slide18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194" Type="http://schemas.openxmlformats.org/officeDocument/2006/relationships/slide" Target="slides/slide186.xml"/><Relationship Id="rId43" Type="http://schemas.openxmlformats.org/officeDocument/2006/relationships/slide" Target="slides/slide35.xml"/><Relationship Id="rId193" Type="http://schemas.openxmlformats.org/officeDocument/2006/relationships/slide" Target="slides/slide185.xml"/><Relationship Id="rId46" Type="http://schemas.openxmlformats.org/officeDocument/2006/relationships/slide" Target="slides/slide38.xml"/><Relationship Id="rId192" Type="http://schemas.openxmlformats.org/officeDocument/2006/relationships/slide" Target="slides/slide184.xml"/><Relationship Id="rId45" Type="http://schemas.openxmlformats.org/officeDocument/2006/relationships/slide" Target="slides/slide37.xml"/><Relationship Id="rId191" Type="http://schemas.openxmlformats.org/officeDocument/2006/relationships/slide" Target="slides/slide183.xml"/><Relationship Id="rId48" Type="http://schemas.openxmlformats.org/officeDocument/2006/relationships/slide" Target="slides/slide40.xml"/><Relationship Id="rId187" Type="http://schemas.openxmlformats.org/officeDocument/2006/relationships/slide" Target="slides/slide179.xml"/><Relationship Id="rId47" Type="http://schemas.openxmlformats.org/officeDocument/2006/relationships/slide" Target="slides/slide39.xml"/><Relationship Id="rId186" Type="http://schemas.openxmlformats.org/officeDocument/2006/relationships/slide" Target="slides/slide178.xml"/><Relationship Id="rId185" Type="http://schemas.openxmlformats.org/officeDocument/2006/relationships/slide" Target="slides/slide177.xml"/><Relationship Id="rId49" Type="http://schemas.openxmlformats.org/officeDocument/2006/relationships/slide" Target="slides/slide41.xml"/><Relationship Id="rId184" Type="http://schemas.openxmlformats.org/officeDocument/2006/relationships/slide" Target="slides/slide176.xml"/><Relationship Id="rId189" Type="http://schemas.openxmlformats.org/officeDocument/2006/relationships/slide" Target="slides/slide181.xml"/><Relationship Id="rId188" Type="http://schemas.openxmlformats.org/officeDocument/2006/relationships/slide" Target="slides/slide180.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183" Type="http://schemas.openxmlformats.org/officeDocument/2006/relationships/slide" Target="slides/slide175.xml"/><Relationship Id="rId32" Type="http://schemas.openxmlformats.org/officeDocument/2006/relationships/slide" Target="slides/slide24.xml"/><Relationship Id="rId182" Type="http://schemas.openxmlformats.org/officeDocument/2006/relationships/slide" Target="slides/slide174.xml"/><Relationship Id="rId35" Type="http://schemas.openxmlformats.org/officeDocument/2006/relationships/slide" Target="slides/slide27.xml"/><Relationship Id="rId181" Type="http://schemas.openxmlformats.org/officeDocument/2006/relationships/slide" Target="slides/slide173.xml"/><Relationship Id="rId34" Type="http://schemas.openxmlformats.org/officeDocument/2006/relationships/slide" Target="slides/slide26.xml"/><Relationship Id="rId180" Type="http://schemas.openxmlformats.org/officeDocument/2006/relationships/slide" Target="slides/slide172.xml"/><Relationship Id="rId37" Type="http://schemas.openxmlformats.org/officeDocument/2006/relationships/slide" Target="slides/slide29.xml"/><Relationship Id="rId176" Type="http://schemas.openxmlformats.org/officeDocument/2006/relationships/slide" Target="slides/slide168.xml"/><Relationship Id="rId297" Type="http://schemas.openxmlformats.org/officeDocument/2006/relationships/slide" Target="slides/slide289.xml"/><Relationship Id="rId36" Type="http://schemas.openxmlformats.org/officeDocument/2006/relationships/slide" Target="slides/slide28.xml"/><Relationship Id="rId175" Type="http://schemas.openxmlformats.org/officeDocument/2006/relationships/slide" Target="slides/slide167.xml"/><Relationship Id="rId296" Type="http://schemas.openxmlformats.org/officeDocument/2006/relationships/slide" Target="slides/slide288.xml"/><Relationship Id="rId39" Type="http://schemas.openxmlformats.org/officeDocument/2006/relationships/slide" Target="slides/slide31.xml"/><Relationship Id="rId174" Type="http://schemas.openxmlformats.org/officeDocument/2006/relationships/slide" Target="slides/slide166.xml"/><Relationship Id="rId295" Type="http://schemas.openxmlformats.org/officeDocument/2006/relationships/slide" Target="slides/slide287.xml"/><Relationship Id="rId38" Type="http://schemas.openxmlformats.org/officeDocument/2006/relationships/slide" Target="slides/slide30.xml"/><Relationship Id="rId173" Type="http://schemas.openxmlformats.org/officeDocument/2006/relationships/slide" Target="slides/slide165.xml"/><Relationship Id="rId294" Type="http://schemas.openxmlformats.org/officeDocument/2006/relationships/slide" Target="slides/slide286.xml"/><Relationship Id="rId179" Type="http://schemas.openxmlformats.org/officeDocument/2006/relationships/slide" Target="slides/slide171.xml"/><Relationship Id="rId178" Type="http://schemas.openxmlformats.org/officeDocument/2006/relationships/slide" Target="slides/slide170.xml"/><Relationship Id="rId299" Type="http://schemas.openxmlformats.org/officeDocument/2006/relationships/slide" Target="slides/slide291.xml"/><Relationship Id="rId177" Type="http://schemas.openxmlformats.org/officeDocument/2006/relationships/slide" Target="slides/slide169.xml"/><Relationship Id="rId298" Type="http://schemas.openxmlformats.org/officeDocument/2006/relationships/slide" Target="slides/slide29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98" Type="http://schemas.openxmlformats.org/officeDocument/2006/relationships/slide" Target="slides/slide190.xml"/><Relationship Id="rId14" Type="http://schemas.openxmlformats.org/officeDocument/2006/relationships/slide" Target="slides/slide6.xml"/><Relationship Id="rId197" Type="http://schemas.openxmlformats.org/officeDocument/2006/relationships/slide" Target="slides/slide189.xml"/><Relationship Id="rId17" Type="http://schemas.openxmlformats.org/officeDocument/2006/relationships/slide" Target="slides/slide9.xml"/><Relationship Id="rId196" Type="http://schemas.openxmlformats.org/officeDocument/2006/relationships/slide" Target="slides/slide188.xml"/><Relationship Id="rId16" Type="http://schemas.openxmlformats.org/officeDocument/2006/relationships/slide" Target="slides/slide8.xml"/><Relationship Id="rId195" Type="http://schemas.openxmlformats.org/officeDocument/2006/relationships/slide" Target="slides/slide187.xml"/><Relationship Id="rId19" Type="http://schemas.openxmlformats.org/officeDocument/2006/relationships/slide" Target="slides/slide11.xml"/><Relationship Id="rId18" Type="http://schemas.openxmlformats.org/officeDocument/2006/relationships/slide" Target="slides/slide10.xml"/><Relationship Id="rId199" Type="http://schemas.openxmlformats.org/officeDocument/2006/relationships/slide" Target="slides/slide191.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slide" Target="slides/slide142.xml"/><Relationship Id="rId271" Type="http://schemas.openxmlformats.org/officeDocument/2006/relationships/slide" Target="slides/slide263.xml"/><Relationship Id="rId87" Type="http://schemas.openxmlformats.org/officeDocument/2006/relationships/slide" Target="slides/slide79.xml"/><Relationship Id="rId270" Type="http://schemas.openxmlformats.org/officeDocument/2006/relationships/slide" Target="slides/slide262.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1.xml"/><Relationship Id="rId4" Type="http://schemas.openxmlformats.org/officeDocument/2006/relationships/tableStyles" Target="tableStyles.xml"/><Relationship Id="rId148" Type="http://schemas.openxmlformats.org/officeDocument/2006/relationships/slide" Target="slides/slide140.xml"/><Relationship Id="rId269" Type="http://schemas.openxmlformats.org/officeDocument/2006/relationships/slide" Target="slides/slide261.xml"/><Relationship Id="rId9" Type="http://schemas.openxmlformats.org/officeDocument/2006/relationships/slide" Target="slides/slide1.xml"/><Relationship Id="rId143" Type="http://schemas.openxmlformats.org/officeDocument/2006/relationships/slide" Target="slides/slide135.xml"/><Relationship Id="rId264" Type="http://schemas.openxmlformats.org/officeDocument/2006/relationships/slide" Target="slides/slide256.xml"/><Relationship Id="rId142" Type="http://schemas.openxmlformats.org/officeDocument/2006/relationships/slide" Target="slides/slide134.xml"/><Relationship Id="rId263" Type="http://schemas.openxmlformats.org/officeDocument/2006/relationships/slide" Target="slides/slide255.xml"/><Relationship Id="rId141" Type="http://schemas.openxmlformats.org/officeDocument/2006/relationships/slide" Target="slides/slide133.xml"/><Relationship Id="rId262" Type="http://schemas.openxmlformats.org/officeDocument/2006/relationships/slide" Target="slides/slide254.xml"/><Relationship Id="rId140" Type="http://schemas.openxmlformats.org/officeDocument/2006/relationships/slide" Target="slides/slide132.xml"/><Relationship Id="rId261" Type="http://schemas.openxmlformats.org/officeDocument/2006/relationships/slide" Target="slides/slide253.xml"/><Relationship Id="rId5" Type="http://schemas.openxmlformats.org/officeDocument/2006/relationships/commentAuthors" Target="commentAuthors.xml"/><Relationship Id="rId147" Type="http://schemas.openxmlformats.org/officeDocument/2006/relationships/slide" Target="slides/slide139.xml"/><Relationship Id="rId268" Type="http://schemas.openxmlformats.org/officeDocument/2006/relationships/slide" Target="slides/slide260.xml"/><Relationship Id="rId6" Type="http://schemas.openxmlformats.org/officeDocument/2006/relationships/slideMaster" Target="slideMasters/slideMaster1.xml"/><Relationship Id="rId146" Type="http://schemas.openxmlformats.org/officeDocument/2006/relationships/slide" Target="slides/slide138.xml"/><Relationship Id="rId267" Type="http://schemas.openxmlformats.org/officeDocument/2006/relationships/slide" Target="slides/slide259.xml"/><Relationship Id="rId7" Type="http://schemas.openxmlformats.org/officeDocument/2006/relationships/slideMaster" Target="slideMasters/slideMaster2.xml"/><Relationship Id="rId145" Type="http://schemas.openxmlformats.org/officeDocument/2006/relationships/slide" Target="slides/slide137.xml"/><Relationship Id="rId266" Type="http://schemas.openxmlformats.org/officeDocument/2006/relationships/slide" Target="slides/slide258.xml"/><Relationship Id="rId8" Type="http://schemas.openxmlformats.org/officeDocument/2006/relationships/notesMaster" Target="notesMasters/notesMaster1.xml"/><Relationship Id="rId144" Type="http://schemas.openxmlformats.org/officeDocument/2006/relationships/slide" Target="slides/slide136.xml"/><Relationship Id="rId265" Type="http://schemas.openxmlformats.org/officeDocument/2006/relationships/slide" Target="slides/slide257.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260" Type="http://schemas.openxmlformats.org/officeDocument/2006/relationships/slide" Target="slides/slide252.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259" Type="http://schemas.openxmlformats.org/officeDocument/2006/relationships/slide" Target="slides/slide251.xml"/><Relationship Id="rId137" Type="http://schemas.openxmlformats.org/officeDocument/2006/relationships/slide" Target="slides/slide129.xml"/><Relationship Id="rId258" Type="http://schemas.openxmlformats.org/officeDocument/2006/relationships/slide" Target="slides/slide250.xml"/><Relationship Id="rId132" Type="http://schemas.openxmlformats.org/officeDocument/2006/relationships/slide" Target="slides/slide124.xml"/><Relationship Id="rId253" Type="http://schemas.openxmlformats.org/officeDocument/2006/relationships/slide" Target="slides/slide245.xml"/><Relationship Id="rId131" Type="http://schemas.openxmlformats.org/officeDocument/2006/relationships/slide" Target="slides/slide123.xml"/><Relationship Id="rId252" Type="http://schemas.openxmlformats.org/officeDocument/2006/relationships/slide" Target="slides/slide244.xml"/><Relationship Id="rId130" Type="http://schemas.openxmlformats.org/officeDocument/2006/relationships/slide" Target="slides/slide122.xml"/><Relationship Id="rId251" Type="http://schemas.openxmlformats.org/officeDocument/2006/relationships/slide" Target="slides/slide243.xml"/><Relationship Id="rId250" Type="http://schemas.openxmlformats.org/officeDocument/2006/relationships/slide" Target="slides/slide242.xml"/><Relationship Id="rId136" Type="http://schemas.openxmlformats.org/officeDocument/2006/relationships/slide" Target="slides/slide128.xml"/><Relationship Id="rId257" Type="http://schemas.openxmlformats.org/officeDocument/2006/relationships/slide" Target="slides/slide249.xml"/><Relationship Id="rId135" Type="http://schemas.openxmlformats.org/officeDocument/2006/relationships/slide" Target="slides/slide127.xml"/><Relationship Id="rId256" Type="http://schemas.openxmlformats.org/officeDocument/2006/relationships/slide" Target="slides/slide248.xml"/><Relationship Id="rId134" Type="http://schemas.openxmlformats.org/officeDocument/2006/relationships/slide" Target="slides/slide126.xml"/><Relationship Id="rId255" Type="http://schemas.openxmlformats.org/officeDocument/2006/relationships/slide" Target="slides/slide247.xml"/><Relationship Id="rId133" Type="http://schemas.openxmlformats.org/officeDocument/2006/relationships/slide" Target="slides/slide125.xml"/><Relationship Id="rId254" Type="http://schemas.openxmlformats.org/officeDocument/2006/relationships/slide" Target="slides/slide246.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172" Type="http://schemas.openxmlformats.org/officeDocument/2006/relationships/slide" Target="slides/slide164.xml"/><Relationship Id="rId293" Type="http://schemas.openxmlformats.org/officeDocument/2006/relationships/slide" Target="slides/slide285.xml"/><Relationship Id="rId65" Type="http://schemas.openxmlformats.org/officeDocument/2006/relationships/slide" Target="slides/slide57.xml"/><Relationship Id="rId171" Type="http://schemas.openxmlformats.org/officeDocument/2006/relationships/slide" Target="slides/slide163.xml"/><Relationship Id="rId292" Type="http://schemas.openxmlformats.org/officeDocument/2006/relationships/slide" Target="slides/slide284.xml"/><Relationship Id="rId68" Type="http://schemas.openxmlformats.org/officeDocument/2006/relationships/slide" Target="slides/slide60.xml"/><Relationship Id="rId170" Type="http://schemas.openxmlformats.org/officeDocument/2006/relationships/slide" Target="slides/slide162.xml"/><Relationship Id="rId291" Type="http://schemas.openxmlformats.org/officeDocument/2006/relationships/slide" Target="slides/slide283.xml"/><Relationship Id="rId67" Type="http://schemas.openxmlformats.org/officeDocument/2006/relationships/slide" Target="slides/slide59.xml"/><Relationship Id="rId290" Type="http://schemas.openxmlformats.org/officeDocument/2006/relationships/slide" Target="slides/slide282.xml"/><Relationship Id="rId60" Type="http://schemas.openxmlformats.org/officeDocument/2006/relationships/slide" Target="slides/slide52.xml"/><Relationship Id="rId165" Type="http://schemas.openxmlformats.org/officeDocument/2006/relationships/slide" Target="slides/slide157.xml"/><Relationship Id="rId286" Type="http://schemas.openxmlformats.org/officeDocument/2006/relationships/slide" Target="slides/slide278.xml"/><Relationship Id="rId69" Type="http://schemas.openxmlformats.org/officeDocument/2006/relationships/slide" Target="slides/slide61.xml"/><Relationship Id="rId164" Type="http://schemas.openxmlformats.org/officeDocument/2006/relationships/slide" Target="slides/slide156.xml"/><Relationship Id="rId285" Type="http://schemas.openxmlformats.org/officeDocument/2006/relationships/slide" Target="slides/slide277.xml"/><Relationship Id="rId163" Type="http://schemas.openxmlformats.org/officeDocument/2006/relationships/slide" Target="slides/slide155.xml"/><Relationship Id="rId284" Type="http://schemas.openxmlformats.org/officeDocument/2006/relationships/slide" Target="slides/slide276.xml"/><Relationship Id="rId162" Type="http://schemas.openxmlformats.org/officeDocument/2006/relationships/slide" Target="slides/slide154.xml"/><Relationship Id="rId283" Type="http://schemas.openxmlformats.org/officeDocument/2006/relationships/slide" Target="slides/slide275.xml"/><Relationship Id="rId169" Type="http://schemas.openxmlformats.org/officeDocument/2006/relationships/slide" Target="slides/slide161.xml"/><Relationship Id="rId168" Type="http://schemas.openxmlformats.org/officeDocument/2006/relationships/slide" Target="slides/slide160.xml"/><Relationship Id="rId289" Type="http://schemas.openxmlformats.org/officeDocument/2006/relationships/slide" Target="slides/slide281.xml"/><Relationship Id="rId167" Type="http://schemas.openxmlformats.org/officeDocument/2006/relationships/slide" Target="slides/slide159.xml"/><Relationship Id="rId288" Type="http://schemas.openxmlformats.org/officeDocument/2006/relationships/slide" Target="slides/slide280.xml"/><Relationship Id="rId166" Type="http://schemas.openxmlformats.org/officeDocument/2006/relationships/slide" Target="slides/slide158.xml"/><Relationship Id="rId287" Type="http://schemas.openxmlformats.org/officeDocument/2006/relationships/slide" Target="slides/slide279.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161" Type="http://schemas.openxmlformats.org/officeDocument/2006/relationships/slide" Target="slides/slide153.xml"/><Relationship Id="rId282" Type="http://schemas.openxmlformats.org/officeDocument/2006/relationships/slide" Target="slides/slide274.xml"/><Relationship Id="rId54" Type="http://schemas.openxmlformats.org/officeDocument/2006/relationships/slide" Target="slides/slide46.xml"/><Relationship Id="rId160" Type="http://schemas.openxmlformats.org/officeDocument/2006/relationships/slide" Target="slides/slide152.xml"/><Relationship Id="rId281" Type="http://schemas.openxmlformats.org/officeDocument/2006/relationships/slide" Target="slides/slide273.xml"/><Relationship Id="rId57" Type="http://schemas.openxmlformats.org/officeDocument/2006/relationships/slide" Target="slides/slide49.xml"/><Relationship Id="rId280" Type="http://schemas.openxmlformats.org/officeDocument/2006/relationships/slide" Target="slides/slide272.xml"/><Relationship Id="rId56" Type="http://schemas.openxmlformats.org/officeDocument/2006/relationships/slide" Target="slides/slide48.xml"/><Relationship Id="rId159" Type="http://schemas.openxmlformats.org/officeDocument/2006/relationships/slide" Target="slides/slide151.xml"/><Relationship Id="rId59" Type="http://schemas.openxmlformats.org/officeDocument/2006/relationships/slide" Target="slides/slide51.xml"/><Relationship Id="rId154" Type="http://schemas.openxmlformats.org/officeDocument/2006/relationships/slide" Target="slides/slide146.xml"/><Relationship Id="rId275" Type="http://schemas.openxmlformats.org/officeDocument/2006/relationships/slide" Target="slides/slide267.xml"/><Relationship Id="rId58" Type="http://schemas.openxmlformats.org/officeDocument/2006/relationships/slide" Target="slides/slide50.xml"/><Relationship Id="rId153" Type="http://schemas.openxmlformats.org/officeDocument/2006/relationships/slide" Target="slides/slide145.xml"/><Relationship Id="rId274" Type="http://schemas.openxmlformats.org/officeDocument/2006/relationships/slide" Target="slides/slide266.xml"/><Relationship Id="rId152" Type="http://schemas.openxmlformats.org/officeDocument/2006/relationships/slide" Target="slides/slide144.xml"/><Relationship Id="rId273" Type="http://schemas.openxmlformats.org/officeDocument/2006/relationships/slide" Target="slides/slide265.xml"/><Relationship Id="rId151" Type="http://schemas.openxmlformats.org/officeDocument/2006/relationships/slide" Target="slides/slide143.xml"/><Relationship Id="rId272" Type="http://schemas.openxmlformats.org/officeDocument/2006/relationships/slide" Target="slides/slide264.xml"/><Relationship Id="rId158" Type="http://schemas.openxmlformats.org/officeDocument/2006/relationships/slide" Target="slides/slide150.xml"/><Relationship Id="rId279" Type="http://schemas.openxmlformats.org/officeDocument/2006/relationships/slide" Target="slides/slide271.xml"/><Relationship Id="rId157" Type="http://schemas.openxmlformats.org/officeDocument/2006/relationships/slide" Target="slides/slide149.xml"/><Relationship Id="rId278" Type="http://schemas.openxmlformats.org/officeDocument/2006/relationships/slide" Target="slides/slide270.xml"/><Relationship Id="rId156" Type="http://schemas.openxmlformats.org/officeDocument/2006/relationships/slide" Target="slides/slide148.xml"/><Relationship Id="rId277" Type="http://schemas.openxmlformats.org/officeDocument/2006/relationships/slide" Target="slides/slide269.xml"/><Relationship Id="rId155" Type="http://schemas.openxmlformats.org/officeDocument/2006/relationships/slide" Target="slides/slide147.xml"/><Relationship Id="rId276" Type="http://schemas.openxmlformats.org/officeDocument/2006/relationships/slide" Target="slides/slide268.xml"/><Relationship Id="rId107" Type="http://schemas.openxmlformats.org/officeDocument/2006/relationships/slide" Target="slides/slide99.xml"/><Relationship Id="rId228" Type="http://schemas.openxmlformats.org/officeDocument/2006/relationships/slide" Target="slides/slide220.xml"/><Relationship Id="rId349" Type="http://schemas.openxmlformats.org/officeDocument/2006/relationships/font" Target="fonts/Roboto-boldItalic.fntdata"/><Relationship Id="rId106" Type="http://schemas.openxmlformats.org/officeDocument/2006/relationships/slide" Target="slides/slide98.xml"/><Relationship Id="rId227" Type="http://schemas.openxmlformats.org/officeDocument/2006/relationships/slide" Target="slides/slide219.xml"/><Relationship Id="rId348" Type="http://schemas.openxmlformats.org/officeDocument/2006/relationships/font" Target="fonts/Roboto-italic.fntdata"/><Relationship Id="rId105" Type="http://schemas.openxmlformats.org/officeDocument/2006/relationships/slide" Target="slides/slide97.xml"/><Relationship Id="rId226" Type="http://schemas.openxmlformats.org/officeDocument/2006/relationships/slide" Target="slides/slide218.xml"/><Relationship Id="rId347" Type="http://schemas.openxmlformats.org/officeDocument/2006/relationships/font" Target="fonts/Roboto-bold.fntdata"/><Relationship Id="rId104" Type="http://schemas.openxmlformats.org/officeDocument/2006/relationships/slide" Target="slides/slide96.xml"/><Relationship Id="rId225" Type="http://schemas.openxmlformats.org/officeDocument/2006/relationships/slide" Target="slides/slide217.xml"/><Relationship Id="rId346" Type="http://schemas.openxmlformats.org/officeDocument/2006/relationships/font" Target="fonts/Roboto-regular.fntdata"/><Relationship Id="rId109" Type="http://schemas.openxmlformats.org/officeDocument/2006/relationships/slide" Target="slides/slide101.xml"/><Relationship Id="rId108" Type="http://schemas.openxmlformats.org/officeDocument/2006/relationships/slide" Target="slides/slide100.xml"/><Relationship Id="rId229" Type="http://schemas.openxmlformats.org/officeDocument/2006/relationships/slide" Target="slides/slide221.xml"/><Relationship Id="rId220" Type="http://schemas.openxmlformats.org/officeDocument/2006/relationships/slide" Target="slides/slide212.xml"/><Relationship Id="rId341" Type="http://schemas.openxmlformats.org/officeDocument/2006/relationships/font" Target="fonts/Caveat-bold.fntdata"/><Relationship Id="rId340" Type="http://schemas.openxmlformats.org/officeDocument/2006/relationships/font" Target="fonts/Caveat-regular.fntdata"/><Relationship Id="rId103" Type="http://schemas.openxmlformats.org/officeDocument/2006/relationships/slide" Target="slides/slide95.xml"/><Relationship Id="rId224" Type="http://schemas.openxmlformats.org/officeDocument/2006/relationships/slide" Target="slides/slide216.xml"/><Relationship Id="rId345" Type="http://schemas.openxmlformats.org/officeDocument/2006/relationships/font" Target="fonts/Economica-boldItalic.fntdata"/><Relationship Id="rId102" Type="http://schemas.openxmlformats.org/officeDocument/2006/relationships/slide" Target="slides/slide94.xml"/><Relationship Id="rId223" Type="http://schemas.openxmlformats.org/officeDocument/2006/relationships/slide" Target="slides/slide215.xml"/><Relationship Id="rId344" Type="http://schemas.openxmlformats.org/officeDocument/2006/relationships/font" Target="fonts/Economica-italic.fntdata"/><Relationship Id="rId101" Type="http://schemas.openxmlformats.org/officeDocument/2006/relationships/slide" Target="slides/slide93.xml"/><Relationship Id="rId222" Type="http://schemas.openxmlformats.org/officeDocument/2006/relationships/slide" Target="slides/slide214.xml"/><Relationship Id="rId343" Type="http://schemas.openxmlformats.org/officeDocument/2006/relationships/font" Target="fonts/Economica-bold.fntdata"/><Relationship Id="rId100" Type="http://schemas.openxmlformats.org/officeDocument/2006/relationships/slide" Target="slides/slide92.xml"/><Relationship Id="rId221" Type="http://schemas.openxmlformats.org/officeDocument/2006/relationships/slide" Target="slides/slide213.xml"/><Relationship Id="rId342" Type="http://schemas.openxmlformats.org/officeDocument/2006/relationships/font" Target="fonts/Economica-regular.fntdata"/><Relationship Id="rId217" Type="http://schemas.openxmlformats.org/officeDocument/2006/relationships/slide" Target="slides/slide209.xml"/><Relationship Id="rId338" Type="http://schemas.openxmlformats.org/officeDocument/2006/relationships/font" Target="fonts/Raleway-italic.fntdata"/><Relationship Id="rId216" Type="http://schemas.openxmlformats.org/officeDocument/2006/relationships/slide" Target="slides/slide208.xml"/><Relationship Id="rId337" Type="http://schemas.openxmlformats.org/officeDocument/2006/relationships/font" Target="fonts/Raleway-bold.fntdata"/><Relationship Id="rId215" Type="http://schemas.openxmlformats.org/officeDocument/2006/relationships/slide" Target="slides/slide207.xml"/><Relationship Id="rId336" Type="http://schemas.openxmlformats.org/officeDocument/2006/relationships/font" Target="fonts/Raleway-regular.fntdata"/><Relationship Id="rId214" Type="http://schemas.openxmlformats.org/officeDocument/2006/relationships/slide" Target="slides/slide206.xml"/><Relationship Id="rId335" Type="http://schemas.openxmlformats.org/officeDocument/2006/relationships/font" Target="fonts/HammersmithOne-regular.fntdata"/><Relationship Id="rId219" Type="http://schemas.openxmlformats.org/officeDocument/2006/relationships/slide" Target="slides/slide211.xml"/><Relationship Id="rId218" Type="http://schemas.openxmlformats.org/officeDocument/2006/relationships/slide" Target="slides/slide210.xml"/><Relationship Id="rId339" Type="http://schemas.openxmlformats.org/officeDocument/2006/relationships/font" Target="fonts/Raleway-boldItalic.fntdata"/><Relationship Id="rId330" Type="http://schemas.openxmlformats.org/officeDocument/2006/relationships/slide" Target="slides/slide322.xml"/><Relationship Id="rId213" Type="http://schemas.openxmlformats.org/officeDocument/2006/relationships/slide" Target="slides/slide205.xml"/><Relationship Id="rId334" Type="http://schemas.openxmlformats.org/officeDocument/2006/relationships/font" Target="fonts/Ubuntu-boldItalic.fntdata"/><Relationship Id="rId212" Type="http://schemas.openxmlformats.org/officeDocument/2006/relationships/slide" Target="slides/slide204.xml"/><Relationship Id="rId333" Type="http://schemas.openxmlformats.org/officeDocument/2006/relationships/font" Target="fonts/Ubuntu-italic.fntdata"/><Relationship Id="rId211" Type="http://schemas.openxmlformats.org/officeDocument/2006/relationships/slide" Target="slides/slide203.xml"/><Relationship Id="rId332" Type="http://schemas.openxmlformats.org/officeDocument/2006/relationships/font" Target="fonts/Ubuntu-bold.fntdata"/><Relationship Id="rId210" Type="http://schemas.openxmlformats.org/officeDocument/2006/relationships/slide" Target="slides/slide202.xml"/><Relationship Id="rId331" Type="http://schemas.openxmlformats.org/officeDocument/2006/relationships/font" Target="fonts/Ubuntu-regular.fntdata"/><Relationship Id="rId129" Type="http://schemas.openxmlformats.org/officeDocument/2006/relationships/slide" Target="slides/slide121.xml"/><Relationship Id="rId128" Type="http://schemas.openxmlformats.org/officeDocument/2006/relationships/slide" Target="slides/slide120.xml"/><Relationship Id="rId249" Type="http://schemas.openxmlformats.org/officeDocument/2006/relationships/slide" Target="slides/slide241.xml"/><Relationship Id="rId127" Type="http://schemas.openxmlformats.org/officeDocument/2006/relationships/slide" Target="slides/slide119.xml"/><Relationship Id="rId248" Type="http://schemas.openxmlformats.org/officeDocument/2006/relationships/slide" Target="slides/slide240.xml"/><Relationship Id="rId126" Type="http://schemas.openxmlformats.org/officeDocument/2006/relationships/slide" Target="slides/slide118.xml"/><Relationship Id="rId247" Type="http://schemas.openxmlformats.org/officeDocument/2006/relationships/slide" Target="slides/slide239.xml"/><Relationship Id="rId121" Type="http://schemas.openxmlformats.org/officeDocument/2006/relationships/slide" Target="slides/slide113.xml"/><Relationship Id="rId242" Type="http://schemas.openxmlformats.org/officeDocument/2006/relationships/slide" Target="slides/slide234.xml"/><Relationship Id="rId120" Type="http://schemas.openxmlformats.org/officeDocument/2006/relationships/slide" Target="slides/slide112.xml"/><Relationship Id="rId241" Type="http://schemas.openxmlformats.org/officeDocument/2006/relationships/slide" Target="slides/slide233.xml"/><Relationship Id="rId240" Type="http://schemas.openxmlformats.org/officeDocument/2006/relationships/slide" Target="slides/slide232.xml"/><Relationship Id="rId125" Type="http://schemas.openxmlformats.org/officeDocument/2006/relationships/slide" Target="slides/slide117.xml"/><Relationship Id="rId246" Type="http://schemas.openxmlformats.org/officeDocument/2006/relationships/slide" Target="slides/slide238.xml"/><Relationship Id="rId124" Type="http://schemas.openxmlformats.org/officeDocument/2006/relationships/slide" Target="slides/slide116.xml"/><Relationship Id="rId245" Type="http://schemas.openxmlformats.org/officeDocument/2006/relationships/slide" Target="slides/slide237.xml"/><Relationship Id="rId123" Type="http://schemas.openxmlformats.org/officeDocument/2006/relationships/slide" Target="slides/slide115.xml"/><Relationship Id="rId244" Type="http://schemas.openxmlformats.org/officeDocument/2006/relationships/slide" Target="slides/slide236.xml"/><Relationship Id="rId122" Type="http://schemas.openxmlformats.org/officeDocument/2006/relationships/slide" Target="slides/slide114.xml"/><Relationship Id="rId243" Type="http://schemas.openxmlformats.org/officeDocument/2006/relationships/slide" Target="slides/slide235.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99" Type="http://schemas.openxmlformats.org/officeDocument/2006/relationships/slide" Target="slides/slide91.xml"/><Relationship Id="rId98" Type="http://schemas.openxmlformats.org/officeDocument/2006/relationships/slide" Target="slides/slide90.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239" Type="http://schemas.openxmlformats.org/officeDocument/2006/relationships/slide" Target="slides/slide231.xml"/><Relationship Id="rId117" Type="http://schemas.openxmlformats.org/officeDocument/2006/relationships/slide" Target="slides/slide109.xml"/><Relationship Id="rId238" Type="http://schemas.openxmlformats.org/officeDocument/2006/relationships/slide" Target="slides/slide230.xml"/><Relationship Id="rId359" Type="http://schemas.openxmlformats.org/officeDocument/2006/relationships/font" Target="fonts/SourceSansPro-boldItalic.fntdata"/><Relationship Id="rId116" Type="http://schemas.openxmlformats.org/officeDocument/2006/relationships/slide" Target="slides/slide108.xml"/><Relationship Id="rId237" Type="http://schemas.openxmlformats.org/officeDocument/2006/relationships/slide" Target="slides/slide229.xml"/><Relationship Id="rId358" Type="http://schemas.openxmlformats.org/officeDocument/2006/relationships/font" Target="fonts/SourceSansPro-italic.fntdata"/><Relationship Id="rId115" Type="http://schemas.openxmlformats.org/officeDocument/2006/relationships/slide" Target="slides/slide107.xml"/><Relationship Id="rId236" Type="http://schemas.openxmlformats.org/officeDocument/2006/relationships/slide" Target="slides/slide228.xml"/><Relationship Id="rId357" Type="http://schemas.openxmlformats.org/officeDocument/2006/relationships/font" Target="fonts/SourceSansPro-bold.fntdata"/><Relationship Id="rId119" Type="http://schemas.openxmlformats.org/officeDocument/2006/relationships/slide" Target="slides/slide111.xml"/><Relationship Id="rId110" Type="http://schemas.openxmlformats.org/officeDocument/2006/relationships/slide" Target="slides/slide102.xml"/><Relationship Id="rId231" Type="http://schemas.openxmlformats.org/officeDocument/2006/relationships/slide" Target="slides/slide223.xml"/><Relationship Id="rId352" Type="http://schemas.openxmlformats.org/officeDocument/2006/relationships/font" Target="fonts/HelveticaNeue-italic.fntdata"/><Relationship Id="rId230" Type="http://schemas.openxmlformats.org/officeDocument/2006/relationships/slide" Target="slides/slide222.xml"/><Relationship Id="rId351" Type="http://schemas.openxmlformats.org/officeDocument/2006/relationships/font" Target="fonts/HelveticaNeue-bold.fntdata"/><Relationship Id="rId350" Type="http://schemas.openxmlformats.org/officeDocument/2006/relationships/font" Target="fonts/HelveticaNeue-regular.fntdata"/><Relationship Id="rId114" Type="http://schemas.openxmlformats.org/officeDocument/2006/relationships/slide" Target="slides/slide106.xml"/><Relationship Id="rId235" Type="http://schemas.openxmlformats.org/officeDocument/2006/relationships/slide" Target="slides/slide227.xml"/><Relationship Id="rId356" Type="http://schemas.openxmlformats.org/officeDocument/2006/relationships/font" Target="fonts/SourceSansPro-regular.fntdata"/><Relationship Id="rId113" Type="http://schemas.openxmlformats.org/officeDocument/2006/relationships/slide" Target="slides/slide105.xml"/><Relationship Id="rId234" Type="http://schemas.openxmlformats.org/officeDocument/2006/relationships/slide" Target="slides/slide226.xml"/><Relationship Id="rId355" Type="http://schemas.openxmlformats.org/officeDocument/2006/relationships/font" Target="fonts/Oswald-bold.fntdata"/><Relationship Id="rId112" Type="http://schemas.openxmlformats.org/officeDocument/2006/relationships/slide" Target="slides/slide104.xml"/><Relationship Id="rId233" Type="http://schemas.openxmlformats.org/officeDocument/2006/relationships/slide" Target="slides/slide225.xml"/><Relationship Id="rId354" Type="http://schemas.openxmlformats.org/officeDocument/2006/relationships/font" Target="fonts/Oswald-regular.fntdata"/><Relationship Id="rId111" Type="http://schemas.openxmlformats.org/officeDocument/2006/relationships/slide" Target="slides/slide103.xml"/><Relationship Id="rId232" Type="http://schemas.openxmlformats.org/officeDocument/2006/relationships/slide" Target="slides/slide224.xml"/><Relationship Id="rId353" Type="http://schemas.openxmlformats.org/officeDocument/2006/relationships/font" Target="fonts/HelveticaNeue-boldItalic.fntdata"/><Relationship Id="rId305" Type="http://schemas.openxmlformats.org/officeDocument/2006/relationships/slide" Target="slides/slide297.xml"/><Relationship Id="rId304" Type="http://schemas.openxmlformats.org/officeDocument/2006/relationships/slide" Target="slides/slide296.xml"/><Relationship Id="rId303" Type="http://schemas.openxmlformats.org/officeDocument/2006/relationships/slide" Target="slides/slide295.xml"/><Relationship Id="rId302" Type="http://schemas.openxmlformats.org/officeDocument/2006/relationships/slide" Target="slides/slide294.xml"/><Relationship Id="rId309" Type="http://schemas.openxmlformats.org/officeDocument/2006/relationships/slide" Target="slides/slide301.xml"/><Relationship Id="rId308" Type="http://schemas.openxmlformats.org/officeDocument/2006/relationships/slide" Target="slides/slide300.xml"/><Relationship Id="rId307" Type="http://schemas.openxmlformats.org/officeDocument/2006/relationships/slide" Target="slides/slide299.xml"/><Relationship Id="rId306" Type="http://schemas.openxmlformats.org/officeDocument/2006/relationships/slide" Target="slides/slide298.xml"/><Relationship Id="rId301" Type="http://schemas.openxmlformats.org/officeDocument/2006/relationships/slide" Target="slides/slide293.xml"/><Relationship Id="rId300" Type="http://schemas.openxmlformats.org/officeDocument/2006/relationships/slide" Target="slides/slide292.xml"/><Relationship Id="rId206" Type="http://schemas.openxmlformats.org/officeDocument/2006/relationships/slide" Target="slides/slide198.xml"/><Relationship Id="rId327" Type="http://schemas.openxmlformats.org/officeDocument/2006/relationships/slide" Target="slides/slide319.xml"/><Relationship Id="rId205" Type="http://schemas.openxmlformats.org/officeDocument/2006/relationships/slide" Target="slides/slide197.xml"/><Relationship Id="rId326" Type="http://schemas.openxmlformats.org/officeDocument/2006/relationships/slide" Target="slides/slide318.xml"/><Relationship Id="rId204" Type="http://schemas.openxmlformats.org/officeDocument/2006/relationships/slide" Target="slides/slide196.xml"/><Relationship Id="rId325" Type="http://schemas.openxmlformats.org/officeDocument/2006/relationships/slide" Target="slides/slide317.xml"/><Relationship Id="rId203" Type="http://schemas.openxmlformats.org/officeDocument/2006/relationships/slide" Target="slides/slide195.xml"/><Relationship Id="rId324" Type="http://schemas.openxmlformats.org/officeDocument/2006/relationships/slide" Target="slides/slide316.xml"/><Relationship Id="rId209" Type="http://schemas.openxmlformats.org/officeDocument/2006/relationships/slide" Target="slides/slide201.xml"/><Relationship Id="rId208" Type="http://schemas.openxmlformats.org/officeDocument/2006/relationships/slide" Target="slides/slide200.xml"/><Relationship Id="rId329" Type="http://schemas.openxmlformats.org/officeDocument/2006/relationships/slide" Target="slides/slide321.xml"/><Relationship Id="rId207" Type="http://schemas.openxmlformats.org/officeDocument/2006/relationships/slide" Target="slides/slide199.xml"/><Relationship Id="rId328" Type="http://schemas.openxmlformats.org/officeDocument/2006/relationships/slide" Target="slides/slide320.xml"/><Relationship Id="rId202" Type="http://schemas.openxmlformats.org/officeDocument/2006/relationships/slide" Target="slides/slide194.xml"/><Relationship Id="rId323" Type="http://schemas.openxmlformats.org/officeDocument/2006/relationships/slide" Target="slides/slide315.xml"/><Relationship Id="rId201" Type="http://schemas.openxmlformats.org/officeDocument/2006/relationships/slide" Target="slides/slide193.xml"/><Relationship Id="rId322" Type="http://schemas.openxmlformats.org/officeDocument/2006/relationships/slide" Target="slides/slide314.xml"/><Relationship Id="rId200" Type="http://schemas.openxmlformats.org/officeDocument/2006/relationships/slide" Target="slides/slide192.xml"/><Relationship Id="rId321" Type="http://schemas.openxmlformats.org/officeDocument/2006/relationships/slide" Target="slides/slide313.xml"/><Relationship Id="rId320" Type="http://schemas.openxmlformats.org/officeDocument/2006/relationships/slide" Target="slides/slide312.xml"/><Relationship Id="rId316" Type="http://schemas.openxmlformats.org/officeDocument/2006/relationships/slide" Target="slides/slide308.xml"/><Relationship Id="rId315" Type="http://schemas.openxmlformats.org/officeDocument/2006/relationships/slide" Target="slides/slide307.xml"/><Relationship Id="rId314" Type="http://schemas.openxmlformats.org/officeDocument/2006/relationships/slide" Target="slides/slide306.xml"/><Relationship Id="rId313" Type="http://schemas.openxmlformats.org/officeDocument/2006/relationships/slide" Target="slides/slide305.xml"/><Relationship Id="rId319" Type="http://schemas.openxmlformats.org/officeDocument/2006/relationships/slide" Target="slides/slide311.xml"/><Relationship Id="rId318" Type="http://schemas.openxmlformats.org/officeDocument/2006/relationships/slide" Target="slides/slide310.xml"/><Relationship Id="rId317" Type="http://schemas.openxmlformats.org/officeDocument/2006/relationships/slide" Target="slides/slide309.xml"/><Relationship Id="rId312" Type="http://schemas.openxmlformats.org/officeDocument/2006/relationships/slide" Target="slides/slide304.xml"/><Relationship Id="rId311" Type="http://schemas.openxmlformats.org/officeDocument/2006/relationships/slide" Target="slides/slide303.xml"/><Relationship Id="rId310" Type="http://schemas.openxmlformats.org/officeDocument/2006/relationships/slide" Target="slides/slide30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3-17T16:33:20.303">
    <p:pos x="144" y="579"/>
    <p:text>Operating conditions</p:text>
  </p:cm>
  <p:cm authorId="1" idx="1" dt="2021-03-18T08:34:10.347">
    <p:pos x="2901" y="2530"/>
    <p:text>C. Fügen, M. Kolss, M. Paulik, and A. Waibel, “Open domain speech translation: from seminars and speeches to lectures,” in Proc. TC-STAR Workshop
Speech-to-Speech Translation, Barcelona, Spain, 2006, pp. 81–86.</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8" dt="2021-03-15T13:26:23.425">
    <p:pos x="196" y="725"/>
    <p:text>Definition (1)?</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9" dt="2021-03-15T13:26:31.318">
    <p:pos x="196" y="725"/>
    <p:text>Definition (2)?</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0" dt="2021-03-15T13:26:40.256">
    <p:pos x="196" y="725"/>
    <p:text>Definition (3)?</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4" dt="2021-03-09T21:18:01.869">
    <p:pos x="6000" y="0"/>
    <p:text>Would the multi-task section be the right place to introduce CTC loss? I feel like it might be and I've just noticed it's not described yet</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1" dt="2021-03-15T13:29:09.308">
    <p:pos x="196" y="725"/>
    <p:text>Why?</p:text>
  </p:cm>
  <p:cm authorId="1" idx="12" dt="2021-03-15T13:29:46.148">
    <p:pos x="285" y="2470"/>
    <p:text>Format to be changed</p:text>
  </p:cm>
  <p:cm authorId="1" idx="13" dt="2021-03-15T13:29:20.840">
    <p:pos x="196" y="825"/>
    <p:text>"orders"?</p:text>
  </p:cm>
  <p:cm authorId="1" idx="14" dt="2021-03-15T13:28:37.771">
    <p:pos x="196" y="280"/>
    <p:text>non-SLT?</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5" dt="2021-03-18T13:30:44.903">
    <p:pos x="111" y="1987"/>
    <p:text>children, vocally impared or transgender individuals</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6" dt="2021-03-18T13:39:48.296">
    <p:pos x="196" y="1515"/>
    <p:text>different strategies...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3-17T16:35:33.179">
    <p:pos x="1128" y="385"/>
    <p:text>2005-2013: first ST corpora</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1-03-15T12:58:20.668">
    <p:pos x="4129" y="2794"/>
    <p:text>Should we uniform the size of citations? Also, as commented at slide#20, shouldn't we try to avoid very small text?</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1-03-16T18:43:39.249">
    <p:pos x="3068" y="2586"/>
    <p:text>@elizabeth.salesky@gmail.com: What do you mean with this?
_Reassigned to Liz Salesky_</p:text>
  </p:cm>
  <p:cm authorId="3" idx="1" dt="2021-03-16T18:43:39.249">
    <p:pos x="3068" y="2586"/>
    <p:text>Lattices are designed to help reduce error propagation, but, it's still a cascade, and errors can still propagate here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1-03-17T15:46:06.420">
    <p:pos x="254" y="790"/>
    <p:text>I think that we should end up with a shared format for citations, homogeneous and visible throughout the tutorial</p:text>
  </p:cm>
  <p:cm authorId="2" idx="2" dt="2021-03-16T18:31:26.480">
    <p:pos x="254" y="790"/>
    <p:text>What do you mean with the format. I think we are yousing (author etal, year). You mean also color and font?</p:text>
  </p:cm>
  <p:cm authorId="1" idx="4" dt="2021-03-17T13:06:58.514">
    <p:pos x="254" y="790"/>
    <p:text>Yes</p:text>
  </p:cm>
  <p:cm authorId="2" idx="3" dt="2021-03-17T15:46:06.420">
    <p:pos x="254" y="790"/>
    <p:text>You have suggestions?</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1-03-17T15:48:25.066">
    <p:pos x="196" y="725"/>
    <p:text>Problem: how to cope with ST data scarcity?</p:text>
  </p:cm>
  <p:cm authorId="2" idx="4" dt="2021-03-17T15:48:25.066">
    <p:pos x="196" y="725"/>
    <p:text>I think here it is more the variablity of audio. There are many ways how to pronouce words</p:text>
  </p:cm>
  <p:cm authorId="1" idx="6" dt="2021-03-15T13:13:37.251">
    <p:pos x="196" y="825"/>
    <p:text>Add references?</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5" dt="2021-03-14T11:31:54.396">
    <p:pos x="6000" y="0"/>
    <p:text>For the slide the connection to the other slides is unclear to me. But maybe you will explain in the audio</p:text>
  </p:cm>
  <p:cm authorId="3" idx="2" dt="2021-03-12T17:01:59.681">
    <p:pos x="6000" y="0"/>
    <p:text>It hopefully will be clearer with audio -- this should just be a summary of challenges mentioned on previous slide. I can try explaining it to you and see if you have any suggestions?</p:text>
  </p:cm>
  <p:cm authorId="2" idx="6" dt="2021-03-14T11:11:17.692">
    <p:pos x="6000" y="0"/>
    <p:text>Can we shortly talk about this tomorrow. If I see it now, maybe there is some overlap between the last section and it might be good to sync</p:text>
  </p:cm>
  <p:cm authorId="3" idx="3" dt="2021-03-14T11:31:54.396">
    <p:pos x="6000" y="0"/>
    <p:text>Sure sounds good!</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7" dt="2021-03-16T19:05:32.669">
    <p:pos x="3279" y="2007"/>
    <p:text>@elizabeth.salesky@gmail.com An image for this would be really nice
_Assigned to Liz Salesky_</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 dt="2021-03-15T13:26:23.425">
    <p:pos x="196" y="725"/>
    <p:text>Definition (1)?</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treaming_media" TargetMode="External"/><Relationship Id="rId3" Type="http://schemas.openxmlformats.org/officeDocument/2006/relationships/hyperlink" Target="https://en.wikipedia.org/wiki/Direct-to-consumer" TargetMode="External"/><Relationship Id="rId4" Type="http://schemas.openxmlformats.org/officeDocument/2006/relationships/hyperlink" Target="https://en.wikipedia.org/wiki/Internet" TargetMode="Externa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c6f9544c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c6f9544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be3079666b_1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be3079666b_1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gbe72ec2836_2_6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0" name="Google Shape;2210;gbe72ec2836_2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gbe72ec2836_2_6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be72ec2836_2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gbe72ec2836_2_6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9" name="Google Shape;2239;gbe72ec2836_2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gbe72ec2836_2_6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0" name="Google Shape;2250;gbe72ec2836_2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9" name="Shape 2259"/>
        <p:cNvGrpSpPr/>
        <p:nvPr/>
      </p:nvGrpSpPr>
      <p:grpSpPr>
        <a:xfrm>
          <a:off x="0" y="0"/>
          <a:ext cx="0" cy="0"/>
          <a:chOff x="0" y="0"/>
          <a:chExt cx="0" cy="0"/>
        </a:xfrm>
      </p:grpSpPr>
      <p:sp>
        <p:nvSpPr>
          <p:cNvPr id="2260" name="Google Shape;2260;gbe72ec2836_2_6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1" name="Google Shape;2261;gbe72ec2836_2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be72ec2836_2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be72ec2836_2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gbe72ec2836_2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6" name="Google Shape;2276;gbe72ec2836_2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be72ec2836_2_6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be72ec2836_2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be72ec2836_2_7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be72ec2836_2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gbe72ec2836_2_7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be72ec2836_2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be3079666b_1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be3079666b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 is a multi-faceted problem, whose complexity can depend on a number of factors.</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gbe72ec2836_2_7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be72ec2836_2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be72ec2836_2_7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be72ec2836_2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gbe72ec2836_2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4" name="Google Shape;2344;gbe72ec2836_2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gbe72ec2836_2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3" name="Google Shape;2353;gbe72ec2836_2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gbe72ec2836_2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2" name="Google Shape;2362;gbe72ec2836_2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gbe72ec2836_2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1" name="Google Shape;2371;gbe72ec2836_2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gbbbfda76a2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bbbfda76a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c54ed8072e_2_6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c54ed8072e_2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be3079666b_1_4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be3079666b_1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Lots of PARALLEL data for MT and ASR</a:t>
            </a:r>
            <a:endParaRPr/>
          </a:p>
          <a:p>
            <a:pPr indent="0" lvl="0" marL="0" rtl="0" algn="l">
              <a:spcBef>
                <a:spcPts val="0"/>
              </a:spcBef>
              <a:spcAft>
                <a:spcPts val="0"/>
              </a:spcAft>
              <a:buNone/>
            </a:pPr>
            <a:r>
              <a:rPr lang="en"/>
              <a:t>Few resources featuring (audio, transcript, translation) alignment</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gbe3079666b_1_4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0" name="Google Shape;2430;gbe3079666b_1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t>
            </a:r>
            <a:r>
              <a:rPr lang="en"/>
              <a:t>Collecting</a:t>
            </a:r>
            <a:r>
              <a:rPr lang="en"/>
              <a:t> them is costly!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89f7cf286_1_2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89f7cf286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Operating conditions 		1. offline/simult., 2. number of speakers, 3. audio quality</a:t>
            </a:r>
            <a:endParaRPr>
              <a:solidFill>
                <a:schemeClr val="dk1"/>
              </a:solidFill>
            </a:endParaRPr>
          </a:p>
          <a:p>
            <a:pPr indent="0" lvl="0" marL="0" rtl="0" algn="l">
              <a:spcBef>
                <a:spcPts val="0"/>
              </a:spcBef>
              <a:spcAft>
                <a:spcPts val="0"/>
              </a:spcAft>
              <a:buNone/>
            </a:pPr>
            <a:r>
              <a:rPr lang="en">
                <a:solidFill>
                  <a:schemeClr val="dk1"/>
                </a:solidFill>
              </a:rPr>
              <a:t>Domain and training data 	4. restricted/open, 5. resource-rich/under-resourced, 6. low/high speaker variety</a:t>
            </a:r>
            <a:endParaRPr>
              <a:solidFill>
                <a:schemeClr val="dk1"/>
              </a:solidFill>
            </a:endParaRPr>
          </a:p>
          <a:p>
            <a:pPr indent="0" lvl="0" marL="0" rtl="0" algn="l">
              <a:spcBef>
                <a:spcPts val="0"/>
              </a:spcBef>
              <a:spcAft>
                <a:spcPts val="0"/>
              </a:spcAft>
              <a:buNone/>
            </a:pPr>
            <a:r>
              <a:rPr lang="en">
                <a:solidFill>
                  <a:schemeClr val="dk1"/>
                </a:solidFill>
              </a:rPr>
              <a:t>Output type 			7. unconstr./const.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8" name="Shape 2468"/>
        <p:cNvGrpSpPr/>
        <p:nvPr/>
      </p:nvGrpSpPr>
      <p:grpSpPr>
        <a:xfrm>
          <a:off x="0" y="0"/>
          <a:ext cx="0" cy="0"/>
          <a:chOff x="0" y="0"/>
          <a:chExt cx="0" cy="0"/>
        </a:xfrm>
      </p:grpSpPr>
      <p:sp>
        <p:nvSpPr>
          <p:cNvPr id="2469" name="Google Shape;2469;gc863ed9bc4_1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0" name="Google Shape;2470;gc863ed9bc4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Quite complete list</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c863ed9bc4_1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c863ed9bc4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numbers are growing but still low</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3" name="Shape 2483"/>
        <p:cNvGrpSpPr/>
        <p:nvPr/>
      </p:nvGrpSpPr>
      <p:grpSpPr>
        <a:xfrm>
          <a:off x="0" y="0"/>
          <a:ext cx="0" cy="0"/>
          <a:chOff x="0" y="0"/>
          <a:chExt cx="0" cy="0"/>
        </a:xfrm>
      </p:grpSpPr>
      <p:sp>
        <p:nvSpPr>
          <p:cNvPr id="2484" name="Google Shape;2484;gc863ed9bc4_1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5" name="Google Shape;2485;gc863ed9bc4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Size is increasing: </a:t>
            </a:r>
            <a:r>
              <a:rPr lang="en"/>
              <a:t>important</a:t>
            </a:r>
            <a:r>
              <a:rPr lang="en"/>
              <a:t> to train data-hungry neural models</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1" name="Shape 2491"/>
        <p:cNvGrpSpPr/>
        <p:nvPr/>
      </p:nvGrpSpPr>
      <p:grpSpPr>
        <a:xfrm>
          <a:off x="0" y="0"/>
          <a:ext cx="0" cy="0"/>
          <a:chOff x="0" y="0"/>
          <a:chExt cx="0" cy="0"/>
        </a:xfrm>
      </p:grpSpPr>
      <p:sp>
        <p:nvSpPr>
          <p:cNvPr id="2492" name="Google Shape;2492;gc863ed9bc4_1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3" name="Google Shape;2493;gc863ed9bc4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languages: important to check portability of the approaches and serve more application scenarios</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9" name="Shape 2499"/>
        <p:cNvGrpSpPr/>
        <p:nvPr/>
      </p:nvGrpSpPr>
      <p:grpSpPr>
        <a:xfrm>
          <a:off x="0" y="0"/>
          <a:ext cx="0" cy="0"/>
          <a:chOff x="0" y="0"/>
          <a:chExt cx="0" cy="0"/>
        </a:xfrm>
      </p:grpSpPr>
      <p:sp>
        <p:nvSpPr>
          <p:cNvPr id="2500" name="Google Shape;2500;gc863ed9bc4_1_1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1" name="Google Shape;2501;gc863ed9bc4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Non-English speech: again portability of the approaches, and testing on less </a:t>
            </a:r>
            <a:r>
              <a:rPr lang="en"/>
              <a:t>resourced</a:t>
            </a:r>
            <a:r>
              <a:rPr lang="en"/>
              <a:t> languages</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7" name="Shape 2507"/>
        <p:cNvGrpSpPr/>
        <p:nvPr/>
      </p:nvGrpSpPr>
      <p:grpSpPr>
        <a:xfrm>
          <a:off x="0" y="0"/>
          <a:ext cx="0" cy="0"/>
          <a:chOff x="0" y="0"/>
          <a:chExt cx="0" cy="0"/>
        </a:xfrm>
      </p:grpSpPr>
      <p:sp>
        <p:nvSpPr>
          <p:cNvPr id="2508" name="Google Shape;2508;gc863ed9bc4_1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9" name="Google Shape;2509;gc863ed9bc4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 segmentation: important, in the training phase, </a:t>
            </a:r>
            <a:r>
              <a:rPr b="1" lang="en" u="sng"/>
              <a:t>for knowledge transfer with multilingual approaches</a:t>
            </a:r>
            <a:endParaRPr b="1" u="sng"/>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5" name="Shape 2515"/>
        <p:cNvGrpSpPr/>
        <p:nvPr/>
      </p:nvGrpSpPr>
      <p:grpSpPr>
        <a:xfrm>
          <a:off x="0" y="0"/>
          <a:ext cx="0" cy="0"/>
          <a:chOff x="0" y="0"/>
          <a:chExt cx="0" cy="0"/>
        </a:xfrm>
      </p:grpSpPr>
      <p:sp>
        <p:nvSpPr>
          <p:cNvPr id="2516" name="Google Shape;2516;gc863ed9bc4_1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7" name="Google Shape;2517;gc863ed9bc4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test data: </a:t>
            </a:r>
            <a:r>
              <a:rPr lang="en">
                <a:solidFill>
                  <a:schemeClr val="dk1"/>
                </a:solidFill>
              </a:rPr>
              <a:t>important, in the test phase, </a:t>
            </a:r>
            <a:r>
              <a:rPr b="1" lang="en" u="sng">
                <a:solidFill>
                  <a:schemeClr val="dk1"/>
                </a:solidFill>
              </a:rPr>
              <a:t>for fair cross-language performance comparisons</a:t>
            </a:r>
            <a:endParaRPr b="1" u="sng"/>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gc733ae5a14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c733ae5a1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9" name="Shape 2529"/>
        <p:cNvGrpSpPr/>
        <p:nvPr/>
      </p:nvGrpSpPr>
      <p:grpSpPr>
        <a:xfrm>
          <a:off x="0" y="0"/>
          <a:ext cx="0" cy="0"/>
          <a:chOff x="0" y="0"/>
          <a:chExt cx="0" cy="0"/>
        </a:xfrm>
      </p:grpSpPr>
      <p:sp>
        <p:nvSpPr>
          <p:cNvPr id="2530" name="Google Shape;2530;gc733ae5a14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1" name="Google Shape;2531;gc733ae5a1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1" name="Shape 2561"/>
        <p:cNvGrpSpPr/>
        <p:nvPr/>
      </p:nvGrpSpPr>
      <p:grpSpPr>
        <a:xfrm>
          <a:off x="0" y="0"/>
          <a:ext cx="0" cy="0"/>
          <a:chOff x="0" y="0"/>
          <a:chExt cx="0" cy="0"/>
        </a:xfrm>
      </p:grpSpPr>
      <p:sp>
        <p:nvSpPr>
          <p:cNvPr id="2562" name="Google Shape;2562;gc76f18cbb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3" name="Google Shape;2563;gc76f18cbb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89f7cf286_1_2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c89f7cf286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Operating conditions 		1. offline/simult., 2. number of speakers, 3. audio quality</a:t>
            </a:r>
            <a:endParaRPr>
              <a:solidFill>
                <a:schemeClr val="dk1"/>
              </a:solidFill>
            </a:endParaRPr>
          </a:p>
          <a:p>
            <a:pPr indent="0" lvl="0" marL="0" rtl="0" algn="l">
              <a:spcBef>
                <a:spcPts val="0"/>
              </a:spcBef>
              <a:spcAft>
                <a:spcPts val="0"/>
              </a:spcAft>
              <a:buNone/>
            </a:pPr>
            <a:r>
              <a:rPr lang="en">
                <a:solidFill>
                  <a:schemeClr val="dk1"/>
                </a:solidFill>
              </a:rPr>
              <a:t>Domain and training data 	4. restricted/open, 5. resource-rich/under-resourced, 6. low/high speaker variety</a:t>
            </a:r>
            <a:endParaRPr>
              <a:solidFill>
                <a:schemeClr val="dk1"/>
              </a:solidFill>
            </a:endParaRPr>
          </a:p>
          <a:p>
            <a:pPr indent="0" lvl="0" marL="0" rtl="0" algn="l">
              <a:spcBef>
                <a:spcPts val="0"/>
              </a:spcBef>
              <a:spcAft>
                <a:spcPts val="0"/>
              </a:spcAft>
              <a:buNone/>
            </a:pPr>
            <a:r>
              <a:rPr lang="en">
                <a:solidFill>
                  <a:schemeClr val="dk1"/>
                </a:solidFill>
              </a:rPr>
              <a:t>Output type 			7. unconstr./const.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8" name="Shape 2568"/>
        <p:cNvGrpSpPr/>
        <p:nvPr/>
      </p:nvGrpSpPr>
      <p:grpSpPr>
        <a:xfrm>
          <a:off x="0" y="0"/>
          <a:ext cx="0" cy="0"/>
          <a:chOff x="0" y="0"/>
          <a:chExt cx="0" cy="0"/>
        </a:xfrm>
      </p:grpSpPr>
      <p:sp>
        <p:nvSpPr>
          <p:cNvPr id="2569" name="Google Shape;2569;gc89f7cf01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0" name="Google Shape;2570;gc89f7cf01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5" name="Shape 2575"/>
        <p:cNvGrpSpPr/>
        <p:nvPr/>
      </p:nvGrpSpPr>
      <p:grpSpPr>
        <a:xfrm>
          <a:off x="0" y="0"/>
          <a:ext cx="0" cy="0"/>
          <a:chOff x="0" y="0"/>
          <a:chExt cx="0" cy="0"/>
        </a:xfrm>
      </p:grpSpPr>
      <p:sp>
        <p:nvSpPr>
          <p:cNvPr id="2576" name="Google Shape;2576;gc76f18cbb4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7" name="Google Shape;2577;gc76f18cbb4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gc76f18cbb4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4" name="Google Shape;2584;gc76f18cbb4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c733ae5a14_0_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91" name="Google Shape;2591;gc733ae5a14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c733ae5a14_0_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15" name="Google Shape;2615;gc733ae5a14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7" name="Shape 2637"/>
        <p:cNvGrpSpPr/>
        <p:nvPr/>
      </p:nvGrpSpPr>
      <p:grpSpPr>
        <a:xfrm>
          <a:off x="0" y="0"/>
          <a:ext cx="0" cy="0"/>
          <a:chOff x="0" y="0"/>
          <a:chExt cx="0" cy="0"/>
        </a:xfrm>
      </p:grpSpPr>
      <p:sp>
        <p:nvSpPr>
          <p:cNvPr id="2638" name="Google Shape;2638;gc733ae5a14_0_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39" name="Google Shape;2639;gc733ae5a14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1" name="Shape 2661"/>
        <p:cNvGrpSpPr/>
        <p:nvPr/>
      </p:nvGrpSpPr>
      <p:grpSpPr>
        <a:xfrm>
          <a:off x="0" y="0"/>
          <a:ext cx="0" cy="0"/>
          <a:chOff x="0" y="0"/>
          <a:chExt cx="0" cy="0"/>
        </a:xfrm>
      </p:grpSpPr>
      <p:sp>
        <p:nvSpPr>
          <p:cNvPr id="2662" name="Google Shape;2662;gc733ae5a14_0_1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63" name="Google Shape;2663;gc733ae5a14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7" name="Shape 2687"/>
        <p:cNvGrpSpPr/>
        <p:nvPr/>
      </p:nvGrpSpPr>
      <p:grpSpPr>
        <a:xfrm>
          <a:off x="0" y="0"/>
          <a:ext cx="0" cy="0"/>
          <a:chOff x="0" y="0"/>
          <a:chExt cx="0" cy="0"/>
        </a:xfrm>
      </p:grpSpPr>
      <p:sp>
        <p:nvSpPr>
          <p:cNvPr id="2688" name="Google Shape;2688;gc54ed8072e_2_6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9" name="Google Shape;2689;gc54ed8072e_2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3" name="Shape 2693"/>
        <p:cNvGrpSpPr/>
        <p:nvPr/>
      </p:nvGrpSpPr>
      <p:grpSpPr>
        <a:xfrm>
          <a:off x="0" y="0"/>
          <a:ext cx="0" cy="0"/>
          <a:chOff x="0" y="0"/>
          <a:chExt cx="0" cy="0"/>
        </a:xfrm>
      </p:grpSpPr>
      <p:sp>
        <p:nvSpPr>
          <p:cNvPr id="2694" name="Google Shape;2694;gc5dbfc7408_0_3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95" name="Google Shape;2695;gc5dbfc7408_0_3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2" name="Shape 2712"/>
        <p:cNvGrpSpPr/>
        <p:nvPr/>
      </p:nvGrpSpPr>
      <p:grpSpPr>
        <a:xfrm>
          <a:off x="0" y="0"/>
          <a:ext cx="0" cy="0"/>
          <a:chOff x="0" y="0"/>
          <a:chExt cx="0" cy="0"/>
        </a:xfrm>
      </p:grpSpPr>
      <p:sp>
        <p:nvSpPr>
          <p:cNvPr id="2713" name="Google Shape;2713;gc76f18cbb4_0_2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14" name="Google Shape;2714;gc76f18cbb4_0_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c89f7cf286_1_3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c89f7cf286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Operating conditions 		1. offline/simult., 2. number of speakers, 3. audio quality</a:t>
            </a:r>
            <a:endParaRPr>
              <a:solidFill>
                <a:schemeClr val="dk1"/>
              </a:solidFill>
            </a:endParaRPr>
          </a:p>
          <a:p>
            <a:pPr indent="0" lvl="0" marL="0" rtl="0" algn="l">
              <a:spcBef>
                <a:spcPts val="0"/>
              </a:spcBef>
              <a:spcAft>
                <a:spcPts val="0"/>
              </a:spcAft>
              <a:buNone/>
            </a:pPr>
            <a:r>
              <a:rPr lang="en">
                <a:solidFill>
                  <a:schemeClr val="dk1"/>
                </a:solidFill>
              </a:rPr>
              <a:t>Domain and training data 	4. restricted/open, 5. resource-rich/under-resourced, 6. low/high speaker variety</a:t>
            </a:r>
            <a:endParaRPr>
              <a:solidFill>
                <a:schemeClr val="dk1"/>
              </a:solidFill>
            </a:endParaRPr>
          </a:p>
          <a:p>
            <a:pPr indent="0" lvl="0" marL="0" rtl="0" algn="l">
              <a:spcBef>
                <a:spcPts val="0"/>
              </a:spcBef>
              <a:spcAft>
                <a:spcPts val="0"/>
              </a:spcAft>
              <a:buNone/>
            </a:pPr>
            <a:r>
              <a:rPr lang="en">
                <a:solidFill>
                  <a:schemeClr val="dk1"/>
                </a:solidFill>
              </a:rPr>
              <a:t>Output type 			7. unconstr./const.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gc5dbfc7408_0_3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33" name="Google Shape;2733;gc5dbfc7408_0_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5" name="Shape 2755"/>
        <p:cNvGrpSpPr/>
        <p:nvPr/>
      </p:nvGrpSpPr>
      <p:grpSpPr>
        <a:xfrm>
          <a:off x="0" y="0"/>
          <a:ext cx="0" cy="0"/>
          <a:chOff x="0" y="0"/>
          <a:chExt cx="0" cy="0"/>
        </a:xfrm>
      </p:grpSpPr>
      <p:sp>
        <p:nvSpPr>
          <p:cNvPr id="2756" name="Google Shape;2756;gc5dbfc7408_0_3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57" name="Google Shape;2757;gc5dbfc7408_0_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gc5dbfc7408_0_3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81" name="Google Shape;2781;gc5dbfc7408_0_3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gc6a57a2ffb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08" name="Google Shape;2808;gc6a57a2ff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gc6a57a2ffb_0_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31" name="Google Shape;2831;gc6a57a2ffb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3" name="Shape 2853"/>
        <p:cNvGrpSpPr/>
        <p:nvPr/>
      </p:nvGrpSpPr>
      <p:grpSpPr>
        <a:xfrm>
          <a:off x="0" y="0"/>
          <a:ext cx="0" cy="0"/>
          <a:chOff x="0" y="0"/>
          <a:chExt cx="0" cy="0"/>
        </a:xfrm>
      </p:grpSpPr>
      <p:sp>
        <p:nvSpPr>
          <p:cNvPr id="2854" name="Google Shape;2854;gc6a57a2ffb_0_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55" name="Google Shape;2855;gc6a57a2ffb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7" name="Shape 2877"/>
        <p:cNvGrpSpPr/>
        <p:nvPr/>
      </p:nvGrpSpPr>
      <p:grpSpPr>
        <a:xfrm>
          <a:off x="0" y="0"/>
          <a:ext cx="0" cy="0"/>
          <a:chOff x="0" y="0"/>
          <a:chExt cx="0" cy="0"/>
        </a:xfrm>
      </p:grpSpPr>
      <p:sp>
        <p:nvSpPr>
          <p:cNvPr id="2878" name="Google Shape;2878;gc6a57a2ffb_0_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79" name="Google Shape;2879;gc6a57a2ffb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1" name="Shape 2901"/>
        <p:cNvGrpSpPr/>
        <p:nvPr/>
      </p:nvGrpSpPr>
      <p:grpSpPr>
        <a:xfrm>
          <a:off x="0" y="0"/>
          <a:ext cx="0" cy="0"/>
          <a:chOff x="0" y="0"/>
          <a:chExt cx="0" cy="0"/>
        </a:xfrm>
      </p:grpSpPr>
      <p:sp>
        <p:nvSpPr>
          <p:cNvPr id="2902" name="Google Shape;2902;gc6a57a2ffb_0_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03" name="Google Shape;2903;gc6a57a2ffb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1" name="Shape 2921"/>
        <p:cNvGrpSpPr/>
        <p:nvPr/>
      </p:nvGrpSpPr>
      <p:grpSpPr>
        <a:xfrm>
          <a:off x="0" y="0"/>
          <a:ext cx="0" cy="0"/>
          <a:chOff x="0" y="0"/>
          <a:chExt cx="0" cy="0"/>
        </a:xfrm>
      </p:grpSpPr>
      <p:sp>
        <p:nvSpPr>
          <p:cNvPr id="2922" name="Google Shape;2922;gc54ed8072e_2_6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3" name="Google Shape;2923;gc54ed8072e_2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7" name="Shape 2927"/>
        <p:cNvGrpSpPr/>
        <p:nvPr/>
      </p:nvGrpSpPr>
      <p:grpSpPr>
        <a:xfrm>
          <a:off x="0" y="0"/>
          <a:ext cx="0" cy="0"/>
          <a:chOff x="0" y="0"/>
          <a:chExt cx="0" cy="0"/>
        </a:xfrm>
      </p:grpSpPr>
      <p:sp>
        <p:nvSpPr>
          <p:cNvPr id="2928" name="Google Shape;2928;gbbbfda76a2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9" name="Google Shape;2929;gbbbfda76a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89f7cf286_1_3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c89f7cf286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Operating conditions 		1. offline/simult., 2. number of speakers, 3. audio quality</a:t>
            </a:r>
            <a:endParaRPr>
              <a:solidFill>
                <a:schemeClr val="dk1"/>
              </a:solidFill>
            </a:endParaRPr>
          </a:p>
          <a:p>
            <a:pPr indent="0" lvl="0" marL="0" rtl="0" algn="l">
              <a:spcBef>
                <a:spcPts val="0"/>
              </a:spcBef>
              <a:spcAft>
                <a:spcPts val="0"/>
              </a:spcAft>
              <a:buNone/>
            </a:pPr>
            <a:r>
              <a:rPr lang="en">
                <a:solidFill>
                  <a:schemeClr val="dk1"/>
                </a:solidFill>
              </a:rPr>
              <a:t>Domain and training data 	4. restricted/open, 5. resource-rich/under-resourced, 6. low/high speaker variety</a:t>
            </a:r>
            <a:endParaRPr>
              <a:solidFill>
                <a:schemeClr val="dk1"/>
              </a:solidFill>
            </a:endParaRPr>
          </a:p>
          <a:p>
            <a:pPr indent="0" lvl="0" marL="0" rtl="0" algn="l">
              <a:spcBef>
                <a:spcPts val="0"/>
              </a:spcBef>
              <a:spcAft>
                <a:spcPts val="0"/>
              </a:spcAft>
              <a:buNone/>
            </a:pPr>
            <a:r>
              <a:rPr lang="en">
                <a:solidFill>
                  <a:schemeClr val="dk1"/>
                </a:solidFill>
              </a:rPr>
              <a:t>Output type 			7. unconstr./const.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4" name="Shape 2934"/>
        <p:cNvGrpSpPr/>
        <p:nvPr/>
      </p:nvGrpSpPr>
      <p:grpSpPr>
        <a:xfrm>
          <a:off x="0" y="0"/>
          <a:ext cx="0" cy="0"/>
          <a:chOff x="0" y="0"/>
          <a:chExt cx="0" cy="0"/>
        </a:xfrm>
      </p:grpSpPr>
      <p:sp>
        <p:nvSpPr>
          <p:cNvPr id="2935" name="Google Shape;2935;gbfe725ce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6" name="Google Shape;2936;gbfe725ce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2" name="Shape 2942"/>
        <p:cNvGrpSpPr/>
        <p:nvPr/>
      </p:nvGrpSpPr>
      <p:grpSpPr>
        <a:xfrm>
          <a:off x="0" y="0"/>
          <a:ext cx="0" cy="0"/>
          <a:chOff x="0" y="0"/>
          <a:chExt cx="0" cy="0"/>
        </a:xfrm>
      </p:grpSpPr>
      <p:sp>
        <p:nvSpPr>
          <p:cNvPr id="2943" name="Google Shape;2943;gbfe725ced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4" name="Google Shape;2944;gbfe725ce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9" name="Shape 2949"/>
        <p:cNvGrpSpPr/>
        <p:nvPr/>
      </p:nvGrpSpPr>
      <p:grpSpPr>
        <a:xfrm>
          <a:off x="0" y="0"/>
          <a:ext cx="0" cy="0"/>
          <a:chOff x="0" y="0"/>
          <a:chExt cx="0" cy="0"/>
        </a:xfrm>
      </p:grpSpPr>
      <p:sp>
        <p:nvSpPr>
          <p:cNvPr id="2950" name="Google Shape;2950;gc7268290b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1" name="Google Shape;2951;gc7268290b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6" name="Shape 2956"/>
        <p:cNvGrpSpPr/>
        <p:nvPr/>
      </p:nvGrpSpPr>
      <p:grpSpPr>
        <a:xfrm>
          <a:off x="0" y="0"/>
          <a:ext cx="0" cy="0"/>
          <a:chOff x="0" y="0"/>
          <a:chExt cx="0" cy="0"/>
        </a:xfrm>
      </p:grpSpPr>
      <p:sp>
        <p:nvSpPr>
          <p:cNvPr id="2957" name="Google Shape;2957;gc30b26e21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8" name="Google Shape;2958;gc30b26e21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3" name="Shape 2963"/>
        <p:cNvGrpSpPr/>
        <p:nvPr/>
      </p:nvGrpSpPr>
      <p:grpSpPr>
        <a:xfrm>
          <a:off x="0" y="0"/>
          <a:ext cx="0" cy="0"/>
          <a:chOff x="0" y="0"/>
          <a:chExt cx="0" cy="0"/>
        </a:xfrm>
      </p:grpSpPr>
      <p:sp>
        <p:nvSpPr>
          <p:cNvPr id="2964" name="Google Shape;2964;gc30b26e21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5" name="Google Shape;2965;gc30b26e21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0" name="Shape 2980"/>
        <p:cNvGrpSpPr/>
        <p:nvPr/>
      </p:nvGrpSpPr>
      <p:grpSpPr>
        <a:xfrm>
          <a:off x="0" y="0"/>
          <a:ext cx="0" cy="0"/>
          <a:chOff x="0" y="0"/>
          <a:chExt cx="0" cy="0"/>
        </a:xfrm>
      </p:grpSpPr>
      <p:sp>
        <p:nvSpPr>
          <p:cNvPr id="2981" name="Google Shape;2981;gc30b26e21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2" name="Google Shape;2982;gc30b26e21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8" name="Shape 2998"/>
        <p:cNvGrpSpPr/>
        <p:nvPr/>
      </p:nvGrpSpPr>
      <p:grpSpPr>
        <a:xfrm>
          <a:off x="0" y="0"/>
          <a:ext cx="0" cy="0"/>
          <a:chOff x="0" y="0"/>
          <a:chExt cx="0" cy="0"/>
        </a:xfrm>
      </p:grpSpPr>
      <p:sp>
        <p:nvSpPr>
          <p:cNvPr id="2999" name="Google Shape;2999;gc30b26e21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0" name="Google Shape;3000;gc30b26e21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6" name="Shape 3016"/>
        <p:cNvGrpSpPr/>
        <p:nvPr/>
      </p:nvGrpSpPr>
      <p:grpSpPr>
        <a:xfrm>
          <a:off x="0" y="0"/>
          <a:ext cx="0" cy="0"/>
          <a:chOff x="0" y="0"/>
          <a:chExt cx="0" cy="0"/>
        </a:xfrm>
      </p:grpSpPr>
      <p:sp>
        <p:nvSpPr>
          <p:cNvPr id="3017" name="Google Shape;3017;gc30b26e216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8" name="Google Shape;3018;gc30b26e216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3" name="Shape 3033"/>
        <p:cNvGrpSpPr/>
        <p:nvPr/>
      </p:nvGrpSpPr>
      <p:grpSpPr>
        <a:xfrm>
          <a:off x="0" y="0"/>
          <a:ext cx="0" cy="0"/>
          <a:chOff x="0" y="0"/>
          <a:chExt cx="0" cy="0"/>
        </a:xfrm>
      </p:grpSpPr>
      <p:sp>
        <p:nvSpPr>
          <p:cNvPr id="3034" name="Google Shape;3034;gc30b26e21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5" name="Google Shape;3035;gc30b26e21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0" name="Shape 3050"/>
        <p:cNvGrpSpPr/>
        <p:nvPr/>
      </p:nvGrpSpPr>
      <p:grpSpPr>
        <a:xfrm>
          <a:off x="0" y="0"/>
          <a:ext cx="0" cy="0"/>
          <a:chOff x="0" y="0"/>
          <a:chExt cx="0" cy="0"/>
        </a:xfrm>
      </p:grpSpPr>
      <p:sp>
        <p:nvSpPr>
          <p:cNvPr id="3051" name="Google Shape;3051;gc30b26e216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2" name="Google Shape;3052;gc30b26e216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c89f7cf286_1_3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c89f7cf286_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Operating conditions 		1. offline/simult., 2. number of speakers, 3. audio quality</a:t>
            </a:r>
            <a:endParaRPr>
              <a:solidFill>
                <a:schemeClr val="dk1"/>
              </a:solidFill>
            </a:endParaRPr>
          </a:p>
          <a:p>
            <a:pPr indent="0" lvl="0" marL="0" rtl="0" algn="l">
              <a:spcBef>
                <a:spcPts val="0"/>
              </a:spcBef>
              <a:spcAft>
                <a:spcPts val="0"/>
              </a:spcAft>
              <a:buNone/>
            </a:pPr>
            <a:r>
              <a:rPr lang="en">
                <a:solidFill>
                  <a:schemeClr val="dk1"/>
                </a:solidFill>
              </a:rPr>
              <a:t>Domain and training data 	4. restricted/open, 5. resource-rich/under-resourced, 6. low/high speaker variety</a:t>
            </a:r>
            <a:endParaRPr>
              <a:solidFill>
                <a:schemeClr val="dk1"/>
              </a:solidFill>
            </a:endParaRPr>
          </a:p>
          <a:p>
            <a:pPr indent="0" lvl="0" marL="0" rtl="0" algn="l">
              <a:spcBef>
                <a:spcPts val="0"/>
              </a:spcBef>
              <a:spcAft>
                <a:spcPts val="0"/>
              </a:spcAft>
              <a:buNone/>
            </a:pPr>
            <a:r>
              <a:rPr lang="en">
                <a:solidFill>
                  <a:schemeClr val="dk1"/>
                </a:solidFill>
              </a:rPr>
              <a:t>Output type 			7. unconstr./const.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8" name="Shape 3068"/>
        <p:cNvGrpSpPr/>
        <p:nvPr/>
      </p:nvGrpSpPr>
      <p:grpSpPr>
        <a:xfrm>
          <a:off x="0" y="0"/>
          <a:ext cx="0" cy="0"/>
          <a:chOff x="0" y="0"/>
          <a:chExt cx="0" cy="0"/>
        </a:xfrm>
      </p:grpSpPr>
      <p:sp>
        <p:nvSpPr>
          <p:cNvPr id="3069" name="Google Shape;3069;gc30b26e216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0" name="Google Shape;3070;gc30b26e216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6" name="Shape 3086"/>
        <p:cNvGrpSpPr/>
        <p:nvPr/>
      </p:nvGrpSpPr>
      <p:grpSpPr>
        <a:xfrm>
          <a:off x="0" y="0"/>
          <a:ext cx="0" cy="0"/>
          <a:chOff x="0" y="0"/>
          <a:chExt cx="0" cy="0"/>
        </a:xfrm>
      </p:grpSpPr>
      <p:sp>
        <p:nvSpPr>
          <p:cNvPr id="3087" name="Google Shape;3087;gc30b26e216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8" name="Google Shape;3088;gc30b26e216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3" name="Shape 3093"/>
        <p:cNvGrpSpPr/>
        <p:nvPr/>
      </p:nvGrpSpPr>
      <p:grpSpPr>
        <a:xfrm>
          <a:off x="0" y="0"/>
          <a:ext cx="0" cy="0"/>
          <a:chOff x="0" y="0"/>
          <a:chExt cx="0" cy="0"/>
        </a:xfrm>
      </p:grpSpPr>
      <p:sp>
        <p:nvSpPr>
          <p:cNvPr id="3094" name="Google Shape;3094;gc9279b4357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5" name="Google Shape;3095;gc9279b4357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0" name="Shape 3100"/>
        <p:cNvGrpSpPr/>
        <p:nvPr/>
      </p:nvGrpSpPr>
      <p:grpSpPr>
        <a:xfrm>
          <a:off x="0" y="0"/>
          <a:ext cx="0" cy="0"/>
          <a:chOff x="0" y="0"/>
          <a:chExt cx="0" cy="0"/>
        </a:xfrm>
      </p:grpSpPr>
      <p:sp>
        <p:nvSpPr>
          <p:cNvPr id="3101" name="Google Shape;3101;gc9279b4357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2" name="Google Shape;3102;gc9279b4357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7" name="Shape 3107"/>
        <p:cNvGrpSpPr/>
        <p:nvPr/>
      </p:nvGrpSpPr>
      <p:grpSpPr>
        <a:xfrm>
          <a:off x="0" y="0"/>
          <a:ext cx="0" cy="0"/>
          <a:chOff x="0" y="0"/>
          <a:chExt cx="0" cy="0"/>
        </a:xfrm>
      </p:grpSpPr>
      <p:sp>
        <p:nvSpPr>
          <p:cNvPr id="3108" name="Google Shape;3108;gc54ed8072e_2_6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9" name="Google Shape;3109;gc54ed8072e_2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3" name="Shape 3113"/>
        <p:cNvGrpSpPr/>
        <p:nvPr/>
      </p:nvGrpSpPr>
      <p:grpSpPr>
        <a:xfrm>
          <a:off x="0" y="0"/>
          <a:ext cx="0" cy="0"/>
          <a:chOff x="0" y="0"/>
          <a:chExt cx="0" cy="0"/>
        </a:xfrm>
      </p:grpSpPr>
      <p:sp>
        <p:nvSpPr>
          <p:cNvPr id="3114" name="Google Shape;3114;gc30b26e216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5" name="Google Shape;3115;gc30b26e216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0" name="Shape 3120"/>
        <p:cNvGrpSpPr/>
        <p:nvPr/>
      </p:nvGrpSpPr>
      <p:grpSpPr>
        <a:xfrm>
          <a:off x="0" y="0"/>
          <a:ext cx="0" cy="0"/>
          <a:chOff x="0" y="0"/>
          <a:chExt cx="0" cy="0"/>
        </a:xfrm>
      </p:grpSpPr>
      <p:sp>
        <p:nvSpPr>
          <p:cNvPr id="3121" name="Google Shape;3121;gc30b26e216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2" name="Google Shape;3122;gc30b26e216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7" name="Shape 3127"/>
        <p:cNvGrpSpPr/>
        <p:nvPr/>
      </p:nvGrpSpPr>
      <p:grpSpPr>
        <a:xfrm>
          <a:off x="0" y="0"/>
          <a:ext cx="0" cy="0"/>
          <a:chOff x="0" y="0"/>
          <a:chExt cx="0" cy="0"/>
        </a:xfrm>
      </p:grpSpPr>
      <p:sp>
        <p:nvSpPr>
          <p:cNvPr id="3128" name="Google Shape;3128;gc30b26e216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9" name="Google Shape;3129;gc30b26e216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5" name="Shape 3135"/>
        <p:cNvGrpSpPr/>
        <p:nvPr/>
      </p:nvGrpSpPr>
      <p:grpSpPr>
        <a:xfrm>
          <a:off x="0" y="0"/>
          <a:ext cx="0" cy="0"/>
          <a:chOff x="0" y="0"/>
          <a:chExt cx="0" cy="0"/>
        </a:xfrm>
      </p:grpSpPr>
      <p:sp>
        <p:nvSpPr>
          <p:cNvPr id="3136" name="Google Shape;3136;gc30b26e216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7" name="Google Shape;3137;gc30b26e216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3" name="Shape 3143"/>
        <p:cNvGrpSpPr/>
        <p:nvPr/>
      </p:nvGrpSpPr>
      <p:grpSpPr>
        <a:xfrm>
          <a:off x="0" y="0"/>
          <a:ext cx="0" cy="0"/>
          <a:chOff x="0" y="0"/>
          <a:chExt cx="0" cy="0"/>
        </a:xfrm>
      </p:grpSpPr>
      <p:sp>
        <p:nvSpPr>
          <p:cNvPr id="3144" name="Google Shape;3144;gc30b26e216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5" name="Google Shape;3145;gc30b26e216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c89f7cf286_1_4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c89f7cf286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Operating conditions 		1. offline/simult., 2. number of speakers, 3. audio quality</a:t>
            </a:r>
            <a:endParaRPr>
              <a:solidFill>
                <a:schemeClr val="dk1"/>
              </a:solidFill>
            </a:endParaRPr>
          </a:p>
          <a:p>
            <a:pPr indent="0" lvl="0" marL="0" rtl="0" algn="l">
              <a:spcBef>
                <a:spcPts val="0"/>
              </a:spcBef>
              <a:spcAft>
                <a:spcPts val="0"/>
              </a:spcAft>
              <a:buNone/>
            </a:pPr>
            <a:r>
              <a:rPr lang="en">
                <a:solidFill>
                  <a:schemeClr val="dk1"/>
                </a:solidFill>
              </a:rPr>
              <a:t>Domain and training data 	4. restricted/open, 5. resource-rich/under-resourced, 6. low/high speaker variety</a:t>
            </a:r>
            <a:endParaRPr>
              <a:solidFill>
                <a:schemeClr val="dk1"/>
              </a:solidFill>
            </a:endParaRPr>
          </a:p>
          <a:p>
            <a:pPr indent="0" lvl="0" marL="0" rtl="0" algn="l">
              <a:spcBef>
                <a:spcPts val="0"/>
              </a:spcBef>
              <a:spcAft>
                <a:spcPts val="0"/>
              </a:spcAft>
              <a:buNone/>
            </a:pPr>
            <a:r>
              <a:rPr lang="en">
                <a:solidFill>
                  <a:schemeClr val="dk1"/>
                </a:solidFill>
              </a:rPr>
              <a:t>Output type 			7. unconstr./const.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5" name="Shape 3155"/>
        <p:cNvGrpSpPr/>
        <p:nvPr/>
      </p:nvGrpSpPr>
      <p:grpSpPr>
        <a:xfrm>
          <a:off x="0" y="0"/>
          <a:ext cx="0" cy="0"/>
          <a:chOff x="0" y="0"/>
          <a:chExt cx="0" cy="0"/>
        </a:xfrm>
      </p:grpSpPr>
      <p:sp>
        <p:nvSpPr>
          <p:cNvPr id="3156" name="Google Shape;3156;gc30b26e216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7" name="Google Shape;3157;gc30b26e216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0" name="Shape 3170"/>
        <p:cNvGrpSpPr/>
        <p:nvPr/>
      </p:nvGrpSpPr>
      <p:grpSpPr>
        <a:xfrm>
          <a:off x="0" y="0"/>
          <a:ext cx="0" cy="0"/>
          <a:chOff x="0" y="0"/>
          <a:chExt cx="0" cy="0"/>
        </a:xfrm>
      </p:grpSpPr>
      <p:sp>
        <p:nvSpPr>
          <p:cNvPr id="3171" name="Google Shape;3171;gc30b26e216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2" name="Google Shape;3172;gc30b26e216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7" name="Shape 3177"/>
        <p:cNvGrpSpPr/>
        <p:nvPr/>
      </p:nvGrpSpPr>
      <p:grpSpPr>
        <a:xfrm>
          <a:off x="0" y="0"/>
          <a:ext cx="0" cy="0"/>
          <a:chOff x="0" y="0"/>
          <a:chExt cx="0" cy="0"/>
        </a:xfrm>
      </p:grpSpPr>
      <p:sp>
        <p:nvSpPr>
          <p:cNvPr id="3178" name="Google Shape;3178;gc30b26e216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9" name="Google Shape;3179;gc30b26e216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3" name="Shape 3193"/>
        <p:cNvGrpSpPr/>
        <p:nvPr/>
      </p:nvGrpSpPr>
      <p:grpSpPr>
        <a:xfrm>
          <a:off x="0" y="0"/>
          <a:ext cx="0" cy="0"/>
          <a:chOff x="0" y="0"/>
          <a:chExt cx="0" cy="0"/>
        </a:xfrm>
      </p:grpSpPr>
      <p:sp>
        <p:nvSpPr>
          <p:cNvPr id="3194" name="Google Shape;3194;gc30b26e216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5" name="Google Shape;3195;gc30b26e216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3" name="Shape 3203"/>
        <p:cNvGrpSpPr/>
        <p:nvPr/>
      </p:nvGrpSpPr>
      <p:grpSpPr>
        <a:xfrm>
          <a:off x="0" y="0"/>
          <a:ext cx="0" cy="0"/>
          <a:chOff x="0" y="0"/>
          <a:chExt cx="0" cy="0"/>
        </a:xfrm>
      </p:grpSpPr>
      <p:sp>
        <p:nvSpPr>
          <p:cNvPr id="3204" name="Google Shape;3204;gc30b26e216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5" name="Google Shape;3205;gc30b26e216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4" name="Shape 3214"/>
        <p:cNvGrpSpPr/>
        <p:nvPr/>
      </p:nvGrpSpPr>
      <p:grpSpPr>
        <a:xfrm>
          <a:off x="0" y="0"/>
          <a:ext cx="0" cy="0"/>
          <a:chOff x="0" y="0"/>
          <a:chExt cx="0" cy="0"/>
        </a:xfrm>
      </p:grpSpPr>
      <p:sp>
        <p:nvSpPr>
          <p:cNvPr id="3215" name="Google Shape;3215;gc30b26e216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6" name="Google Shape;3216;gc30b26e216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8" name="Shape 3228"/>
        <p:cNvGrpSpPr/>
        <p:nvPr/>
      </p:nvGrpSpPr>
      <p:grpSpPr>
        <a:xfrm>
          <a:off x="0" y="0"/>
          <a:ext cx="0" cy="0"/>
          <a:chOff x="0" y="0"/>
          <a:chExt cx="0" cy="0"/>
        </a:xfrm>
      </p:grpSpPr>
      <p:sp>
        <p:nvSpPr>
          <p:cNvPr id="3229" name="Google Shape;3229;gc30b26e216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0" name="Google Shape;3230;gc30b26e216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6" name="Shape 3246"/>
        <p:cNvGrpSpPr/>
        <p:nvPr/>
      </p:nvGrpSpPr>
      <p:grpSpPr>
        <a:xfrm>
          <a:off x="0" y="0"/>
          <a:ext cx="0" cy="0"/>
          <a:chOff x="0" y="0"/>
          <a:chExt cx="0" cy="0"/>
        </a:xfrm>
      </p:grpSpPr>
      <p:sp>
        <p:nvSpPr>
          <p:cNvPr id="3247" name="Google Shape;3247;gc30b26e216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8" name="Google Shape;3248;gc30b26e216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8" name="Shape 3268"/>
        <p:cNvGrpSpPr/>
        <p:nvPr/>
      </p:nvGrpSpPr>
      <p:grpSpPr>
        <a:xfrm>
          <a:off x="0" y="0"/>
          <a:ext cx="0" cy="0"/>
          <a:chOff x="0" y="0"/>
          <a:chExt cx="0" cy="0"/>
        </a:xfrm>
      </p:grpSpPr>
      <p:sp>
        <p:nvSpPr>
          <p:cNvPr id="3269" name="Google Shape;3269;gc30b26e216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0" name="Google Shape;3270;gc30b26e21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5" name="Shape 3275"/>
        <p:cNvGrpSpPr/>
        <p:nvPr/>
      </p:nvGrpSpPr>
      <p:grpSpPr>
        <a:xfrm>
          <a:off x="0" y="0"/>
          <a:ext cx="0" cy="0"/>
          <a:chOff x="0" y="0"/>
          <a:chExt cx="0" cy="0"/>
        </a:xfrm>
      </p:grpSpPr>
      <p:sp>
        <p:nvSpPr>
          <p:cNvPr id="3276" name="Google Shape;3276;gc30b26e216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7" name="Google Shape;3277;gc30b26e216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c89f7cf286_1_4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c89f7cf286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Operating conditions 		1. offline/simult., 2. number of speakers, 3. audio quality</a:t>
            </a:r>
            <a:endParaRPr/>
          </a:p>
          <a:p>
            <a:pPr indent="0" lvl="0" marL="0" rtl="0" algn="l">
              <a:spcBef>
                <a:spcPts val="0"/>
              </a:spcBef>
              <a:spcAft>
                <a:spcPts val="0"/>
              </a:spcAft>
              <a:buNone/>
            </a:pPr>
            <a:r>
              <a:rPr lang="en"/>
              <a:t>Domain and training data 	4. restricted/open, 5. resource-rich/under-resourced, 6. low/high speaker variety</a:t>
            </a:r>
            <a:endParaRPr/>
          </a:p>
          <a:p>
            <a:pPr indent="0" lvl="0" marL="0" rtl="0" algn="l">
              <a:spcBef>
                <a:spcPts val="0"/>
              </a:spcBef>
              <a:spcAft>
                <a:spcPts val="0"/>
              </a:spcAft>
              <a:buNone/>
            </a:pPr>
            <a:r>
              <a:rPr lang="en"/>
              <a:t>Output type 			7. unconstr./const.</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1" name="Shape 3291"/>
        <p:cNvGrpSpPr/>
        <p:nvPr/>
      </p:nvGrpSpPr>
      <p:grpSpPr>
        <a:xfrm>
          <a:off x="0" y="0"/>
          <a:ext cx="0" cy="0"/>
          <a:chOff x="0" y="0"/>
          <a:chExt cx="0" cy="0"/>
        </a:xfrm>
      </p:grpSpPr>
      <p:sp>
        <p:nvSpPr>
          <p:cNvPr id="3292" name="Google Shape;3292;gc30b26e216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3" name="Google Shape;3293;gc30b26e216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6" name="Shape 3306"/>
        <p:cNvGrpSpPr/>
        <p:nvPr/>
      </p:nvGrpSpPr>
      <p:grpSpPr>
        <a:xfrm>
          <a:off x="0" y="0"/>
          <a:ext cx="0" cy="0"/>
          <a:chOff x="0" y="0"/>
          <a:chExt cx="0" cy="0"/>
        </a:xfrm>
      </p:grpSpPr>
      <p:sp>
        <p:nvSpPr>
          <p:cNvPr id="3307" name="Google Shape;3307;gc30b26e216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8" name="Google Shape;3308;gc30b26e216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8" name="Shape 3318"/>
        <p:cNvGrpSpPr/>
        <p:nvPr/>
      </p:nvGrpSpPr>
      <p:grpSpPr>
        <a:xfrm>
          <a:off x="0" y="0"/>
          <a:ext cx="0" cy="0"/>
          <a:chOff x="0" y="0"/>
          <a:chExt cx="0" cy="0"/>
        </a:xfrm>
      </p:grpSpPr>
      <p:sp>
        <p:nvSpPr>
          <p:cNvPr id="3319" name="Google Shape;3319;gc30b26e216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0" name="Google Shape;3320;gc30b26e216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4" name="Shape 3334"/>
        <p:cNvGrpSpPr/>
        <p:nvPr/>
      </p:nvGrpSpPr>
      <p:grpSpPr>
        <a:xfrm>
          <a:off x="0" y="0"/>
          <a:ext cx="0" cy="0"/>
          <a:chOff x="0" y="0"/>
          <a:chExt cx="0" cy="0"/>
        </a:xfrm>
      </p:grpSpPr>
      <p:sp>
        <p:nvSpPr>
          <p:cNvPr id="3335" name="Google Shape;3335;gc30b26e216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6" name="Google Shape;3336;gc30b26e216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1" name="Shape 3351"/>
        <p:cNvGrpSpPr/>
        <p:nvPr/>
      </p:nvGrpSpPr>
      <p:grpSpPr>
        <a:xfrm>
          <a:off x="0" y="0"/>
          <a:ext cx="0" cy="0"/>
          <a:chOff x="0" y="0"/>
          <a:chExt cx="0" cy="0"/>
        </a:xfrm>
      </p:grpSpPr>
      <p:sp>
        <p:nvSpPr>
          <p:cNvPr id="3352" name="Google Shape;3352;gc30b26e216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3" name="Google Shape;3353;gc30b26e21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0" name="Shape 3370"/>
        <p:cNvGrpSpPr/>
        <p:nvPr/>
      </p:nvGrpSpPr>
      <p:grpSpPr>
        <a:xfrm>
          <a:off x="0" y="0"/>
          <a:ext cx="0" cy="0"/>
          <a:chOff x="0" y="0"/>
          <a:chExt cx="0" cy="0"/>
        </a:xfrm>
      </p:grpSpPr>
      <p:sp>
        <p:nvSpPr>
          <p:cNvPr id="3371" name="Google Shape;3371;gc30b26e216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2" name="Google Shape;3372;gc30b26e216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2" name="Shape 3382"/>
        <p:cNvGrpSpPr/>
        <p:nvPr/>
      </p:nvGrpSpPr>
      <p:grpSpPr>
        <a:xfrm>
          <a:off x="0" y="0"/>
          <a:ext cx="0" cy="0"/>
          <a:chOff x="0" y="0"/>
          <a:chExt cx="0" cy="0"/>
        </a:xfrm>
      </p:grpSpPr>
      <p:sp>
        <p:nvSpPr>
          <p:cNvPr id="3383" name="Google Shape;3383;gc9279b4357_4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4" name="Google Shape;3384;gc9279b4357_4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9" name="Shape 3389"/>
        <p:cNvGrpSpPr/>
        <p:nvPr/>
      </p:nvGrpSpPr>
      <p:grpSpPr>
        <a:xfrm>
          <a:off x="0" y="0"/>
          <a:ext cx="0" cy="0"/>
          <a:chOff x="0" y="0"/>
          <a:chExt cx="0" cy="0"/>
        </a:xfrm>
      </p:grpSpPr>
      <p:sp>
        <p:nvSpPr>
          <p:cNvPr id="3390" name="Google Shape;3390;gc9279b4357_4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1" name="Google Shape;3391;gc9279b4357_4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6" name="Shape 3396"/>
        <p:cNvGrpSpPr/>
        <p:nvPr/>
      </p:nvGrpSpPr>
      <p:grpSpPr>
        <a:xfrm>
          <a:off x="0" y="0"/>
          <a:ext cx="0" cy="0"/>
          <a:chOff x="0" y="0"/>
          <a:chExt cx="0" cy="0"/>
        </a:xfrm>
      </p:grpSpPr>
      <p:sp>
        <p:nvSpPr>
          <p:cNvPr id="3397" name="Google Shape;3397;gc30b26e216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8" name="Google Shape;3398;gc30b26e216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5" name="Shape 3405"/>
        <p:cNvGrpSpPr/>
        <p:nvPr/>
      </p:nvGrpSpPr>
      <p:grpSpPr>
        <a:xfrm>
          <a:off x="0" y="0"/>
          <a:ext cx="0" cy="0"/>
          <a:chOff x="0" y="0"/>
          <a:chExt cx="0" cy="0"/>
        </a:xfrm>
      </p:grpSpPr>
      <p:sp>
        <p:nvSpPr>
          <p:cNvPr id="3406" name="Google Shape;3406;gc5dbfc7408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7" name="Google Shape;3407;gc5dbfc7408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c54ed8072e_2_5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c54ed8072e_2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3" name="Shape 3413"/>
        <p:cNvGrpSpPr/>
        <p:nvPr/>
      </p:nvGrpSpPr>
      <p:grpSpPr>
        <a:xfrm>
          <a:off x="0" y="0"/>
          <a:ext cx="0" cy="0"/>
          <a:chOff x="0" y="0"/>
          <a:chExt cx="0" cy="0"/>
        </a:xfrm>
      </p:grpSpPr>
      <p:sp>
        <p:nvSpPr>
          <p:cNvPr id="3414" name="Google Shape;3414;gc30b26e216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5" name="Google Shape;3415;gc30b26e216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7" name="Shape 3427"/>
        <p:cNvGrpSpPr/>
        <p:nvPr/>
      </p:nvGrpSpPr>
      <p:grpSpPr>
        <a:xfrm>
          <a:off x="0" y="0"/>
          <a:ext cx="0" cy="0"/>
          <a:chOff x="0" y="0"/>
          <a:chExt cx="0" cy="0"/>
        </a:xfrm>
      </p:grpSpPr>
      <p:sp>
        <p:nvSpPr>
          <p:cNvPr id="3428" name="Google Shape;3428;gc54ed8072e_2_5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9" name="Google Shape;3429;gc54ed8072e_2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3" name="Shape 3433"/>
        <p:cNvGrpSpPr/>
        <p:nvPr/>
      </p:nvGrpSpPr>
      <p:grpSpPr>
        <a:xfrm>
          <a:off x="0" y="0"/>
          <a:ext cx="0" cy="0"/>
          <a:chOff x="0" y="0"/>
          <a:chExt cx="0" cy="0"/>
        </a:xfrm>
      </p:grpSpPr>
      <p:sp>
        <p:nvSpPr>
          <p:cNvPr id="3434" name="Google Shape;3434;gc332ef78a2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35" name="Google Shape;3435;gc332ef78a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9" name="Shape 3489"/>
        <p:cNvGrpSpPr/>
        <p:nvPr/>
      </p:nvGrpSpPr>
      <p:grpSpPr>
        <a:xfrm>
          <a:off x="0" y="0"/>
          <a:ext cx="0" cy="0"/>
          <a:chOff x="0" y="0"/>
          <a:chExt cx="0" cy="0"/>
        </a:xfrm>
      </p:grpSpPr>
      <p:sp>
        <p:nvSpPr>
          <p:cNvPr id="3490" name="Google Shape;3490;gc332ef78a2_0_4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1" name="Google Shape;3491;gc332ef78a2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8" name="Shape 3588"/>
        <p:cNvGrpSpPr/>
        <p:nvPr/>
      </p:nvGrpSpPr>
      <p:grpSpPr>
        <a:xfrm>
          <a:off x="0" y="0"/>
          <a:ext cx="0" cy="0"/>
          <a:chOff x="0" y="0"/>
          <a:chExt cx="0" cy="0"/>
        </a:xfrm>
      </p:grpSpPr>
      <p:sp>
        <p:nvSpPr>
          <p:cNvPr id="3589" name="Google Shape;3589;gc332ef78a2_0_3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90" name="Google Shape;3590;gc332ef78a2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6" name="Shape 3646"/>
        <p:cNvGrpSpPr/>
        <p:nvPr/>
      </p:nvGrpSpPr>
      <p:grpSpPr>
        <a:xfrm>
          <a:off x="0" y="0"/>
          <a:ext cx="0" cy="0"/>
          <a:chOff x="0" y="0"/>
          <a:chExt cx="0" cy="0"/>
        </a:xfrm>
      </p:grpSpPr>
      <p:sp>
        <p:nvSpPr>
          <p:cNvPr id="3647" name="Google Shape;3647;gc332ef78a2_0_3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48" name="Google Shape;3648;gc332ef78a2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Translating the full sequence of redundant frame-level phone labels, for the full 160hr dataset, all models performed on average 0.6 BLEU worse; for 40hr, 1.8 BLEU worse; and with 20 hours, 4.1 BLEU worse – a 13% decrease in performance solely from non-uniqued sequences.</a:t>
            </a:r>
            <a:endParaRPr sz="1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8" name="Shape 3758"/>
        <p:cNvGrpSpPr/>
        <p:nvPr/>
      </p:nvGrpSpPr>
      <p:grpSpPr>
        <a:xfrm>
          <a:off x="0" y="0"/>
          <a:ext cx="0" cy="0"/>
          <a:chOff x="0" y="0"/>
          <a:chExt cx="0" cy="0"/>
        </a:xfrm>
      </p:grpSpPr>
      <p:sp>
        <p:nvSpPr>
          <p:cNvPr id="3759" name="Google Shape;3759;gc332ef78a2_0_7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0" name="Google Shape;3760;gc332ef78a2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6" name="Shape 3896"/>
        <p:cNvGrpSpPr/>
        <p:nvPr/>
      </p:nvGrpSpPr>
      <p:grpSpPr>
        <a:xfrm>
          <a:off x="0" y="0"/>
          <a:ext cx="0" cy="0"/>
          <a:chOff x="0" y="0"/>
          <a:chExt cx="0" cy="0"/>
        </a:xfrm>
      </p:grpSpPr>
      <p:sp>
        <p:nvSpPr>
          <p:cNvPr id="3897" name="Google Shape;3897;gc332ef78a2_0_5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98" name="Google Shape;3898;gc332ef78a2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3" name="Shape 4073"/>
        <p:cNvGrpSpPr/>
        <p:nvPr/>
      </p:nvGrpSpPr>
      <p:grpSpPr>
        <a:xfrm>
          <a:off x="0" y="0"/>
          <a:ext cx="0" cy="0"/>
          <a:chOff x="0" y="0"/>
          <a:chExt cx="0" cy="0"/>
        </a:xfrm>
      </p:grpSpPr>
      <p:sp>
        <p:nvSpPr>
          <p:cNvPr id="4074" name="Google Shape;4074;gc6a57a2ffb_2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75" name="Google Shape;4075;gc6a57a2ffb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1" name="Shape 4121"/>
        <p:cNvGrpSpPr/>
        <p:nvPr/>
      </p:nvGrpSpPr>
      <p:grpSpPr>
        <a:xfrm>
          <a:off x="0" y="0"/>
          <a:ext cx="0" cy="0"/>
          <a:chOff x="0" y="0"/>
          <a:chExt cx="0" cy="0"/>
        </a:xfrm>
      </p:grpSpPr>
      <p:sp>
        <p:nvSpPr>
          <p:cNvPr id="4122" name="Google Shape;4122;gc332ef78a2_0_9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23" name="Google Shape;4123;gc332ef78a2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6f9544c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6f9544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bda3707c62_5_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04" name="Google Shape;504;gbda3707c62_5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8" name="Shape 4168"/>
        <p:cNvGrpSpPr/>
        <p:nvPr/>
      </p:nvGrpSpPr>
      <p:grpSpPr>
        <a:xfrm>
          <a:off x="0" y="0"/>
          <a:ext cx="0" cy="0"/>
          <a:chOff x="0" y="0"/>
          <a:chExt cx="0" cy="0"/>
        </a:xfrm>
      </p:grpSpPr>
      <p:sp>
        <p:nvSpPr>
          <p:cNvPr id="4169" name="Google Shape;4169;gc332ef78a2_0_11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0" name="Google Shape;4170;gc332ef78a2_0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7" name="Shape 4177"/>
        <p:cNvGrpSpPr/>
        <p:nvPr/>
      </p:nvGrpSpPr>
      <p:grpSpPr>
        <a:xfrm>
          <a:off x="0" y="0"/>
          <a:ext cx="0" cy="0"/>
          <a:chOff x="0" y="0"/>
          <a:chExt cx="0" cy="0"/>
        </a:xfrm>
      </p:grpSpPr>
      <p:sp>
        <p:nvSpPr>
          <p:cNvPr id="4178" name="Google Shape;4178;gc332ef78a2_0_10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9" name="Google Shape;4179;gc332ef78a2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0" name="Shape 4190"/>
        <p:cNvGrpSpPr/>
        <p:nvPr/>
      </p:nvGrpSpPr>
      <p:grpSpPr>
        <a:xfrm>
          <a:off x="0" y="0"/>
          <a:ext cx="0" cy="0"/>
          <a:chOff x="0" y="0"/>
          <a:chExt cx="0" cy="0"/>
        </a:xfrm>
      </p:grpSpPr>
      <p:sp>
        <p:nvSpPr>
          <p:cNvPr id="4191" name="Google Shape;4191;gbbbfda76a2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92" name="Google Shape;4192;gbbbfda76a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7" name="Shape 4197"/>
        <p:cNvGrpSpPr/>
        <p:nvPr/>
      </p:nvGrpSpPr>
      <p:grpSpPr>
        <a:xfrm>
          <a:off x="0" y="0"/>
          <a:ext cx="0" cy="0"/>
          <a:chOff x="0" y="0"/>
          <a:chExt cx="0" cy="0"/>
        </a:xfrm>
      </p:grpSpPr>
      <p:sp>
        <p:nvSpPr>
          <p:cNvPr id="4198" name="Google Shape;4198;gc54ed8072e_2_7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99" name="Google Shape;4199;gc54ed8072e_2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3" name="Shape 4203"/>
        <p:cNvGrpSpPr/>
        <p:nvPr/>
      </p:nvGrpSpPr>
      <p:grpSpPr>
        <a:xfrm>
          <a:off x="0" y="0"/>
          <a:ext cx="0" cy="0"/>
          <a:chOff x="0" y="0"/>
          <a:chExt cx="0" cy="0"/>
        </a:xfrm>
      </p:grpSpPr>
      <p:sp>
        <p:nvSpPr>
          <p:cNvPr id="4204" name="Google Shape;4204;gc2b66e173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5" name="Google Shape;4205;gc2b66e17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0" name="Shape 4210"/>
        <p:cNvGrpSpPr/>
        <p:nvPr/>
      </p:nvGrpSpPr>
      <p:grpSpPr>
        <a:xfrm>
          <a:off x="0" y="0"/>
          <a:ext cx="0" cy="0"/>
          <a:chOff x="0" y="0"/>
          <a:chExt cx="0" cy="0"/>
        </a:xfrm>
      </p:grpSpPr>
      <p:sp>
        <p:nvSpPr>
          <p:cNvPr id="4211" name="Google Shape;4211;gbbbfda76a2_0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2" name="Google Shape;4212;gbbbfda76a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7" name="Shape 4217"/>
        <p:cNvGrpSpPr/>
        <p:nvPr/>
      </p:nvGrpSpPr>
      <p:grpSpPr>
        <a:xfrm>
          <a:off x="0" y="0"/>
          <a:ext cx="0" cy="0"/>
          <a:chOff x="0" y="0"/>
          <a:chExt cx="0" cy="0"/>
        </a:xfrm>
      </p:grpSpPr>
      <p:sp>
        <p:nvSpPr>
          <p:cNvPr id="4218" name="Google Shape;4218;gc63148bfda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9" name="Google Shape;4219;gc63148bfd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6" name="Shape 4226"/>
        <p:cNvGrpSpPr/>
        <p:nvPr/>
      </p:nvGrpSpPr>
      <p:grpSpPr>
        <a:xfrm>
          <a:off x="0" y="0"/>
          <a:ext cx="0" cy="0"/>
          <a:chOff x="0" y="0"/>
          <a:chExt cx="0" cy="0"/>
        </a:xfrm>
      </p:grpSpPr>
      <p:sp>
        <p:nvSpPr>
          <p:cNvPr id="4227" name="Google Shape;4227;gc63148bfda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8" name="Google Shape;4228;gc63148bfd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7" name="Shape 4237"/>
        <p:cNvGrpSpPr/>
        <p:nvPr/>
      </p:nvGrpSpPr>
      <p:grpSpPr>
        <a:xfrm>
          <a:off x="0" y="0"/>
          <a:ext cx="0" cy="0"/>
          <a:chOff x="0" y="0"/>
          <a:chExt cx="0" cy="0"/>
        </a:xfrm>
      </p:grpSpPr>
      <p:sp>
        <p:nvSpPr>
          <p:cNvPr id="4238" name="Google Shape;4238;gc63148bfda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39" name="Google Shape;4239;gc63148bfd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8" name="Shape 4248"/>
        <p:cNvGrpSpPr/>
        <p:nvPr/>
      </p:nvGrpSpPr>
      <p:grpSpPr>
        <a:xfrm>
          <a:off x="0" y="0"/>
          <a:ext cx="0" cy="0"/>
          <a:chOff x="0" y="0"/>
          <a:chExt cx="0" cy="0"/>
        </a:xfrm>
      </p:grpSpPr>
      <p:sp>
        <p:nvSpPr>
          <p:cNvPr id="4249" name="Google Shape;4249;gc63148bfda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0" name="Google Shape;4250;gc63148bfd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bd6dc2c8e9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12" name="Google Shape;512;gbd6dc2c8e9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7" name="Shape 4257"/>
        <p:cNvGrpSpPr/>
        <p:nvPr/>
      </p:nvGrpSpPr>
      <p:grpSpPr>
        <a:xfrm>
          <a:off x="0" y="0"/>
          <a:ext cx="0" cy="0"/>
          <a:chOff x="0" y="0"/>
          <a:chExt cx="0" cy="0"/>
        </a:xfrm>
      </p:grpSpPr>
      <p:sp>
        <p:nvSpPr>
          <p:cNvPr id="4258" name="Google Shape;4258;gc63148bfda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9" name="Google Shape;4259;gc63148bfd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7" name="Shape 4267"/>
        <p:cNvGrpSpPr/>
        <p:nvPr/>
      </p:nvGrpSpPr>
      <p:grpSpPr>
        <a:xfrm>
          <a:off x="0" y="0"/>
          <a:ext cx="0" cy="0"/>
          <a:chOff x="0" y="0"/>
          <a:chExt cx="0" cy="0"/>
        </a:xfrm>
      </p:grpSpPr>
      <p:sp>
        <p:nvSpPr>
          <p:cNvPr id="4268" name="Google Shape;4268;gc63148bfda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69" name="Google Shape;4269;gc63148bfd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2" name="Shape 4282"/>
        <p:cNvGrpSpPr/>
        <p:nvPr/>
      </p:nvGrpSpPr>
      <p:grpSpPr>
        <a:xfrm>
          <a:off x="0" y="0"/>
          <a:ext cx="0" cy="0"/>
          <a:chOff x="0" y="0"/>
          <a:chExt cx="0" cy="0"/>
        </a:xfrm>
      </p:grpSpPr>
      <p:sp>
        <p:nvSpPr>
          <p:cNvPr id="4283" name="Google Shape;4283;gc54ed8072e_2_7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4" name="Google Shape;4284;gc54ed8072e_2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8" name="Shape 4288"/>
        <p:cNvGrpSpPr/>
        <p:nvPr/>
      </p:nvGrpSpPr>
      <p:grpSpPr>
        <a:xfrm>
          <a:off x="0" y="0"/>
          <a:ext cx="0" cy="0"/>
          <a:chOff x="0" y="0"/>
          <a:chExt cx="0" cy="0"/>
        </a:xfrm>
      </p:grpSpPr>
      <p:sp>
        <p:nvSpPr>
          <p:cNvPr id="4289" name="Google Shape;4289;gbbbfda76a2_0_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90" name="Google Shape;4290;gbbbfda76a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5" name="Shape 4295"/>
        <p:cNvGrpSpPr/>
        <p:nvPr/>
      </p:nvGrpSpPr>
      <p:grpSpPr>
        <a:xfrm>
          <a:off x="0" y="0"/>
          <a:ext cx="0" cy="0"/>
          <a:chOff x="0" y="0"/>
          <a:chExt cx="0" cy="0"/>
        </a:xfrm>
      </p:grpSpPr>
      <p:sp>
        <p:nvSpPr>
          <p:cNvPr id="4296" name="Google Shape;4296;gc30b26e216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7" name="Google Shape;4297;gc30b26e216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2" name="Shape 4302"/>
        <p:cNvGrpSpPr/>
        <p:nvPr/>
      </p:nvGrpSpPr>
      <p:grpSpPr>
        <a:xfrm>
          <a:off x="0" y="0"/>
          <a:ext cx="0" cy="0"/>
          <a:chOff x="0" y="0"/>
          <a:chExt cx="0" cy="0"/>
        </a:xfrm>
      </p:grpSpPr>
      <p:sp>
        <p:nvSpPr>
          <p:cNvPr id="4303" name="Google Shape;4303;gc5dbfc7408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4" name="Google Shape;4304;gc5dbfc7408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0" name="Shape 4310"/>
        <p:cNvGrpSpPr/>
        <p:nvPr/>
      </p:nvGrpSpPr>
      <p:grpSpPr>
        <a:xfrm>
          <a:off x="0" y="0"/>
          <a:ext cx="0" cy="0"/>
          <a:chOff x="0" y="0"/>
          <a:chExt cx="0" cy="0"/>
        </a:xfrm>
      </p:grpSpPr>
      <p:sp>
        <p:nvSpPr>
          <p:cNvPr id="4311" name="Google Shape;4311;gc30b26e216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2" name="Google Shape;4312;gc30b26e216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2" name="Shape 4322"/>
        <p:cNvGrpSpPr/>
        <p:nvPr/>
      </p:nvGrpSpPr>
      <p:grpSpPr>
        <a:xfrm>
          <a:off x="0" y="0"/>
          <a:ext cx="0" cy="0"/>
          <a:chOff x="0" y="0"/>
          <a:chExt cx="0" cy="0"/>
        </a:xfrm>
      </p:grpSpPr>
      <p:sp>
        <p:nvSpPr>
          <p:cNvPr id="4323" name="Google Shape;4323;gc30b26e216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4" name="Google Shape;4324;gc30b26e216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8" name="Shape 4338"/>
        <p:cNvGrpSpPr/>
        <p:nvPr/>
      </p:nvGrpSpPr>
      <p:grpSpPr>
        <a:xfrm>
          <a:off x="0" y="0"/>
          <a:ext cx="0" cy="0"/>
          <a:chOff x="0" y="0"/>
          <a:chExt cx="0" cy="0"/>
        </a:xfrm>
      </p:grpSpPr>
      <p:sp>
        <p:nvSpPr>
          <p:cNvPr id="4339" name="Google Shape;4339;gc30b26e216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0" name="Google Shape;4340;gc30b26e216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7" name="Shape 4357"/>
        <p:cNvGrpSpPr/>
        <p:nvPr/>
      </p:nvGrpSpPr>
      <p:grpSpPr>
        <a:xfrm>
          <a:off x="0" y="0"/>
          <a:ext cx="0" cy="0"/>
          <a:chOff x="0" y="0"/>
          <a:chExt cx="0" cy="0"/>
        </a:xfrm>
      </p:grpSpPr>
      <p:sp>
        <p:nvSpPr>
          <p:cNvPr id="4358" name="Google Shape;4358;gc30b26e216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9" name="Google Shape;4359;gc30b26e216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da3707c62_5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20" name="Google Shape;520;gbda3707c62_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7" name="Shape 4377"/>
        <p:cNvGrpSpPr/>
        <p:nvPr/>
      </p:nvGrpSpPr>
      <p:grpSpPr>
        <a:xfrm>
          <a:off x="0" y="0"/>
          <a:ext cx="0" cy="0"/>
          <a:chOff x="0" y="0"/>
          <a:chExt cx="0" cy="0"/>
        </a:xfrm>
      </p:grpSpPr>
      <p:sp>
        <p:nvSpPr>
          <p:cNvPr id="4378" name="Google Shape;4378;gc30b26e216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9" name="Google Shape;4379;gc30b26e216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7" name="Shape 4387"/>
        <p:cNvGrpSpPr/>
        <p:nvPr/>
      </p:nvGrpSpPr>
      <p:grpSpPr>
        <a:xfrm>
          <a:off x="0" y="0"/>
          <a:ext cx="0" cy="0"/>
          <a:chOff x="0" y="0"/>
          <a:chExt cx="0" cy="0"/>
        </a:xfrm>
      </p:grpSpPr>
      <p:sp>
        <p:nvSpPr>
          <p:cNvPr id="4388" name="Google Shape;4388;gc30b26e216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9" name="Google Shape;4389;gc30b26e216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4" name="Shape 4404"/>
        <p:cNvGrpSpPr/>
        <p:nvPr/>
      </p:nvGrpSpPr>
      <p:grpSpPr>
        <a:xfrm>
          <a:off x="0" y="0"/>
          <a:ext cx="0" cy="0"/>
          <a:chOff x="0" y="0"/>
          <a:chExt cx="0" cy="0"/>
        </a:xfrm>
      </p:grpSpPr>
      <p:sp>
        <p:nvSpPr>
          <p:cNvPr id="4405" name="Google Shape;4405;gc30b26e216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6" name="Google Shape;4406;gc30b26e216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4" name="Shape 4414"/>
        <p:cNvGrpSpPr/>
        <p:nvPr/>
      </p:nvGrpSpPr>
      <p:grpSpPr>
        <a:xfrm>
          <a:off x="0" y="0"/>
          <a:ext cx="0" cy="0"/>
          <a:chOff x="0" y="0"/>
          <a:chExt cx="0" cy="0"/>
        </a:xfrm>
      </p:grpSpPr>
      <p:sp>
        <p:nvSpPr>
          <p:cNvPr id="4415" name="Google Shape;4415;gc5dbfc7408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6" name="Google Shape;4416;gc5dbfc7408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7" name="Shape 4427"/>
        <p:cNvGrpSpPr/>
        <p:nvPr/>
      </p:nvGrpSpPr>
      <p:grpSpPr>
        <a:xfrm>
          <a:off x="0" y="0"/>
          <a:ext cx="0" cy="0"/>
          <a:chOff x="0" y="0"/>
          <a:chExt cx="0" cy="0"/>
        </a:xfrm>
      </p:grpSpPr>
      <p:sp>
        <p:nvSpPr>
          <p:cNvPr id="4428" name="Google Shape;4428;gc5dbfc7408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9" name="Google Shape;4429;gc5dbfc7408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3" name="Shape 4443"/>
        <p:cNvGrpSpPr/>
        <p:nvPr/>
      </p:nvGrpSpPr>
      <p:grpSpPr>
        <a:xfrm>
          <a:off x="0" y="0"/>
          <a:ext cx="0" cy="0"/>
          <a:chOff x="0" y="0"/>
          <a:chExt cx="0" cy="0"/>
        </a:xfrm>
      </p:grpSpPr>
      <p:sp>
        <p:nvSpPr>
          <p:cNvPr id="4444" name="Google Shape;4444;gc5dbfc7408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5" name="Google Shape;4445;gc5dbfc7408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4" name="Shape 4464"/>
        <p:cNvGrpSpPr/>
        <p:nvPr/>
      </p:nvGrpSpPr>
      <p:grpSpPr>
        <a:xfrm>
          <a:off x="0" y="0"/>
          <a:ext cx="0" cy="0"/>
          <a:chOff x="0" y="0"/>
          <a:chExt cx="0" cy="0"/>
        </a:xfrm>
      </p:grpSpPr>
      <p:sp>
        <p:nvSpPr>
          <p:cNvPr id="4465" name="Google Shape;4465;gc30b26e216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6" name="Google Shape;4466;gc30b26e216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9" name="Shape 4489"/>
        <p:cNvGrpSpPr/>
        <p:nvPr/>
      </p:nvGrpSpPr>
      <p:grpSpPr>
        <a:xfrm>
          <a:off x="0" y="0"/>
          <a:ext cx="0" cy="0"/>
          <a:chOff x="0" y="0"/>
          <a:chExt cx="0" cy="0"/>
        </a:xfrm>
      </p:grpSpPr>
      <p:sp>
        <p:nvSpPr>
          <p:cNvPr id="4490" name="Google Shape;4490;gc30b26e216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1" name="Google Shape;4491;gc30b26e216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6" name="Shape 4496"/>
        <p:cNvGrpSpPr/>
        <p:nvPr/>
      </p:nvGrpSpPr>
      <p:grpSpPr>
        <a:xfrm>
          <a:off x="0" y="0"/>
          <a:ext cx="0" cy="0"/>
          <a:chOff x="0" y="0"/>
          <a:chExt cx="0" cy="0"/>
        </a:xfrm>
      </p:grpSpPr>
      <p:sp>
        <p:nvSpPr>
          <p:cNvPr id="4497" name="Google Shape;4497;gc9279b4357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8" name="Google Shape;4498;gc9279b4357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3" name="Shape 4503"/>
        <p:cNvGrpSpPr/>
        <p:nvPr/>
      </p:nvGrpSpPr>
      <p:grpSpPr>
        <a:xfrm>
          <a:off x="0" y="0"/>
          <a:ext cx="0" cy="0"/>
          <a:chOff x="0" y="0"/>
          <a:chExt cx="0" cy="0"/>
        </a:xfrm>
      </p:grpSpPr>
      <p:sp>
        <p:nvSpPr>
          <p:cNvPr id="4504" name="Google Shape;4504;gc30b26e216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5" name="Google Shape;4505;gc30b26e216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bda3707c62_5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32" name="Google Shape;532;gbda3707c62_5_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360"/>
              </a:spcBef>
              <a:spcAft>
                <a:spcPts val="0"/>
              </a:spcAft>
              <a:buSzPts val="1400"/>
              <a:buNone/>
            </a:pPr>
            <a:r>
              <a:t/>
            </a:r>
            <a:endParaRPr/>
          </a:p>
        </p:txBody>
      </p:sp>
      <p:sp>
        <p:nvSpPr>
          <p:cNvPr id="533" name="Google Shape;533;gbda3707c62_5_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9" name="Shape 4519"/>
        <p:cNvGrpSpPr/>
        <p:nvPr/>
      </p:nvGrpSpPr>
      <p:grpSpPr>
        <a:xfrm>
          <a:off x="0" y="0"/>
          <a:ext cx="0" cy="0"/>
          <a:chOff x="0" y="0"/>
          <a:chExt cx="0" cy="0"/>
        </a:xfrm>
      </p:grpSpPr>
      <p:sp>
        <p:nvSpPr>
          <p:cNvPr id="4520" name="Google Shape;4520;gc30b26e216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1" name="Google Shape;4521;gc30b26e216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0" name="Shape 4530"/>
        <p:cNvGrpSpPr/>
        <p:nvPr/>
      </p:nvGrpSpPr>
      <p:grpSpPr>
        <a:xfrm>
          <a:off x="0" y="0"/>
          <a:ext cx="0" cy="0"/>
          <a:chOff x="0" y="0"/>
          <a:chExt cx="0" cy="0"/>
        </a:xfrm>
      </p:grpSpPr>
      <p:sp>
        <p:nvSpPr>
          <p:cNvPr id="4531" name="Google Shape;4531;gc30b26e216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2" name="Google Shape;4532;gc30b26e216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0" name="Shape 4540"/>
        <p:cNvGrpSpPr/>
        <p:nvPr/>
      </p:nvGrpSpPr>
      <p:grpSpPr>
        <a:xfrm>
          <a:off x="0" y="0"/>
          <a:ext cx="0" cy="0"/>
          <a:chOff x="0" y="0"/>
          <a:chExt cx="0" cy="0"/>
        </a:xfrm>
      </p:grpSpPr>
      <p:sp>
        <p:nvSpPr>
          <p:cNvPr id="4541" name="Google Shape;4541;gc30b26e216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2" name="Google Shape;4542;gc30b26e216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0" name="Shape 4550"/>
        <p:cNvGrpSpPr/>
        <p:nvPr/>
      </p:nvGrpSpPr>
      <p:grpSpPr>
        <a:xfrm>
          <a:off x="0" y="0"/>
          <a:ext cx="0" cy="0"/>
          <a:chOff x="0" y="0"/>
          <a:chExt cx="0" cy="0"/>
        </a:xfrm>
      </p:grpSpPr>
      <p:sp>
        <p:nvSpPr>
          <p:cNvPr id="4551" name="Google Shape;4551;gc30b26e216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2" name="Google Shape;4552;gc30b26e216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1" name="Shape 4571"/>
        <p:cNvGrpSpPr/>
        <p:nvPr/>
      </p:nvGrpSpPr>
      <p:grpSpPr>
        <a:xfrm>
          <a:off x="0" y="0"/>
          <a:ext cx="0" cy="0"/>
          <a:chOff x="0" y="0"/>
          <a:chExt cx="0" cy="0"/>
        </a:xfrm>
      </p:grpSpPr>
      <p:sp>
        <p:nvSpPr>
          <p:cNvPr id="4572" name="Google Shape;4572;gc30b26e216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3" name="Google Shape;4573;gc30b26e216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4" name="Shape 4594"/>
        <p:cNvGrpSpPr/>
        <p:nvPr/>
      </p:nvGrpSpPr>
      <p:grpSpPr>
        <a:xfrm>
          <a:off x="0" y="0"/>
          <a:ext cx="0" cy="0"/>
          <a:chOff x="0" y="0"/>
          <a:chExt cx="0" cy="0"/>
        </a:xfrm>
      </p:grpSpPr>
      <p:sp>
        <p:nvSpPr>
          <p:cNvPr id="4595" name="Google Shape;4595;gc9279b4357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6" name="Google Shape;4596;gc9279b4357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8" name="Shape 4618"/>
        <p:cNvGrpSpPr/>
        <p:nvPr/>
      </p:nvGrpSpPr>
      <p:grpSpPr>
        <a:xfrm>
          <a:off x="0" y="0"/>
          <a:ext cx="0" cy="0"/>
          <a:chOff x="0" y="0"/>
          <a:chExt cx="0" cy="0"/>
        </a:xfrm>
      </p:grpSpPr>
      <p:sp>
        <p:nvSpPr>
          <p:cNvPr id="4619" name="Google Shape;4619;gc54ed8072e_2_7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0" name="Google Shape;4620;gc54ed8072e_2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now focus on a specific aspect of ST systems’ evaluation: the capability to translate gender</a:t>
            </a:r>
            <a:endParaRPr/>
          </a:p>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4" name="Shape 4624"/>
        <p:cNvGrpSpPr/>
        <p:nvPr/>
      </p:nvGrpSpPr>
      <p:grpSpPr>
        <a:xfrm>
          <a:off x="0" y="0"/>
          <a:ext cx="0" cy="0"/>
          <a:chOff x="0" y="0"/>
          <a:chExt cx="0" cy="0"/>
        </a:xfrm>
      </p:grpSpPr>
      <p:sp>
        <p:nvSpPr>
          <p:cNvPr id="4625" name="Google Shape;4625;gbe3079666b_1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6" name="Google Shape;4626;gbe3079666b_1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Systems reflect the data they are trained on…</a:t>
            </a:r>
            <a:endParaRPr/>
          </a:p>
          <a:p>
            <a:pPr indent="0" lvl="0" marL="0" rtl="0" algn="l">
              <a:spcBef>
                <a:spcPts val="0"/>
              </a:spcBef>
              <a:spcAft>
                <a:spcPts val="0"/>
              </a:spcAft>
              <a:buNone/>
            </a:pPr>
            <a:r>
              <a:rPr lang="en"/>
              <a:t>...if data are balanced across relevant categories and phenomena, systems will be unbiased…</a:t>
            </a:r>
            <a:endParaRPr/>
          </a:p>
          <a:p>
            <a:pPr indent="0" lvl="0" marL="0" rtl="0" algn="l">
              <a:spcBef>
                <a:spcPts val="0"/>
              </a:spcBef>
              <a:spcAft>
                <a:spcPts val="0"/>
              </a:spcAft>
              <a:buNone/>
            </a:pPr>
            <a:r>
              <a:rPr lang="en"/>
              <a:t>...if data are unbalanced, systems will reflect their biases.</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3" name="Shape 4633"/>
        <p:cNvGrpSpPr/>
        <p:nvPr/>
      </p:nvGrpSpPr>
      <p:grpSpPr>
        <a:xfrm>
          <a:off x="0" y="0"/>
          <a:ext cx="0" cy="0"/>
          <a:chOff x="0" y="0"/>
          <a:chExt cx="0" cy="0"/>
        </a:xfrm>
      </p:grpSpPr>
      <p:sp>
        <p:nvSpPr>
          <p:cNvPr id="4634" name="Google Shape;4634;gbe3079666b_1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5" name="Google Shape;4635;gbe3079666b_1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Systems reflect the data they are trained 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data are balanced across relevant categories and phenomena, systems will be unbiased…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data are unbalanced, systems will reflect their biases.</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1" name="Shape 4651"/>
        <p:cNvGrpSpPr/>
        <p:nvPr/>
      </p:nvGrpSpPr>
      <p:grpSpPr>
        <a:xfrm>
          <a:off x="0" y="0"/>
          <a:ext cx="0" cy="0"/>
          <a:chOff x="0" y="0"/>
          <a:chExt cx="0" cy="0"/>
        </a:xfrm>
      </p:grpSpPr>
      <p:sp>
        <p:nvSpPr>
          <p:cNvPr id="4652" name="Google Shape;4652;gbe3079666b_1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3" name="Google Shape;4653;gbe3079666b_1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7F7F7F"/>
              </a:buClr>
              <a:buSzPts val="1800"/>
              <a:buFont typeface="Source Sans Pro"/>
              <a:buChar char="●"/>
            </a:pPr>
            <a:r>
              <a:rPr lang="en" sz="1800">
                <a:solidFill>
                  <a:srgbClr val="7F7F7F"/>
                </a:solidFill>
                <a:latin typeface="Source Sans Pro"/>
                <a:ea typeface="Source Sans Pro"/>
                <a:cs typeface="Source Sans Pro"/>
                <a:sym typeface="Source Sans Pro"/>
              </a:rPr>
              <a:t>~ 70% of the TED </a:t>
            </a:r>
            <a:r>
              <a:rPr lang="en" sz="1800">
                <a:solidFill>
                  <a:srgbClr val="7F7F7F"/>
                </a:solidFill>
                <a:latin typeface="Source Sans Pro"/>
                <a:ea typeface="Source Sans Pro"/>
                <a:cs typeface="Source Sans Pro"/>
                <a:sym typeface="Source Sans Pro"/>
              </a:rPr>
              <a:t>speakers </a:t>
            </a:r>
            <a:r>
              <a:rPr lang="en" sz="1800">
                <a:solidFill>
                  <a:srgbClr val="7F7F7F"/>
                </a:solidFill>
                <a:latin typeface="Source Sans Pro"/>
                <a:ea typeface="Source Sans Pro"/>
                <a:cs typeface="Source Sans Pro"/>
                <a:sym typeface="Source Sans Pro"/>
              </a:rPr>
              <a:t>is male </a:t>
            </a:r>
            <a:endParaRPr sz="1800">
              <a:solidFill>
                <a:srgbClr val="7F7F7F"/>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rgbClr val="7F7F7F"/>
              </a:buClr>
              <a:buSzPts val="1800"/>
              <a:buFont typeface="Source Sans Pro"/>
              <a:buChar char="●"/>
            </a:pPr>
            <a:r>
              <a:rPr lang="en" sz="1800">
                <a:solidFill>
                  <a:srgbClr val="7F7F7F"/>
                </a:solidFill>
                <a:latin typeface="Source Sans Pro"/>
                <a:ea typeface="Source Sans Pro"/>
                <a:cs typeface="Source Sans Pro"/>
                <a:sym typeface="Source Sans Pro"/>
              </a:rPr>
              <a:t>The peak of women’s representation in the EU Parl. has been 40%</a:t>
            </a:r>
            <a:endParaRPr sz="1800">
              <a:solidFill>
                <a:srgbClr val="7F7F7F"/>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rgbClr val="7F7F7F"/>
              </a:buClr>
              <a:buSzPts val="1800"/>
              <a:buFont typeface="Source Sans Pro"/>
              <a:buChar char="●"/>
            </a:pPr>
            <a:r>
              <a:rPr lang="en" sz="1800">
                <a:solidFill>
                  <a:srgbClr val="7F7F7F"/>
                </a:solidFill>
                <a:latin typeface="Source Sans Pro"/>
                <a:ea typeface="Source Sans Pro"/>
                <a:cs typeface="Source Sans Pro"/>
                <a:sym typeface="Source Sans Pro"/>
              </a:rPr>
              <a:t>Most of the ASR and </a:t>
            </a:r>
            <a:r>
              <a:rPr lang="en" sz="1800">
                <a:solidFill>
                  <a:srgbClr val="7F7F7F"/>
                </a:solidFill>
                <a:latin typeface="Source Sans Pro"/>
                <a:ea typeface="Source Sans Pro"/>
                <a:cs typeface="Source Sans Pro"/>
                <a:sym typeface="Source Sans Pro"/>
              </a:rPr>
              <a:t>MT data are</a:t>
            </a:r>
            <a:r>
              <a:rPr lang="en" sz="1800">
                <a:solidFill>
                  <a:srgbClr val="7F7F7F"/>
                </a:solidFill>
                <a:latin typeface="Source Sans Pro"/>
                <a:ea typeface="Source Sans Pro"/>
                <a:cs typeface="Source Sans Pro"/>
                <a:sym typeface="Source Sans Pro"/>
              </a:rPr>
              <a:t> generated by male speakers</a:t>
            </a:r>
            <a:endParaRPr sz="1800">
              <a:solidFill>
                <a:srgbClr val="7F7F7F"/>
              </a:solidFill>
              <a:latin typeface="Source Sans Pro"/>
              <a:ea typeface="Source Sans Pro"/>
              <a:cs typeface="Source Sans Pro"/>
              <a:sym typeface="Source Sans Pro"/>
            </a:endParaRPr>
          </a:p>
          <a:p>
            <a:pPr indent="0" lvl="0" marL="0" rtl="0" algn="l">
              <a:spcBef>
                <a:spcPts val="16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bdbb789d5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40" name="Google Shape;540;gbdbb789d58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360"/>
              </a:spcBef>
              <a:spcAft>
                <a:spcPts val="0"/>
              </a:spcAft>
              <a:buSzPts val="1400"/>
              <a:buNone/>
            </a:pPr>
            <a:r>
              <a:t/>
            </a:r>
            <a:endParaRPr/>
          </a:p>
        </p:txBody>
      </p:sp>
      <p:sp>
        <p:nvSpPr>
          <p:cNvPr id="541" name="Google Shape;541;gbdbb789d58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0" name="Shape 4670"/>
        <p:cNvGrpSpPr/>
        <p:nvPr/>
      </p:nvGrpSpPr>
      <p:grpSpPr>
        <a:xfrm>
          <a:off x="0" y="0"/>
          <a:ext cx="0" cy="0"/>
          <a:chOff x="0" y="0"/>
          <a:chExt cx="0" cy="0"/>
        </a:xfrm>
      </p:grpSpPr>
      <p:sp>
        <p:nvSpPr>
          <p:cNvPr id="4671" name="Google Shape;4671;gbe3079666b_1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2" name="Google Shape;4672;gbe3079666b_1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1" name="Shape 4691"/>
        <p:cNvGrpSpPr/>
        <p:nvPr/>
      </p:nvGrpSpPr>
      <p:grpSpPr>
        <a:xfrm>
          <a:off x="0" y="0"/>
          <a:ext cx="0" cy="0"/>
          <a:chOff x="0" y="0"/>
          <a:chExt cx="0" cy="0"/>
        </a:xfrm>
      </p:grpSpPr>
      <p:sp>
        <p:nvSpPr>
          <p:cNvPr id="4692" name="Google Shape;4692;gbe3079666b_1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3" name="Google Shape;4693;gbe3079666b_1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1" name="Shape 4701"/>
        <p:cNvGrpSpPr/>
        <p:nvPr/>
      </p:nvGrpSpPr>
      <p:grpSpPr>
        <a:xfrm>
          <a:off x="0" y="0"/>
          <a:ext cx="0" cy="0"/>
          <a:chOff x="0" y="0"/>
          <a:chExt cx="0" cy="0"/>
        </a:xfrm>
      </p:grpSpPr>
      <p:sp>
        <p:nvSpPr>
          <p:cNvPr id="4702" name="Google Shape;4702;gbe3079666b_1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3" name="Google Shape;4703;gbe3079666b_1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5" name="Shape 4715"/>
        <p:cNvGrpSpPr/>
        <p:nvPr/>
      </p:nvGrpSpPr>
      <p:grpSpPr>
        <a:xfrm>
          <a:off x="0" y="0"/>
          <a:ext cx="0" cy="0"/>
          <a:chOff x="0" y="0"/>
          <a:chExt cx="0" cy="0"/>
        </a:xfrm>
      </p:grpSpPr>
      <p:sp>
        <p:nvSpPr>
          <p:cNvPr id="4716" name="Google Shape;4716;gbe3079666b_1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7" name="Google Shape;4717;gbe3079666b_1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4" name="Shape 4734"/>
        <p:cNvGrpSpPr/>
        <p:nvPr/>
      </p:nvGrpSpPr>
      <p:grpSpPr>
        <a:xfrm>
          <a:off x="0" y="0"/>
          <a:ext cx="0" cy="0"/>
          <a:chOff x="0" y="0"/>
          <a:chExt cx="0" cy="0"/>
        </a:xfrm>
      </p:grpSpPr>
      <p:sp>
        <p:nvSpPr>
          <p:cNvPr id="4735" name="Google Shape;4735;gc8d4b7cb6f_3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36" name="Google Shape;4736;gc8d4b7cb6f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6" name="Shape 4746"/>
        <p:cNvGrpSpPr/>
        <p:nvPr/>
      </p:nvGrpSpPr>
      <p:grpSpPr>
        <a:xfrm>
          <a:off x="0" y="0"/>
          <a:ext cx="0" cy="0"/>
          <a:chOff x="0" y="0"/>
          <a:chExt cx="0" cy="0"/>
        </a:xfrm>
      </p:grpSpPr>
      <p:sp>
        <p:nvSpPr>
          <p:cNvPr id="4747" name="Google Shape;4747;gbe3079666b_1_1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48" name="Google Shape;4748;gbe3079666b_1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4" name="Shape 4754"/>
        <p:cNvGrpSpPr/>
        <p:nvPr/>
      </p:nvGrpSpPr>
      <p:grpSpPr>
        <a:xfrm>
          <a:off x="0" y="0"/>
          <a:ext cx="0" cy="0"/>
          <a:chOff x="0" y="0"/>
          <a:chExt cx="0" cy="0"/>
        </a:xfrm>
      </p:grpSpPr>
      <p:sp>
        <p:nvSpPr>
          <p:cNvPr id="4755" name="Google Shape;4755;gbe3079666b_1_1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56" name="Google Shape;4756;gbe3079666b_1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2" name="Shape 4762"/>
        <p:cNvGrpSpPr/>
        <p:nvPr/>
      </p:nvGrpSpPr>
      <p:grpSpPr>
        <a:xfrm>
          <a:off x="0" y="0"/>
          <a:ext cx="0" cy="0"/>
          <a:chOff x="0" y="0"/>
          <a:chExt cx="0" cy="0"/>
        </a:xfrm>
      </p:grpSpPr>
      <p:sp>
        <p:nvSpPr>
          <p:cNvPr id="4763" name="Google Shape;4763;gbe3079666b_1_11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64" name="Google Shape;4764;gbe3079666b_1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1" marL="914400" rtl="0" algn="l">
              <a:spcBef>
                <a:spcPts val="0"/>
              </a:spcBef>
              <a:spcAft>
                <a:spcPts val="0"/>
              </a:spcAft>
              <a:buClr>
                <a:srgbClr val="7F7F7F"/>
              </a:buClr>
              <a:buSzPts val="1800"/>
              <a:buFont typeface="Source Sans Pro"/>
              <a:buChar char="○"/>
            </a:pPr>
            <a:r>
              <a:rPr lang="en" sz="1800">
                <a:solidFill>
                  <a:srgbClr val="7F7F7F"/>
                </a:solidFill>
                <a:latin typeface="Source Sans Pro"/>
                <a:ea typeface="Source Sans Pro"/>
                <a:cs typeface="Source Sans Pro"/>
                <a:sym typeface="Source Sans Pro"/>
              </a:rPr>
              <a:t>e2e much better than simple cascade (ability to leverage audio features? ⇨</a:t>
            </a:r>
            <a:r>
              <a:rPr lang="en" sz="1800">
                <a:solidFill>
                  <a:srgbClr val="7F7F7F"/>
                </a:solidFill>
                <a:latin typeface="Source Sans Pro"/>
                <a:ea typeface="Source Sans Pro"/>
                <a:cs typeface="Source Sans Pro"/>
                <a:sym typeface="Source Sans Pro"/>
              </a:rPr>
              <a:t>Ethical issues?</a:t>
            </a:r>
            <a:r>
              <a:rPr lang="en" sz="1800">
                <a:solidFill>
                  <a:srgbClr val="7F7F7F"/>
                </a:solidFill>
                <a:latin typeface="Source Sans Pro"/>
                <a:ea typeface="Source Sans Pro"/>
                <a:cs typeface="Source Sans Pro"/>
                <a:sym typeface="Source Sans Pro"/>
              </a:rPr>
              <a:t>)</a:t>
            </a:r>
            <a:endParaRPr sz="1800">
              <a:solidFill>
                <a:srgbClr val="7F7F7F"/>
              </a:solidFill>
              <a:latin typeface="Source Sans Pro"/>
              <a:ea typeface="Source Sans Pro"/>
              <a:cs typeface="Source Sans Pro"/>
              <a:sym typeface="Source Sans Pr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what if gender information IS available? Next work...</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0" name="Shape 4770"/>
        <p:cNvGrpSpPr/>
        <p:nvPr/>
      </p:nvGrpSpPr>
      <p:grpSpPr>
        <a:xfrm>
          <a:off x="0" y="0"/>
          <a:ext cx="0" cy="0"/>
          <a:chOff x="0" y="0"/>
          <a:chExt cx="0" cy="0"/>
        </a:xfrm>
      </p:grpSpPr>
      <p:sp>
        <p:nvSpPr>
          <p:cNvPr id="4771" name="Google Shape;4771;gbe3079666b_1_11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72" name="Google Shape;4772;gbe3079666b_1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Different condition, where speakers’ gender IS KNOWN.</a:t>
            </a:r>
            <a:endParaRPr sz="1200"/>
          </a:p>
          <a:p>
            <a:pPr indent="0" lvl="0" marL="0" rtl="0" algn="l">
              <a:spcBef>
                <a:spcPts val="0"/>
              </a:spcBef>
              <a:spcAft>
                <a:spcPts val="0"/>
              </a:spcAft>
              <a:buNone/>
            </a:pPr>
            <a:r>
              <a:rPr lang="en" sz="1200">
                <a:solidFill>
                  <a:srgbClr val="258BDC"/>
                </a:solidFill>
              </a:rPr>
              <a:t>pure models relying on speaker’s BIOMETRIC FEATURES (voice) can be problematic (</a:t>
            </a:r>
            <a:r>
              <a:rPr lang="en" sz="1200">
                <a:solidFill>
                  <a:srgbClr val="3C4043"/>
                </a:solidFill>
                <a:highlight>
                  <a:srgbClr val="FFFFFF"/>
                </a:highlight>
              </a:rPr>
              <a:t>children, vocally impared or transgender individuals</a:t>
            </a:r>
            <a:r>
              <a:rPr lang="en" sz="1200">
                <a:solidFill>
                  <a:srgbClr val="258BDC"/>
                </a:solidFill>
              </a:rPr>
              <a:t>)</a:t>
            </a:r>
            <a:endParaRPr sz="1200">
              <a:solidFill>
                <a:srgbClr val="258BDC"/>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How can we exploit </a:t>
            </a:r>
            <a:r>
              <a:rPr lang="en" sz="1200">
                <a:solidFill>
                  <a:srgbClr val="258BDC"/>
                </a:solidFill>
              </a:rPr>
              <a:t>external speakers’ information</a:t>
            </a:r>
            <a:r>
              <a:rPr lang="en" sz="1200">
                <a:solidFill>
                  <a:schemeClr val="dk1"/>
                </a:solidFill>
              </a:rPr>
              <a:t> to improve gender translation in direct ST?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rgbClr val="258BDC"/>
                </a:solidFill>
              </a:rPr>
              <a:t>Beyond speech signals, </a:t>
            </a:r>
            <a:r>
              <a:rPr lang="en" sz="1200">
                <a:solidFill>
                  <a:schemeClr val="dk1"/>
                </a:solidFill>
              </a:rPr>
              <a:t>can we control gender translation in ST?</a:t>
            </a:r>
            <a:endParaRPr sz="1200">
              <a:solidFill>
                <a:schemeClr val="dk1"/>
              </a:solidFill>
            </a:endParaRPr>
          </a:p>
          <a:p>
            <a:pPr indent="0" lvl="0" marL="0" rtl="0" algn="l">
              <a:spcBef>
                <a:spcPts val="1600"/>
              </a:spcBef>
              <a:spcAft>
                <a:spcPts val="0"/>
              </a:spcAft>
              <a:buClr>
                <a:schemeClr val="dk1"/>
              </a:buClr>
              <a:buSzPts val="1100"/>
              <a:buFont typeface="Arial"/>
              <a:buNone/>
            </a:pPr>
            <a:r>
              <a:t/>
            </a:r>
            <a:endParaRPr sz="1200">
              <a:solidFill>
                <a:srgbClr val="258BDC"/>
              </a:solidFill>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7" name="Shape 4777"/>
        <p:cNvGrpSpPr/>
        <p:nvPr/>
      </p:nvGrpSpPr>
      <p:grpSpPr>
        <a:xfrm>
          <a:off x="0" y="0"/>
          <a:ext cx="0" cy="0"/>
          <a:chOff x="0" y="0"/>
          <a:chExt cx="0" cy="0"/>
        </a:xfrm>
      </p:grpSpPr>
      <p:sp>
        <p:nvSpPr>
          <p:cNvPr id="4778" name="Google Shape;4778;gbe3079666b_1_11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79" name="Google Shape;4779;gbe3079666b_1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300">
                <a:solidFill>
                  <a:schemeClr val="dk1"/>
                </a:solidFill>
              </a:rPr>
              <a:t>...</a:t>
            </a:r>
            <a:r>
              <a:rPr b="1" lang="en" sz="1300">
                <a:solidFill>
                  <a:schemeClr val="dk1"/>
                </a:solidFill>
              </a:rPr>
              <a:t>Specialized </a:t>
            </a:r>
            <a:r>
              <a:rPr lang="en" sz="1300">
                <a:solidFill>
                  <a:schemeClr val="dk1"/>
                </a:solidFill>
              </a:rPr>
              <a:t>more flexible when speech signals should be ignored</a:t>
            </a:r>
            <a:endParaRPr sz="1300">
              <a:solidFill>
                <a:schemeClr val="dk1"/>
              </a:solidFill>
            </a:endParaRPr>
          </a:p>
          <a:p>
            <a:pPr indent="0" lvl="0" marL="0" rtl="0" algn="l">
              <a:lnSpc>
                <a:spcPct val="115000"/>
              </a:lnSpc>
              <a:spcBef>
                <a:spcPts val="0"/>
              </a:spcBef>
              <a:spcAft>
                <a:spcPts val="0"/>
              </a:spcAft>
              <a:buNone/>
            </a:pPr>
            <a:r>
              <a:rPr b="1" lang="en" sz="1300">
                <a:solidFill>
                  <a:schemeClr val="dk1"/>
                </a:solidFill>
                <a:highlight>
                  <a:schemeClr val="lt1"/>
                </a:highlight>
              </a:rPr>
              <a:t>...Specialized </a:t>
            </a:r>
            <a:r>
              <a:rPr lang="en" sz="1300">
                <a:solidFill>
                  <a:schemeClr val="dk1"/>
                </a:solidFill>
                <a:highlight>
                  <a:schemeClr val="lt1"/>
                </a:highlight>
              </a:rPr>
              <a:t>best integration strategy, able to ignore speech signal</a:t>
            </a:r>
            <a:endParaRPr sz="1300">
              <a:solidFill>
                <a:schemeClr val="dk1"/>
              </a:solidFill>
              <a:highlight>
                <a:schemeClr val="lt1"/>
              </a:highlight>
            </a:endParaRPr>
          </a:p>
          <a:p>
            <a:pPr indent="0" lvl="0" marL="0" rtl="0" algn="l">
              <a:lnSpc>
                <a:spcPct val="115000"/>
              </a:lnSpc>
              <a:spcBef>
                <a:spcPts val="1600"/>
              </a:spcBef>
              <a:spcAft>
                <a:spcPts val="0"/>
              </a:spcAft>
              <a:buNone/>
            </a:pPr>
            <a:r>
              <a:rPr b="1" lang="en" sz="1300">
                <a:solidFill>
                  <a:srgbClr val="FF0000"/>
                </a:solidFill>
                <a:highlight>
                  <a:schemeClr val="lt1"/>
                </a:highlight>
              </a:rPr>
              <a:t>This was an example of how a focused evaluation scheme can be designed to </a:t>
            </a:r>
            <a:r>
              <a:rPr b="1" lang="en" sz="1300" u="sng">
                <a:solidFill>
                  <a:srgbClr val="FF0000"/>
                </a:solidFill>
                <a:highlight>
                  <a:schemeClr val="lt1"/>
                </a:highlight>
              </a:rPr>
              <a:t>spot strengths and limitations</a:t>
            </a:r>
            <a:r>
              <a:rPr b="1" lang="en" sz="1300">
                <a:solidFill>
                  <a:srgbClr val="FF0000"/>
                </a:solidFill>
                <a:highlight>
                  <a:schemeClr val="lt1"/>
                </a:highlight>
              </a:rPr>
              <a:t> of cascade and e2e technology and to </a:t>
            </a:r>
            <a:r>
              <a:rPr b="1" lang="en" sz="1300" u="sng">
                <a:solidFill>
                  <a:srgbClr val="FF0000"/>
                </a:solidFill>
                <a:highlight>
                  <a:schemeClr val="lt1"/>
                </a:highlight>
              </a:rPr>
              <a:t>orient ST development towards better performance on a specific linguistic aspect (</a:t>
            </a:r>
            <a:r>
              <a:rPr lang="en" sz="1300">
                <a:solidFill>
                  <a:srgbClr val="FF0000"/>
                </a:solidFill>
                <a:highlight>
                  <a:schemeClr val="lt1"/>
                </a:highlight>
              </a:rPr>
              <a:t>a fair translation of gender).</a:t>
            </a:r>
            <a:endParaRPr sz="1300">
              <a:solidFill>
                <a:srgbClr val="FF0000"/>
              </a:solidFill>
              <a:highlight>
                <a:schemeClr val="lt1"/>
              </a:highlight>
            </a:endParaRPr>
          </a:p>
          <a:p>
            <a:pPr indent="0" lvl="0" marL="0" rtl="0" algn="l">
              <a:spcBef>
                <a:spcPts val="16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bbbfda76a2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bbbfda76a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5" name="Shape 4785"/>
        <p:cNvGrpSpPr/>
        <p:nvPr/>
      </p:nvGrpSpPr>
      <p:grpSpPr>
        <a:xfrm>
          <a:off x="0" y="0"/>
          <a:ext cx="0" cy="0"/>
          <a:chOff x="0" y="0"/>
          <a:chExt cx="0" cy="0"/>
        </a:xfrm>
      </p:grpSpPr>
      <p:sp>
        <p:nvSpPr>
          <p:cNvPr id="4786" name="Google Shape;4786;gbbbfda76a2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7" name="Google Shape;4787;gbbbfda76a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2" name="Shape 4792"/>
        <p:cNvGrpSpPr/>
        <p:nvPr/>
      </p:nvGrpSpPr>
      <p:grpSpPr>
        <a:xfrm>
          <a:off x="0" y="0"/>
          <a:ext cx="0" cy="0"/>
          <a:chOff x="0" y="0"/>
          <a:chExt cx="0" cy="0"/>
        </a:xfrm>
      </p:grpSpPr>
      <p:sp>
        <p:nvSpPr>
          <p:cNvPr id="4793" name="Google Shape;4793;gc54ed8072e_2_5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94" name="Google Shape;4794;gc54ed8072e_2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8" name="Shape 4798"/>
        <p:cNvGrpSpPr/>
        <p:nvPr/>
      </p:nvGrpSpPr>
      <p:grpSpPr>
        <a:xfrm>
          <a:off x="0" y="0"/>
          <a:ext cx="0" cy="0"/>
          <a:chOff x="0" y="0"/>
          <a:chExt cx="0" cy="0"/>
        </a:xfrm>
      </p:grpSpPr>
      <p:sp>
        <p:nvSpPr>
          <p:cNvPr id="4799" name="Google Shape;4799;gbdce7ee7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0" name="Google Shape;4800;gbdce7ee7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Source Sans Pro"/>
                <a:ea typeface="Source Sans Pro"/>
                <a:cs typeface="Source Sans Pro"/>
                <a:sym typeface="Source Sans Pro"/>
              </a:rPr>
              <a:t>In the training data it was split using strong punctuation. </a:t>
            </a:r>
            <a:r>
              <a:rPr b="1" lang="en" sz="1400">
                <a:solidFill>
                  <a:schemeClr val="dk1"/>
                </a:solidFill>
                <a:latin typeface="Source Sans Pro"/>
                <a:ea typeface="Source Sans Pro"/>
                <a:cs typeface="Source Sans Pro"/>
                <a:sym typeface="Source Sans Pro"/>
              </a:rPr>
              <a:t>SINCE WE HAVE GOLD TRANSCRIPTS with punctuation, we can </a:t>
            </a:r>
            <a:r>
              <a:rPr b="1" lang="en" sz="1400" u="sng">
                <a:solidFill>
                  <a:schemeClr val="dk1"/>
                </a:solidFill>
                <a:latin typeface="Source Sans Pro"/>
                <a:ea typeface="Source Sans Pro"/>
                <a:cs typeface="Source Sans Pro"/>
                <a:sym typeface="Source Sans Pro"/>
              </a:rPr>
              <a:t>manually</a:t>
            </a:r>
            <a:r>
              <a:rPr b="1" lang="en" sz="1400">
                <a:solidFill>
                  <a:schemeClr val="dk1"/>
                </a:solidFill>
                <a:latin typeface="Source Sans Pro"/>
                <a:ea typeface="Source Sans Pro"/>
                <a:cs typeface="Source Sans Pro"/>
                <a:sym typeface="Source Sans Pro"/>
              </a:rPr>
              <a:t> segment training data!!!</a:t>
            </a:r>
            <a:endParaRPr b="1" sz="1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611BB8"/>
              </a:solidFill>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1" name="Shape 4811"/>
        <p:cNvGrpSpPr/>
        <p:nvPr/>
      </p:nvGrpSpPr>
      <p:grpSpPr>
        <a:xfrm>
          <a:off x="0" y="0"/>
          <a:ext cx="0" cy="0"/>
          <a:chOff x="0" y="0"/>
          <a:chExt cx="0" cy="0"/>
        </a:xfrm>
      </p:grpSpPr>
      <p:sp>
        <p:nvSpPr>
          <p:cNvPr id="4812" name="Google Shape;4812;gbdce7ee73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3" name="Google Shape;4813;gbdce7ee73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611BB8"/>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6" name="Shape 4826"/>
        <p:cNvGrpSpPr/>
        <p:nvPr/>
      </p:nvGrpSpPr>
      <p:grpSpPr>
        <a:xfrm>
          <a:off x="0" y="0"/>
          <a:ext cx="0" cy="0"/>
          <a:chOff x="0" y="0"/>
          <a:chExt cx="0" cy="0"/>
        </a:xfrm>
      </p:grpSpPr>
      <p:sp>
        <p:nvSpPr>
          <p:cNvPr id="4827" name="Google Shape;4827;gbdce7ee73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8" name="Google Shape;4828;gbdce7ee73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611BB8"/>
              </a:solidFill>
            </a:endParaRPr>
          </a:p>
          <a:p>
            <a:pPr indent="0" lvl="0" marL="0" rtl="0" algn="l">
              <a:spcBef>
                <a:spcPts val="0"/>
              </a:spcBef>
              <a:spcAft>
                <a:spcPts val="0"/>
              </a:spcAft>
              <a:buNone/>
            </a:pPr>
            <a:r>
              <a:rPr lang="en">
                <a:solidFill>
                  <a:schemeClr val="dk1"/>
                </a:solidFill>
              </a:rPr>
              <a:t>An </a:t>
            </a:r>
            <a:r>
              <a:rPr lang="en" sz="1050">
                <a:solidFill>
                  <a:srgbClr val="3C4043"/>
                </a:solidFill>
                <a:highlight>
                  <a:srgbClr val="FFFFFF"/>
                </a:highlight>
                <a:latin typeface="Roboto"/>
                <a:ea typeface="Roboto"/>
                <a:cs typeface="Roboto"/>
                <a:sym typeface="Roboto"/>
              </a:rPr>
              <a:t> </a:t>
            </a:r>
            <a:r>
              <a:rPr lang="en" sz="1200">
                <a:highlight>
                  <a:srgbClr val="FFFFFF"/>
                </a:highlight>
                <a:latin typeface="Roboto"/>
                <a:ea typeface="Roboto"/>
                <a:cs typeface="Roboto"/>
                <a:sym typeface="Roboto"/>
              </a:rPr>
              <a:t>initial split based on silences…</a:t>
            </a:r>
            <a:endParaRPr sz="1200">
              <a:highlight>
                <a:srgbClr val="FFFFFF"/>
              </a:highlight>
              <a:latin typeface="Roboto"/>
              <a:ea typeface="Roboto"/>
              <a:cs typeface="Roboto"/>
              <a:sym typeface="Roboto"/>
            </a:endParaRPr>
          </a:p>
          <a:p>
            <a:pPr indent="0" lvl="0" marL="0" rtl="0" algn="l">
              <a:spcBef>
                <a:spcPts val="0"/>
              </a:spcBef>
              <a:spcAft>
                <a:spcPts val="0"/>
              </a:spcAft>
              <a:buNone/>
            </a:pPr>
            <a:r>
              <a:t/>
            </a:r>
            <a:endParaRPr sz="1200">
              <a:highlight>
                <a:srgbClr val="FFFFFF"/>
              </a:highlight>
              <a:latin typeface="Roboto"/>
              <a:ea typeface="Roboto"/>
              <a:cs typeface="Roboto"/>
              <a:sym typeface="Roboto"/>
            </a:endParaRPr>
          </a:p>
          <a:p>
            <a:pPr indent="0" lvl="0" marL="0" rtl="0" algn="l">
              <a:spcBef>
                <a:spcPts val="0"/>
              </a:spcBef>
              <a:spcAft>
                <a:spcPts val="0"/>
              </a:spcAft>
              <a:buNone/>
            </a:pPr>
            <a:r>
              <a:rPr lang="en" sz="1200">
                <a:highlight>
                  <a:srgbClr val="FFFFFF"/>
                </a:highlight>
                <a:latin typeface="Roboto"/>
                <a:ea typeface="Roboto"/>
                <a:cs typeface="Roboto"/>
                <a:sym typeface="Roboto"/>
              </a:rPr>
              <a:t>...is passed to the ASR, which produces two transcripts (for the ASR it’s not critical if context is missing due to intra-sentential splits! Different from MT, it only has to transcribe what was said)...</a:t>
            </a:r>
            <a:endParaRPr sz="1200">
              <a:highlight>
                <a:srgbClr val="FFFFFF"/>
              </a:highlight>
              <a:latin typeface="Roboto"/>
              <a:ea typeface="Roboto"/>
              <a:cs typeface="Roboto"/>
              <a:sym typeface="Roboto"/>
            </a:endParaRPr>
          </a:p>
          <a:p>
            <a:pPr indent="0" lvl="0" marL="0" rtl="0" algn="l">
              <a:spcBef>
                <a:spcPts val="0"/>
              </a:spcBef>
              <a:spcAft>
                <a:spcPts val="0"/>
              </a:spcAft>
              <a:buNone/>
            </a:pPr>
            <a:r>
              <a:t/>
            </a:r>
            <a:endParaRPr sz="1200">
              <a:highlight>
                <a:srgbClr val="FFFFFF"/>
              </a:highlight>
              <a:latin typeface="Roboto"/>
              <a:ea typeface="Roboto"/>
              <a:cs typeface="Roboto"/>
              <a:sym typeface="Roboto"/>
            </a:endParaRPr>
          </a:p>
          <a:p>
            <a:pPr indent="0" lvl="0" marL="0" rtl="0" algn="l">
              <a:spcBef>
                <a:spcPts val="0"/>
              </a:spcBef>
              <a:spcAft>
                <a:spcPts val="0"/>
              </a:spcAft>
              <a:buNone/>
            </a:pPr>
            <a:r>
              <a:rPr lang="en" sz="1200">
                <a:highlight>
                  <a:srgbClr val="FFFFFF"/>
                </a:highlight>
                <a:latin typeface="Roboto"/>
                <a:ea typeface="Roboto"/>
                <a:cs typeface="Roboto"/>
                <a:sym typeface="Roboto"/>
              </a:rPr>
              <a:t>THEN, a re-segmentation component re-organizes the transcripts adding strong punctuation…</a:t>
            </a:r>
            <a:endParaRPr sz="1200">
              <a:highlight>
                <a:srgbClr val="FFFFFF"/>
              </a:highlight>
              <a:latin typeface="Roboto"/>
              <a:ea typeface="Roboto"/>
              <a:cs typeface="Roboto"/>
              <a:sym typeface="Roboto"/>
            </a:endParaRPr>
          </a:p>
          <a:p>
            <a:pPr indent="0" lvl="0" marL="0" rtl="0" algn="l">
              <a:spcBef>
                <a:spcPts val="0"/>
              </a:spcBef>
              <a:spcAft>
                <a:spcPts val="0"/>
              </a:spcAft>
              <a:buNone/>
            </a:pPr>
            <a:r>
              <a:t/>
            </a:r>
            <a:endParaRPr sz="1200">
              <a:highlight>
                <a:srgbClr val="FFFFFF"/>
              </a:highlight>
              <a:latin typeface="Roboto"/>
              <a:ea typeface="Roboto"/>
              <a:cs typeface="Roboto"/>
              <a:sym typeface="Roboto"/>
            </a:endParaRPr>
          </a:p>
          <a:p>
            <a:pPr indent="0" lvl="0" marL="0" rtl="0" algn="l">
              <a:spcBef>
                <a:spcPts val="0"/>
              </a:spcBef>
              <a:spcAft>
                <a:spcPts val="0"/>
              </a:spcAft>
              <a:buNone/>
            </a:pPr>
            <a:r>
              <a:rPr lang="en" sz="1200">
                <a:highlight>
                  <a:srgbClr val="FFFFFF"/>
                </a:highlight>
                <a:latin typeface="Roboto"/>
                <a:ea typeface="Roboto"/>
                <a:cs typeface="Roboto"/>
                <a:sym typeface="Roboto"/>
              </a:rPr>
              <a:t>...The re-segmented text is finally passed to the MT component.</a:t>
            </a:r>
            <a:endParaRPr sz="1200">
              <a:highlight>
                <a:srgbClr val="FFFFFF"/>
              </a:highlight>
              <a:latin typeface="Roboto"/>
              <a:ea typeface="Roboto"/>
              <a:cs typeface="Roboto"/>
              <a:sym typeface="Roboto"/>
            </a:endParaRPr>
          </a:p>
          <a:p>
            <a:pPr indent="0" lvl="0" marL="0" rtl="0" algn="l">
              <a:spcBef>
                <a:spcPts val="0"/>
              </a:spcBef>
              <a:spcAft>
                <a:spcPts val="0"/>
              </a:spcAft>
              <a:buNone/>
            </a:pPr>
            <a:r>
              <a:t/>
            </a:r>
            <a:endParaRPr sz="1200"/>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3" name="Shape 4853"/>
        <p:cNvGrpSpPr/>
        <p:nvPr/>
      </p:nvGrpSpPr>
      <p:grpSpPr>
        <a:xfrm>
          <a:off x="0" y="0"/>
          <a:ext cx="0" cy="0"/>
          <a:chOff x="0" y="0"/>
          <a:chExt cx="0" cy="0"/>
        </a:xfrm>
      </p:grpSpPr>
      <p:sp>
        <p:nvSpPr>
          <p:cNvPr id="4854" name="Google Shape;4854;gbdce7ee73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5" name="Google Shape;4855;gbdce7ee73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611BB8"/>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1" name="Shape 4861"/>
        <p:cNvGrpSpPr/>
        <p:nvPr/>
      </p:nvGrpSpPr>
      <p:grpSpPr>
        <a:xfrm>
          <a:off x="0" y="0"/>
          <a:ext cx="0" cy="0"/>
          <a:chOff x="0" y="0"/>
          <a:chExt cx="0" cy="0"/>
        </a:xfrm>
      </p:grpSpPr>
      <p:sp>
        <p:nvSpPr>
          <p:cNvPr id="4862" name="Google Shape;4862;gbdce7ee73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3" name="Google Shape;4863;gbdce7ee73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611BB8"/>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Few words about VAD?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chemeClr val="dk1"/>
                </a:solidFill>
              </a:rPr>
              <a:t>VAD tools are classifiers that determine whether a given audio frame contains speech or not.  Based on this, a VAD-based segmentation considers a sequence of consecutive speech  frames  as  a  segment,  filtering  out non-speech  frames.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Two widely used open source VAD tools: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LIUM --- S.  Meignier  and  T.  Merlin,  “LIUM  SpkDiarization:   An  Open Source  Toolkit  For  Diarization,”  in Proceedings  of  the  CMU SPUD Workshop, Dallas, Texas, 2010.</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WebRTC --- WebRTC takes as parameters the frame size (10, 20 or 30ms) and the aggressiveness mode (an integer in the range [0, 3], 3 being the most aggressive)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7" name="Shape 4877"/>
        <p:cNvGrpSpPr/>
        <p:nvPr/>
      </p:nvGrpSpPr>
      <p:grpSpPr>
        <a:xfrm>
          <a:off x="0" y="0"/>
          <a:ext cx="0" cy="0"/>
          <a:chOff x="0" y="0"/>
          <a:chExt cx="0" cy="0"/>
        </a:xfrm>
      </p:grpSpPr>
      <p:sp>
        <p:nvSpPr>
          <p:cNvPr id="4878" name="Google Shape;4878;gc733ae5a14_8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9" name="Google Shape;4879;gc733ae5a14_8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611BB8"/>
              </a:solidFill>
            </a:endParaRPr>
          </a:p>
          <a:p>
            <a:pPr indent="-304800" lvl="1" marL="914400" rtl="0" algn="l">
              <a:lnSpc>
                <a:spcPct val="115000"/>
              </a:lnSpc>
              <a:spcBef>
                <a:spcPts val="0"/>
              </a:spcBef>
              <a:spcAft>
                <a:spcPts val="0"/>
              </a:spcAft>
              <a:buClr>
                <a:srgbClr val="000000"/>
              </a:buClr>
              <a:buSzPts val="1200"/>
              <a:buFont typeface="Source Sans Pro"/>
              <a:buChar char="○"/>
            </a:pPr>
            <a:r>
              <a:rPr lang="en" sz="1200">
                <a:latin typeface="Source Sans Pro"/>
                <a:ea typeface="Source Sans Pro"/>
                <a:cs typeface="Source Sans Pro"/>
                <a:sym typeface="Source Sans Pro"/>
              </a:rPr>
              <a:t>VAD-based (speaker silences considered as a proxy of clause boundaries.  not driven by syntactic information),</a:t>
            </a:r>
            <a:endParaRPr sz="1200">
              <a:latin typeface="Source Sans Pro"/>
              <a:ea typeface="Source Sans Pro"/>
              <a:cs typeface="Source Sans Pro"/>
              <a:sym typeface="Source Sans Pro"/>
            </a:endParaRPr>
          </a:p>
          <a:p>
            <a:pPr indent="-304800" lvl="2" marL="1371600" rtl="0" algn="l">
              <a:lnSpc>
                <a:spcPct val="115000"/>
              </a:lnSpc>
              <a:spcBef>
                <a:spcPts val="0"/>
              </a:spcBef>
              <a:spcAft>
                <a:spcPts val="0"/>
              </a:spcAft>
              <a:buClr>
                <a:srgbClr val="000000"/>
              </a:buClr>
              <a:buSzPts val="1200"/>
              <a:buFont typeface="Source Sans Pro"/>
              <a:buChar char="■"/>
            </a:pPr>
            <a:r>
              <a:rPr lang="en" sz="1200">
                <a:latin typeface="Source Sans Pro"/>
                <a:ea typeface="Source Sans Pro"/>
                <a:cs typeface="Source Sans Pro"/>
                <a:sym typeface="Source Sans Pro"/>
              </a:rPr>
              <a:t>Limits:  </a:t>
            </a:r>
            <a:endParaRPr sz="1200">
              <a:latin typeface="Source Sans Pro"/>
              <a:ea typeface="Source Sans Pro"/>
              <a:cs typeface="Source Sans Pro"/>
              <a:sym typeface="Source Sans Pro"/>
            </a:endParaRPr>
          </a:p>
          <a:p>
            <a:pPr indent="-304800" lvl="3" marL="1828800" rtl="0" algn="l">
              <a:lnSpc>
                <a:spcPct val="115000"/>
              </a:lnSpc>
              <a:spcBef>
                <a:spcPts val="0"/>
              </a:spcBef>
              <a:spcAft>
                <a:spcPts val="0"/>
              </a:spcAft>
              <a:buClr>
                <a:srgbClr val="000000"/>
              </a:buClr>
              <a:buSzPts val="1200"/>
              <a:buFont typeface="Source Sans Pro"/>
              <a:buChar char="●"/>
            </a:pPr>
            <a:r>
              <a:rPr lang="en" sz="1200">
                <a:latin typeface="Source Sans Pro"/>
                <a:ea typeface="Source Sans Pro"/>
                <a:cs typeface="Source Sans Pro"/>
                <a:sym typeface="Source Sans Pro"/>
              </a:rPr>
              <a:t>(1) splitting is not lead by linguistic criteria related to sentence well-formedness</a:t>
            </a:r>
            <a:endParaRPr sz="1200">
              <a:latin typeface="Source Sans Pro"/>
              <a:ea typeface="Source Sans Pro"/>
              <a:cs typeface="Source Sans Pro"/>
              <a:sym typeface="Source Sans Pro"/>
            </a:endParaRPr>
          </a:p>
          <a:p>
            <a:pPr indent="-304800" lvl="3" marL="1828800" rtl="0" algn="l">
              <a:lnSpc>
                <a:spcPct val="115000"/>
              </a:lnSpc>
              <a:spcBef>
                <a:spcPts val="0"/>
              </a:spcBef>
              <a:spcAft>
                <a:spcPts val="0"/>
              </a:spcAft>
              <a:buClr>
                <a:srgbClr val="000000"/>
              </a:buClr>
              <a:buSzPts val="1200"/>
              <a:buFont typeface="Source Sans Pro"/>
              <a:buChar char="●"/>
            </a:pPr>
            <a:r>
              <a:rPr lang="en" sz="1200">
                <a:latin typeface="Source Sans Pro"/>
                <a:ea typeface="Source Sans Pro"/>
                <a:cs typeface="Source Sans Pro"/>
                <a:sym typeface="Source Sans Pro"/>
              </a:rPr>
              <a:t>(2) segments of variable length (incl. very long/short) -- BUT audio segments’ length is a crucial factor to obtain good translations (short→ hallucinations, long→ untranslated portions)</a:t>
            </a:r>
            <a:endParaRPr sz="1200">
              <a:latin typeface="Source Sans Pro"/>
              <a:ea typeface="Source Sans Pro"/>
              <a:cs typeface="Source Sans Pro"/>
              <a:sym typeface="Source Sans Pro"/>
            </a:endParaRPr>
          </a:p>
          <a:p>
            <a:pPr indent="0" lvl="0" marL="0" rtl="0" algn="l">
              <a:spcBef>
                <a:spcPts val="160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4" name="Shape 4894"/>
        <p:cNvGrpSpPr/>
        <p:nvPr/>
      </p:nvGrpSpPr>
      <p:grpSpPr>
        <a:xfrm>
          <a:off x="0" y="0"/>
          <a:ext cx="0" cy="0"/>
          <a:chOff x="0" y="0"/>
          <a:chExt cx="0" cy="0"/>
        </a:xfrm>
      </p:grpSpPr>
      <p:sp>
        <p:nvSpPr>
          <p:cNvPr id="4895" name="Google Shape;4895;gbdce7ee73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6" name="Google Shape;4896;gbdce7ee73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611BB8"/>
              </a:solidFill>
            </a:endParaRPr>
          </a:p>
          <a:p>
            <a:pPr indent="0" lvl="0" marL="0" rtl="0" algn="l">
              <a:spcBef>
                <a:spcPts val="0"/>
              </a:spcBef>
              <a:spcAft>
                <a:spcPts val="0"/>
              </a:spcAft>
              <a:buNone/>
            </a:pPr>
            <a:r>
              <a:t/>
            </a:r>
            <a:endParaRPr>
              <a:solidFill>
                <a:srgbClr val="611BB8"/>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8" name="Shape 4908"/>
        <p:cNvGrpSpPr/>
        <p:nvPr/>
      </p:nvGrpSpPr>
      <p:grpSpPr>
        <a:xfrm>
          <a:off x="0" y="0"/>
          <a:ext cx="0" cy="0"/>
          <a:chOff x="0" y="0"/>
          <a:chExt cx="0" cy="0"/>
        </a:xfrm>
      </p:grpSpPr>
      <p:sp>
        <p:nvSpPr>
          <p:cNvPr id="4909" name="Google Shape;4909;gc733ae5a14_8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0" name="Google Shape;4910;gc733ae5a14_8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Clr>
                <a:srgbClr val="000000"/>
              </a:buClr>
              <a:buSzPts val="1200"/>
              <a:buFont typeface="Source Sans Pro"/>
              <a:buChar char="○"/>
            </a:pPr>
            <a:r>
              <a:rPr lang="en" sz="1200">
                <a:latin typeface="Source Sans Pro"/>
                <a:ea typeface="Source Sans Pro"/>
                <a:cs typeface="Source Sans Pro"/>
                <a:sym typeface="Source Sans Pro"/>
              </a:rPr>
              <a:t>fixed length </a:t>
            </a:r>
            <a:endParaRPr sz="1200">
              <a:latin typeface="Source Sans Pro"/>
              <a:ea typeface="Source Sans Pro"/>
              <a:cs typeface="Source Sans Pro"/>
              <a:sym typeface="Source Sans Pro"/>
            </a:endParaRPr>
          </a:p>
          <a:p>
            <a:pPr indent="-304800" lvl="2" marL="1371600" rtl="0" algn="l">
              <a:lnSpc>
                <a:spcPct val="115000"/>
              </a:lnSpc>
              <a:spcBef>
                <a:spcPts val="0"/>
              </a:spcBef>
              <a:spcAft>
                <a:spcPts val="0"/>
              </a:spcAft>
              <a:buClr>
                <a:srgbClr val="000000"/>
              </a:buClr>
              <a:buSzPts val="1200"/>
              <a:buFont typeface="Source Sans Pro"/>
              <a:buChar char="■"/>
            </a:pPr>
            <a:r>
              <a:rPr lang="en" sz="1200">
                <a:latin typeface="Source Sans Pro"/>
                <a:ea typeface="Source Sans Pro"/>
                <a:cs typeface="Source Sans Pro"/>
                <a:sym typeface="Source Sans Pro"/>
              </a:rPr>
              <a:t>Advantage: (In contrast with VAD, this naive method has the benefit of ensuring that the resulting segments are not too long or too short, which are typically hard conditions for ST systems. </a:t>
            </a:r>
            <a:endParaRPr sz="1200">
              <a:latin typeface="Source Sans Pro"/>
              <a:ea typeface="Source Sans Pro"/>
              <a:cs typeface="Source Sans Pro"/>
              <a:sym typeface="Source Sans Pro"/>
            </a:endParaRPr>
          </a:p>
          <a:p>
            <a:pPr indent="-304800" lvl="2" marL="1371600" rtl="0" algn="l">
              <a:lnSpc>
                <a:spcPct val="115000"/>
              </a:lnSpc>
              <a:spcBef>
                <a:spcPts val="0"/>
              </a:spcBef>
              <a:spcAft>
                <a:spcPts val="0"/>
              </a:spcAft>
              <a:buClr>
                <a:srgbClr val="000000"/>
              </a:buClr>
              <a:buSzPts val="1200"/>
              <a:buFont typeface="Source Sans Pro"/>
              <a:buChar char="■"/>
            </a:pPr>
            <a:r>
              <a:rPr lang="en" sz="1200">
                <a:latin typeface="Source Sans Pro"/>
                <a:ea typeface="Source Sans Pro"/>
                <a:cs typeface="Source Sans Pro"/>
                <a:sym typeface="Source Sans Pro"/>
              </a:rPr>
              <a:t>Limits</a:t>
            </a:r>
            <a:endParaRPr sz="1200">
              <a:latin typeface="Source Sans Pro"/>
              <a:ea typeface="Source Sans Pro"/>
              <a:cs typeface="Source Sans Pro"/>
              <a:sym typeface="Source Sans Pro"/>
            </a:endParaRPr>
          </a:p>
          <a:p>
            <a:pPr indent="-304800" lvl="3" marL="1828800" rtl="0" algn="l">
              <a:lnSpc>
                <a:spcPct val="115000"/>
              </a:lnSpc>
              <a:spcBef>
                <a:spcPts val="0"/>
              </a:spcBef>
              <a:spcAft>
                <a:spcPts val="0"/>
              </a:spcAft>
              <a:buClr>
                <a:srgbClr val="000000"/>
              </a:buClr>
              <a:buSzPts val="1200"/>
              <a:buFont typeface="Source Sans Pro"/>
              <a:buChar char="●"/>
            </a:pPr>
            <a:r>
              <a:rPr lang="en" sz="1200">
                <a:latin typeface="Source Sans Pro"/>
                <a:ea typeface="Source Sans Pro"/>
                <a:cs typeface="Source Sans Pro"/>
                <a:sym typeface="Source Sans Pro"/>
              </a:rPr>
              <a:t>(1) the (sub-optimal) split points are likely to break sentences in critical positions such as between a subject and a verb or even in the middle of a word.</a:t>
            </a:r>
            <a:endParaRPr sz="1200">
              <a:latin typeface="Source Sans Pro"/>
              <a:ea typeface="Source Sans Pro"/>
              <a:cs typeface="Source Sans Pro"/>
              <a:sym typeface="Source Sans Pro"/>
            </a:endParaRPr>
          </a:p>
          <a:p>
            <a:pPr indent="-304800" lvl="3" marL="1828800" rtl="0" algn="l">
              <a:lnSpc>
                <a:spcPct val="115000"/>
              </a:lnSpc>
              <a:spcBef>
                <a:spcPts val="0"/>
              </a:spcBef>
              <a:spcAft>
                <a:spcPts val="0"/>
              </a:spcAft>
              <a:buClr>
                <a:srgbClr val="000000"/>
              </a:buClr>
              <a:buSzPts val="1200"/>
              <a:buFont typeface="Source Sans Pro"/>
              <a:buChar char="●"/>
            </a:pPr>
            <a:r>
              <a:rPr lang="en" sz="1200">
                <a:latin typeface="Source Sans Pro"/>
                <a:ea typeface="Source Sans Pro"/>
                <a:cs typeface="Source Sans Pro"/>
                <a:sym typeface="Source Sans Pro"/>
              </a:rPr>
              <a:t>(2) non speech events are passed to the system. Noise? Useless information?</a:t>
            </a:r>
            <a:endParaRPr sz="1200">
              <a:latin typeface="Source Sans Pro"/>
              <a:ea typeface="Source Sans Pro"/>
              <a:cs typeface="Source Sans Pro"/>
              <a:sym typeface="Source Sans Pro"/>
            </a:endParaRPr>
          </a:p>
          <a:p>
            <a:pPr indent="0" lvl="0" marL="0" rtl="0" algn="l">
              <a:spcBef>
                <a:spcPts val="1600"/>
              </a:spcBef>
              <a:spcAft>
                <a:spcPts val="0"/>
              </a:spcAft>
              <a:buNone/>
            </a:pPr>
            <a:r>
              <a:t/>
            </a:r>
            <a:endParaRPr>
              <a:solidFill>
                <a:srgbClr val="611BB8"/>
              </a:solidFill>
            </a:endParaRPr>
          </a:p>
          <a:p>
            <a:pPr indent="0" lvl="0" marL="0" rtl="0" algn="l">
              <a:spcBef>
                <a:spcPts val="0"/>
              </a:spcBef>
              <a:spcAft>
                <a:spcPts val="0"/>
              </a:spcAft>
              <a:buNone/>
            </a:pPr>
            <a:r>
              <a:t/>
            </a:r>
            <a:endParaRPr>
              <a:solidFill>
                <a:srgbClr val="611BB8"/>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c54ed8072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c54ed807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3" name="Shape 4923"/>
        <p:cNvGrpSpPr/>
        <p:nvPr/>
      </p:nvGrpSpPr>
      <p:grpSpPr>
        <a:xfrm>
          <a:off x="0" y="0"/>
          <a:ext cx="0" cy="0"/>
          <a:chOff x="0" y="0"/>
          <a:chExt cx="0" cy="0"/>
        </a:xfrm>
      </p:grpSpPr>
      <p:sp>
        <p:nvSpPr>
          <p:cNvPr id="4924" name="Google Shape;4924;gc733ae5a14_8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5" name="Google Shape;4925;gc733ae5a14_8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This method  takes into account both audio content (silences) and target segments’ length (i.e. the desired length of the generated segments) to split the audio.  It </a:t>
            </a:r>
            <a:r>
              <a:rPr b="1" lang="en" sz="1200">
                <a:latin typeface="Source Sans Pro"/>
                <a:ea typeface="Source Sans Pro"/>
                <a:cs typeface="Source Sans Pro"/>
                <a:sym typeface="Source Sans Pro"/>
              </a:rPr>
              <a:t>recursively</a:t>
            </a:r>
            <a:r>
              <a:rPr lang="en" sz="1200">
                <a:latin typeface="Source Sans Pro"/>
                <a:ea typeface="Source Sans Pro"/>
                <a:cs typeface="Source Sans Pro"/>
                <a:sym typeface="Source Sans Pro"/>
              </a:rPr>
              <a:t> </a:t>
            </a:r>
            <a:r>
              <a:rPr b="1" lang="en" sz="1200">
                <a:latin typeface="Source Sans Pro"/>
                <a:ea typeface="Source Sans Pro"/>
                <a:cs typeface="Source Sans Pro"/>
                <a:sym typeface="Source Sans Pro"/>
              </a:rPr>
              <a:t>divides the audio segments on the longest silence</a:t>
            </a:r>
            <a:r>
              <a:rPr lang="en" sz="1200">
                <a:latin typeface="Source Sans Pro"/>
                <a:ea typeface="Source Sans Pro"/>
                <a:cs typeface="Source Sans Pro"/>
                <a:sym typeface="Source Sans Pro"/>
              </a:rPr>
              <a:t>, </a:t>
            </a:r>
            <a:r>
              <a:rPr b="1" lang="en" sz="1200">
                <a:latin typeface="Source Sans Pro"/>
                <a:ea typeface="Source Sans Pro"/>
                <a:cs typeface="Source Sans Pro"/>
                <a:sym typeface="Source Sans Pro"/>
              </a:rPr>
              <a:t>until either there are no more silences in a segment, or the segment itself is shorter than a threshold.</a:t>
            </a:r>
            <a:endParaRPr b="1" sz="1200">
              <a:latin typeface="Source Sans Pro"/>
              <a:ea typeface="Source Sans Pro"/>
              <a:cs typeface="Source Sans Pro"/>
              <a:sym typeface="Source Sans Pro"/>
            </a:endParaRPr>
          </a:p>
          <a:p>
            <a:pPr indent="0" lvl="0" marL="0" rtl="0" algn="l">
              <a:spcBef>
                <a:spcPts val="0"/>
              </a:spcBef>
              <a:spcAft>
                <a:spcPts val="0"/>
              </a:spcAft>
              <a:buNone/>
            </a:pPr>
            <a:r>
              <a:t/>
            </a:r>
            <a:endParaRPr sz="950">
              <a:highlight>
                <a:srgbClr val="E4E8EE"/>
              </a:highlight>
            </a:endParaRPr>
          </a:p>
          <a:p>
            <a:pPr indent="0" lvl="0" marL="0" rtl="0" algn="l">
              <a:spcBef>
                <a:spcPts val="0"/>
              </a:spcBef>
              <a:spcAft>
                <a:spcPts val="0"/>
              </a:spcAft>
              <a:buNone/>
            </a:pPr>
            <a:r>
              <a:rPr lang="en" sz="1200">
                <a:highlight>
                  <a:srgbClr val="FFFFFF"/>
                </a:highlight>
                <a:latin typeface="Source Sans Pro"/>
                <a:ea typeface="Source Sans Pro"/>
                <a:cs typeface="Source Sans Pro"/>
                <a:sym typeface="Source Sans Pro"/>
              </a:rPr>
              <a:t>Drawbacks:</a:t>
            </a:r>
            <a:endParaRPr sz="1200">
              <a:highlight>
                <a:srgbClr val="FFFFFF"/>
              </a:highlight>
              <a:latin typeface="Source Sans Pro"/>
              <a:ea typeface="Source Sans Pro"/>
              <a:cs typeface="Source Sans Pro"/>
              <a:sym typeface="Source Sans Pro"/>
            </a:endParaRPr>
          </a:p>
          <a:p>
            <a:pPr indent="0" lvl="0" marL="0" rtl="0" algn="l">
              <a:spcBef>
                <a:spcPts val="0"/>
              </a:spcBef>
              <a:spcAft>
                <a:spcPts val="0"/>
              </a:spcAft>
              <a:buNone/>
            </a:pPr>
            <a:r>
              <a:t/>
            </a:r>
            <a:endParaRPr sz="1200">
              <a:highlight>
                <a:srgbClr val="FFFFFF"/>
              </a:highlight>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AutoNum type="arabicParenBoth"/>
            </a:pPr>
            <a:r>
              <a:rPr lang="en" sz="1200">
                <a:highlight>
                  <a:srgbClr val="FFFFFF"/>
                </a:highlight>
                <a:latin typeface="Source Sans Pro"/>
                <a:ea typeface="Source Sans Pro"/>
                <a:cs typeface="Source Sans Pro"/>
                <a:sym typeface="Source Sans Pro"/>
              </a:rPr>
              <a:t>Silences are detected with a manual operation, making the approach hard to reproduce and not scalable.</a:t>
            </a:r>
            <a:endParaRPr sz="1200">
              <a:highlight>
                <a:srgbClr val="FFFFFF"/>
              </a:highlight>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AutoNum type="arabicParenBoth"/>
            </a:pPr>
            <a:r>
              <a:rPr lang="en" sz="1200">
                <a:highlight>
                  <a:srgbClr val="FFFFFF"/>
                </a:highlight>
                <a:latin typeface="Source Sans Pro"/>
                <a:ea typeface="Source Sans Pro"/>
                <a:cs typeface="Source Sans Pro"/>
                <a:sym typeface="Source Sans Pro"/>
              </a:rPr>
              <a:t>Another major problem of this method is that it requires the full audio to be available for splitting it.  So it is not applicable to audio streams and online use cases.</a:t>
            </a:r>
            <a:endParaRPr sz="1200">
              <a:highlight>
                <a:srgbClr val="FFFFFF"/>
              </a:highlight>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4" name="Shape 4944"/>
        <p:cNvGrpSpPr/>
        <p:nvPr/>
      </p:nvGrpSpPr>
      <p:grpSpPr>
        <a:xfrm>
          <a:off x="0" y="0"/>
          <a:ext cx="0" cy="0"/>
          <a:chOff x="0" y="0"/>
          <a:chExt cx="0" cy="0"/>
        </a:xfrm>
      </p:grpSpPr>
      <p:sp>
        <p:nvSpPr>
          <p:cNvPr id="4945" name="Google Shape;4945;gc781a5cb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6" name="Google Shape;4946;gc781a5cb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This method  takes into account both audio content (silences) and target segments’ length (i.e. the desired length of the generated segments) to split the audio.  It </a:t>
            </a:r>
            <a:r>
              <a:rPr b="1" lang="en" sz="1200">
                <a:solidFill>
                  <a:schemeClr val="dk1"/>
                </a:solidFill>
                <a:latin typeface="Source Sans Pro"/>
                <a:ea typeface="Source Sans Pro"/>
                <a:cs typeface="Source Sans Pro"/>
                <a:sym typeface="Source Sans Pro"/>
              </a:rPr>
              <a:t>recursively</a:t>
            </a:r>
            <a:r>
              <a:rPr lang="en" sz="1200">
                <a:solidFill>
                  <a:schemeClr val="dk1"/>
                </a:solidFill>
                <a:latin typeface="Source Sans Pro"/>
                <a:ea typeface="Source Sans Pro"/>
                <a:cs typeface="Source Sans Pro"/>
                <a:sym typeface="Source Sans Pro"/>
              </a:rPr>
              <a:t> </a:t>
            </a:r>
            <a:r>
              <a:rPr b="1" lang="en" sz="1200">
                <a:solidFill>
                  <a:schemeClr val="dk1"/>
                </a:solidFill>
                <a:latin typeface="Source Sans Pro"/>
                <a:ea typeface="Source Sans Pro"/>
                <a:cs typeface="Source Sans Pro"/>
                <a:sym typeface="Source Sans Pro"/>
              </a:rPr>
              <a:t>divides the audio segments on the longest silence</a:t>
            </a:r>
            <a:r>
              <a:rPr lang="en" sz="1200">
                <a:solidFill>
                  <a:schemeClr val="dk1"/>
                </a:solidFill>
                <a:latin typeface="Source Sans Pro"/>
                <a:ea typeface="Source Sans Pro"/>
                <a:cs typeface="Source Sans Pro"/>
                <a:sym typeface="Source Sans Pro"/>
              </a:rPr>
              <a:t>, until either there are no more silences in a segment, or the segment itself is shorter than a threshold.</a:t>
            </a:r>
            <a:endParaRPr sz="12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950">
              <a:solidFill>
                <a:schemeClr val="dk1"/>
              </a:solidFill>
              <a:highlight>
                <a:srgbClr val="E4E8EE"/>
              </a:highlight>
            </a:endParaRPr>
          </a:p>
          <a:p>
            <a:pPr indent="0" lvl="0" marL="0" rtl="0" algn="l">
              <a:spcBef>
                <a:spcPts val="0"/>
              </a:spcBef>
              <a:spcAft>
                <a:spcPts val="0"/>
              </a:spcAft>
              <a:buNone/>
            </a:pPr>
            <a:r>
              <a:rPr lang="en" sz="1200">
                <a:solidFill>
                  <a:schemeClr val="dk1"/>
                </a:solidFill>
                <a:highlight>
                  <a:schemeClr val="lt1"/>
                </a:highlight>
                <a:latin typeface="Source Sans Pro"/>
                <a:ea typeface="Source Sans Pro"/>
                <a:cs typeface="Source Sans Pro"/>
                <a:sym typeface="Source Sans Pro"/>
              </a:rPr>
              <a:t>Drawbacks:</a:t>
            </a:r>
            <a:endParaRPr sz="1200">
              <a:solidFill>
                <a:schemeClr val="dk1"/>
              </a:solidFill>
              <a:highlight>
                <a:schemeClr val="lt1"/>
              </a:highlight>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chemeClr val="dk1"/>
              </a:solidFill>
              <a:highlight>
                <a:schemeClr val="lt1"/>
              </a:highlight>
              <a:latin typeface="Source Sans Pro"/>
              <a:ea typeface="Source Sans Pro"/>
              <a:cs typeface="Source Sans Pro"/>
              <a:sym typeface="Source Sans Pro"/>
            </a:endParaRPr>
          </a:p>
          <a:p>
            <a:pPr indent="-304800" lvl="0" marL="457200" rtl="0" algn="l">
              <a:spcBef>
                <a:spcPts val="0"/>
              </a:spcBef>
              <a:spcAft>
                <a:spcPts val="0"/>
              </a:spcAft>
              <a:buClr>
                <a:schemeClr val="dk1"/>
              </a:buClr>
              <a:buSzPts val="1200"/>
              <a:buFont typeface="Source Sans Pro"/>
              <a:buAutoNum type="arabicParenBoth"/>
            </a:pPr>
            <a:r>
              <a:rPr lang="en" sz="1200">
                <a:solidFill>
                  <a:schemeClr val="dk1"/>
                </a:solidFill>
                <a:highlight>
                  <a:schemeClr val="lt1"/>
                </a:highlight>
                <a:latin typeface="Source Sans Pro"/>
                <a:ea typeface="Source Sans Pro"/>
                <a:cs typeface="Source Sans Pro"/>
                <a:sym typeface="Source Sans Pro"/>
              </a:rPr>
              <a:t>Silences are detected with a manual operation, making the approach hard to reproduce and not scalable.</a:t>
            </a:r>
            <a:endParaRPr sz="1200">
              <a:solidFill>
                <a:schemeClr val="dk1"/>
              </a:solidFill>
              <a:highlight>
                <a:schemeClr val="lt1"/>
              </a:highlight>
              <a:latin typeface="Source Sans Pro"/>
              <a:ea typeface="Source Sans Pro"/>
              <a:cs typeface="Source Sans Pro"/>
              <a:sym typeface="Source Sans Pro"/>
            </a:endParaRPr>
          </a:p>
          <a:p>
            <a:pPr indent="-304800" lvl="0" marL="457200" rtl="0" algn="l">
              <a:spcBef>
                <a:spcPts val="0"/>
              </a:spcBef>
              <a:spcAft>
                <a:spcPts val="0"/>
              </a:spcAft>
              <a:buClr>
                <a:schemeClr val="dk1"/>
              </a:buClr>
              <a:buSzPts val="1200"/>
              <a:buFont typeface="Source Sans Pro"/>
              <a:buAutoNum type="arabicParenBoth"/>
            </a:pPr>
            <a:r>
              <a:rPr lang="en" sz="1200">
                <a:solidFill>
                  <a:schemeClr val="dk1"/>
                </a:solidFill>
                <a:highlight>
                  <a:schemeClr val="lt1"/>
                </a:highlight>
                <a:latin typeface="Source Sans Pro"/>
                <a:ea typeface="Source Sans Pro"/>
                <a:cs typeface="Source Sans Pro"/>
                <a:sym typeface="Source Sans Pro"/>
              </a:rPr>
              <a:t>Another major problem of this method is that it requires the full audio to be available for splitting it.  So it is not applicable to audio streams and online use cases.</a:t>
            </a:r>
            <a:endParaRPr sz="1200">
              <a:solidFill>
                <a:schemeClr val="dk1"/>
              </a:solidFill>
              <a:highlight>
                <a:schemeClr val="lt1"/>
              </a:highlight>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rgbClr val="7F7F7F"/>
              </a:solidFill>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rgbClr val="7F7F7F"/>
              </a:solidFill>
              <a:highlight>
                <a:srgbClr val="FFFFFF"/>
              </a:highlight>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rgbClr val="7F7F7F"/>
              </a:solidFill>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rgbClr val="7F7F7F"/>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6" name="Shape 4966"/>
        <p:cNvGrpSpPr/>
        <p:nvPr/>
      </p:nvGrpSpPr>
      <p:grpSpPr>
        <a:xfrm>
          <a:off x="0" y="0"/>
          <a:ext cx="0" cy="0"/>
          <a:chOff x="0" y="0"/>
          <a:chExt cx="0" cy="0"/>
        </a:xfrm>
      </p:grpSpPr>
      <p:sp>
        <p:nvSpPr>
          <p:cNvPr id="4967" name="Google Shape;4967;gc733ae5a14_8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8" name="Google Shape;4968;gc733ae5a14_8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3-6 BLEU points between MANUAL and the best automatic segmentation method on all language pairs!</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8" name="Shape 4978"/>
        <p:cNvGrpSpPr/>
        <p:nvPr/>
      </p:nvGrpSpPr>
      <p:grpSpPr>
        <a:xfrm>
          <a:off x="0" y="0"/>
          <a:ext cx="0" cy="0"/>
          <a:chOff x="0" y="0"/>
          <a:chExt cx="0" cy="0"/>
        </a:xfrm>
      </p:grpSpPr>
      <p:sp>
        <p:nvSpPr>
          <p:cNvPr id="4979" name="Google Shape;4979;gc733ae5a14_8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0" name="Google Shape;4980;gc733ae5a14_8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3 out of 4 cases, FIXED achieves the best results!</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9" name="Shape 4989"/>
        <p:cNvGrpSpPr/>
        <p:nvPr/>
      </p:nvGrpSpPr>
      <p:grpSpPr>
        <a:xfrm>
          <a:off x="0" y="0"/>
          <a:ext cx="0" cy="0"/>
          <a:chOff x="0" y="0"/>
          <a:chExt cx="0" cy="0"/>
        </a:xfrm>
      </p:grpSpPr>
      <p:sp>
        <p:nvSpPr>
          <p:cNvPr id="4990" name="Google Shape;4990;gc733ae5a14_8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1" name="Google Shape;4991;gc733ae5a14_8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DIRECTIONS: </a:t>
            </a:r>
            <a:endParaRPr/>
          </a:p>
          <a:p>
            <a:pPr indent="-317500" lvl="0" marL="457200" rtl="0" algn="l">
              <a:spcBef>
                <a:spcPts val="0"/>
              </a:spcBef>
              <a:spcAft>
                <a:spcPts val="0"/>
              </a:spcAft>
              <a:buSzPts val="1400"/>
              <a:buAutoNum type="arabicParenBoth"/>
            </a:pPr>
            <a:r>
              <a:rPr lang="en"/>
              <a:t>Improve HYBRID without manual intervention → would enhance reproducibility and scalability</a:t>
            </a:r>
            <a:endParaRPr/>
          </a:p>
          <a:p>
            <a:pPr indent="-317500" lvl="0" marL="457200" rtl="0" algn="l">
              <a:spcBef>
                <a:spcPts val="0"/>
              </a:spcBef>
              <a:spcAft>
                <a:spcPts val="0"/>
              </a:spcAft>
              <a:buSzPts val="1400"/>
              <a:buAutoNum type="arabicParenBoth"/>
            </a:pPr>
            <a:r>
              <a:rPr lang="en"/>
              <a:t>...which would be open also to simultaneous 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04800" lvl="0" marL="457200" rtl="0" algn="l">
              <a:lnSpc>
                <a:spcPct val="115000"/>
              </a:lnSpc>
              <a:spcBef>
                <a:spcPts val="0"/>
              </a:spcBef>
              <a:spcAft>
                <a:spcPts val="0"/>
              </a:spcAft>
              <a:buClr>
                <a:srgbClr val="7F7F7F"/>
              </a:buClr>
              <a:buSzPts val="1200"/>
              <a:buFont typeface="Source Sans Pro"/>
              <a:buChar char="●"/>
            </a:pPr>
            <a:r>
              <a:rPr lang="en" sz="1200">
                <a:solidFill>
                  <a:srgbClr val="7F7F7F"/>
                </a:solidFill>
                <a:latin typeface="Source Sans Pro"/>
                <a:ea typeface="Source Sans Pro"/>
                <a:cs typeface="Source Sans Pro"/>
                <a:sym typeface="Source Sans Pro"/>
              </a:rPr>
              <a:t>Open issues: </a:t>
            </a:r>
            <a:endParaRPr sz="1200">
              <a:solidFill>
                <a:srgbClr val="7F7F7F"/>
              </a:solidFill>
              <a:latin typeface="Source Sans Pro"/>
              <a:ea typeface="Source Sans Pro"/>
              <a:cs typeface="Source Sans Pro"/>
              <a:sym typeface="Source Sans Pro"/>
            </a:endParaRPr>
          </a:p>
          <a:p>
            <a:pPr indent="-304800" lvl="1" marL="914400" rtl="0" algn="l">
              <a:lnSpc>
                <a:spcPct val="115000"/>
              </a:lnSpc>
              <a:spcBef>
                <a:spcPts val="0"/>
              </a:spcBef>
              <a:spcAft>
                <a:spcPts val="0"/>
              </a:spcAft>
              <a:buClr>
                <a:srgbClr val="7F7F7F"/>
              </a:buClr>
              <a:buSzPts val="1200"/>
              <a:buFont typeface="Source Sans Pro"/>
              <a:buChar char="○"/>
            </a:pPr>
            <a:r>
              <a:rPr lang="en" sz="1200">
                <a:solidFill>
                  <a:srgbClr val="7F7F7F"/>
                </a:solidFill>
                <a:latin typeface="Source Sans Pro"/>
                <a:ea typeface="Source Sans Pro"/>
                <a:cs typeface="Source Sans Pro"/>
                <a:sym typeface="Source Sans Pro"/>
              </a:rPr>
              <a:t>Avoid manual intervention (e.g. to detect silences as in SRPOL) → reproducibility, scalability</a:t>
            </a:r>
            <a:endParaRPr sz="1200">
              <a:solidFill>
                <a:srgbClr val="7F7F7F"/>
              </a:solidFill>
              <a:latin typeface="Source Sans Pro"/>
              <a:ea typeface="Source Sans Pro"/>
              <a:cs typeface="Source Sans Pro"/>
              <a:sym typeface="Source Sans Pro"/>
            </a:endParaRPr>
          </a:p>
          <a:p>
            <a:pPr indent="-304800" lvl="1" marL="914400" rtl="0" algn="l">
              <a:lnSpc>
                <a:spcPct val="115000"/>
              </a:lnSpc>
              <a:spcBef>
                <a:spcPts val="0"/>
              </a:spcBef>
              <a:spcAft>
                <a:spcPts val="0"/>
              </a:spcAft>
              <a:buClr>
                <a:srgbClr val="7F7F7F"/>
              </a:buClr>
              <a:buSzPts val="1200"/>
              <a:buFont typeface="Source Sans Pro"/>
              <a:buChar char="○"/>
            </a:pPr>
            <a:r>
              <a:rPr lang="en" sz="1200">
                <a:solidFill>
                  <a:srgbClr val="7F7F7F"/>
                </a:solidFill>
                <a:latin typeface="Source Sans Pro"/>
                <a:ea typeface="Source Sans Pro"/>
                <a:cs typeface="Source Sans Pro"/>
                <a:sym typeface="Source Sans Pro"/>
              </a:rPr>
              <a:t>Avoid requiring the full audio to be available for splitting (unapplicable to smultaneous ST)</a:t>
            </a:r>
            <a:endParaRPr sz="1200">
              <a:solidFill>
                <a:srgbClr val="7F7F7F"/>
              </a:solidFill>
              <a:latin typeface="Source Sans Pro"/>
              <a:ea typeface="Source Sans Pro"/>
              <a:cs typeface="Source Sans Pro"/>
              <a:sym typeface="Source Sans Pro"/>
            </a:endParaRPr>
          </a:p>
          <a:p>
            <a:pPr indent="0" lvl="0" marL="0" rtl="0" algn="l">
              <a:spcBef>
                <a:spcPts val="160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9" name="Shape 4999"/>
        <p:cNvGrpSpPr/>
        <p:nvPr/>
      </p:nvGrpSpPr>
      <p:grpSpPr>
        <a:xfrm>
          <a:off x="0" y="0"/>
          <a:ext cx="0" cy="0"/>
          <a:chOff x="0" y="0"/>
          <a:chExt cx="0" cy="0"/>
        </a:xfrm>
      </p:grpSpPr>
      <p:sp>
        <p:nvSpPr>
          <p:cNvPr id="5000" name="Google Shape;5000;gc54ed8072e_2_5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01" name="Google Shape;5001;gc54ed8072e_2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5" name="Shape 5005"/>
        <p:cNvGrpSpPr/>
        <p:nvPr/>
      </p:nvGrpSpPr>
      <p:grpSpPr>
        <a:xfrm>
          <a:off x="0" y="0"/>
          <a:ext cx="0" cy="0"/>
          <a:chOff x="0" y="0"/>
          <a:chExt cx="0" cy="0"/>
        </a:xfrm>
      </p:grpSpPr>
      <p:sp>
        <p:nvSpPr>
          <p:cNvPr id="5006" name="Google Shape;5006;gc23e9e2f2c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07" name="Google Shape;5007;gc23e9e2f2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4" name="Shape 5014"/>
        <p:cNvGrpSpPr/>
        <p:nvPr/>
      </p:nvGrpSpPr>
      <p:grpSpPr>
        <a:xfrm>
          <a:off x="0" y="0"/>
          <a:ext cx="0" cy="0"/>
          <a:chOff x="0" y="0"/>
          <a:chExt cx="0" cy="0"/>
        </a:xfrm>
      </p:grpSpPr>
      <p:sp>
        <p:nvSpPr>
          <p:cNvPr id="5015" name="Google Shape;5015;gc905c8168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16" name="Google Shape;5016;gc905c816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7" name="Shape 5037"/>
        <p:cNvGrpSpPr/>
        <p:nvPr/>
      </p:nvGrpSpPr>
      <p:grpSpPr>
        <a:xfrm>
          <a:off x="0" y="0"/>
          <a:ext cx="0" cy="0"/>
          <a:chOff x="0" y="0"/>
          <a:chExt cx="0" cy="0"/>
        </a:xfrm>
      </p:grpSpPr>
      <p:sp>
        <p:nvSpPr>
          <p:cNvPr id="5038" name="Google Shape;5038;gc23e9e2f2c_0_1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39" name="Google Shape;5039;gc23e9e2f2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6" name="Shape 5056"/>
        <p:cNvGrpSpPr/>
        <p:nvPr/>
      </p:nvGrpSpPr>
      <p:grpSpPr>
        <a:xfrm>
          <a:off x="0" y="0"/>
          <a:ext cx="0" cy="0"/>
          <a:chOff x="0" y="0"/>
          <a:chExt cx="0" cy="0"/>
        </a:xfrm>
      </p:grpSpPr>
      <p:sp>
        <p:nvSpPr>
          <p:cNvPr id="5057" name="Google Shape;5057;gc23e9e2f2c_0_1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58" name="Google Shape;5058;gc23e9e2f2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c54ed8072e_1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c54ed8072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3" name="Shape 5073"/>
        <p:cNvGrpSpPr/>
        <p:nvPr/>
      </p:nvGrpSpPr>
      <p:grpSpPr>
        <a:xfrm>
          <a:off x="0" y="0"/>
          <a:ext cx="0" cy="0"/>
          <a:chOff x="0" y="0"/>
          <a:chExt cx="0" cy="0"/>
        </a:xfrm>
      </p:grpSpPr>
      <p:sp>
        <p:nvSpPr>
          <p:cNvPr id="5074" name="Google Shape;5074;gc23e9e2f2c_0_1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75" name="Google Shape;5075;gc23e9e2f2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6" name="Shape 5096"/>
        <p:cNvGrpSpPr/>
        <p:nvPr/>
      </p:nvGrpSpPr>
      <p:grpSpPr>
        <a:xfrm>
          <a:off x="0" y="0"/>
          <a:ext cx="0" cy="0"/>
          <a:chOff x="0" y="0"/>
          <a:chExt cx="0" cy="0"/>
        </a:xfrm>
      </p:grpSpPr>
      <p:sp>
        <p:nvSpPr>
          <p:cNvPr id="5097" name="Google Shape;5097;gc23e9e2f2c_0_1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98" name="Google Shape;5098;gc23e9e2f2c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6" name="Shape 5116"/>
        <p:cNvGrpSpPr/>
        <p:nvPr/>
      </p:nvGrpSpPr>
      <p:grpSpPr>
        <a:xfrm>
          <a:off x="0" y="0"/>
          <a:ext cx="0" cy="0"/>
          <a:chOff x="0" y="0"/>
          <a:chExt cx="0" cy="0"/>
        </a:xfrm>
      </p:grpSpPr>
      <p:sp>
        <p:nvSpPr>
          <p:cNvPr id="5117" name="Google Shape;5117;gbbbfda76a2_0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18" name="Google Shape;5118;gbbbfda76a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7" name="Shape 5147"/>
        <p:cNvGrpSpPr/>
        <p:nvPr/>
      </p:nvGrpSpPr>
      <p:grpSpPr>
        <a:xfrm>
          <a:off x="0" y="0"/>
          <a:ext cx="0" cy="0"/>
          <a:chOff x="0" y="0"/>
          <a:chExt cx="0" cy="0"/>
        </a:xfrm>
      </p:grpSpPr>
      <p:sp>
        <p:nvSpPr>
          <p:cNvPr id="5148" name="Google Shape;5148;gc23e9e2f2c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49" name="Google Shape;5149;gc23e9e2f2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2" name="Shape 5172"/>
        <p:cNvGrpSpPr/>
        <p:nvPr/>
      </p:nvGrpSpPr>
      <p:grpSpPr>
        <a:xfrm>
          <a:off x="0" y="0"/>
          <a:ext cx="0" cy="0"/>
          <a:chOff x="0" y="0"/>
          <a:chExt cx="0" cy="0"/>
        </a:xfrm>
      </p:grpSpPr>
      <p:sp>
        <p:nvSpPr>
          <p:cNvPr id="5173" name="Google Shape;5173;gc23e9e2f2c_0_2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74" name="Google Shape;5174;gc23e9e2f2c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4" name="Shape 5204"/>
        <p:cNvGrpSpPr/>
        <p:nvPr/>
      </p:nvGrpSpPr>
      <p:grpSpPr>
        <a:xfrm>
          <a:off x="0" y="0"/>
          <a:ext cx="0" cy="0"/>
          <a:chOff x="0" y="0"/>
          <a:chExt cx="0" cy="0"/>
        </a:xfrm>
      </p:grpSpPr>
      <p:sp>
        <p:nvSpPr>
          <p:cNvPr id="5205" name="Google Shape;5205;gc5dbfc7408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06" name="Google Shape;5206;gc5dbfc740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3" name="Shape 5243"/>
        <p:cNvGrpSpPr/>
        <p:nvPr/>
      </p:nvGrpSpPr>
      <p:grpSpPr>
        <a:xfrm>
          <a:off x="0" y="0"/>
          <a:ext cx="0" cy="0"/>
          <a:chOff x="0" y="0"/>
          <a:chExt cx="0" cy="0"/>
        </a:xfrm>
      </p:grpSpPr>
      <p:sp>
        <p:nvSpPr>
          <p:cNvPr id="5244" name="Google Shape;5244;gc5dbfc7408_0_1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45" name="Google Shape;5245;gc5dbfc740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1" name="Shape 5271"/>
        <p:cNvGrpSpPr/>
        <p:nvPr/>
      </p:nvGrpSpPr>
      <p:grpSpPr>
        <a:xfrm>
          <a:off x="0" y="0"/>
          <a:ext cx="0" cy="0"/>
          <a:chOff x="0" y="0"/>
          <a:chExt cx="0" cy="0"/>
        </a:xfrm>
      </p:grpSpPr>
      <p:sp>
        <p:nvSpPr>
          <p:cNvPr id="5272" name="Google Shape;5272;gc5dbfc7408_0_1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73" name="Google Shape;5273;gc5dbfc7408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9" name="Shape 5299"/>
        <p:cNvGrpSpPr/>
        <p:nvPr/>
      </p:nvGrpSpPr>
      <p:grpSpPr>
        <a:xfrm>
          <a:off x="0" y="0"/>
          <a:ext cx="0" cy="0"/>
          <a:chOff x="0" y="0"/>
          <a:chExt cx="0" cy="0"/>
        </a:xfrm>
      </p:grpSpPr>
      <p:sp>
        <p:nvSpPr>
          <p:cNvPr id="5300" name="Google Shape;5300;gc6a57a2ffb_2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01" name="Google Shape;5301;gc6a57a2ffb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5" name="Shape 5305"/>
        <p:cNvGrpSpPr/>
        <p:nvPr/>
      </p:nvGrpSpPr>
      <p:grpSpPr>
        <a:xfrm>
          <a:off x="0" y="0"/>
          <a:ext cx="0" cy="0"/>
          <a:chOff x="0" y="0"/>
          <a:chExt cx="0" cy="0"/>
        </a:xfrm>
      </p:grpSpPr>
      <p:sp>
        <p:nvSpPr>
          <p:cNvPr id="5306" name="Google Shape;5306;gc6a57a2ffb_2_1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07" name="Google Shape;5307;gc6a57a2ffb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rPr>
              <a:t>7000 languages, only few of which have labeled data and available models. This map is from glottolog. However, there are many challenges inherent in extending models and resources to new languages and in particular, under-resourced nad under-studied languages, beyond merely collecting data </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c54ed8072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c54ed8072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4" name="Shape 5314"/>
        <p:cNvGrpSpPr/>
        <p:nvPr/>
      </p:nvGrpSpPr>
      <p:grpSpPr>
        <a:xfrm>
          <a:off x="0" y="0"/>
          <a:ext cx="0" cy="0"/>
          <a:chOff x="0" y="0"/>
          <a:chExt cx="0" cy="0"/>
        </a:xfrm>
      </p:grpSpPr>
      <p:sp>
        <p:nvSpPr>
          <p:cNvPr id="5315" name="Google Shape;5315;gc6a57a2ffb_2_1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16" name="Google Shape;5316;gc6a57a2ffb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333333"/>
                </a:solidFill>
                <a:highlight>
                  <a:srgbClr val="FFFFFF"/>
                </a:highlight>
              </a:rPr>
              <a:t>Porting a NLP system (for instance a speech recognition system or a syntactic parser) to a lesser-resourced language requires techniques that go far beyond the basic re-training of the models.</a:t>
            </a:r>
            <a:endParaRPr sz="1200">
              <a:solidFill>
                <a:srgbClr val="333333"/>
              </a:solidFill>
              <a:highlight>
                <a:srgbClr val="FFFFFF"/>
              </a:highlight>
            </a:endParaRPr>
          </a:p>
          <a:p>
            <a:pPr indent="0" lvl="0" marL="0" rtl="0" algn="l">
              <a:spcBef>
                <a:spcPts val="0"/>
              </a:spcBef>
              <a:spcAft>
                <a:spcPts val="0"/>
              </a:spcAft>
              <a:buNone/>
            </a:pPr>
            <a:r>
              <a:rPr lang="en" sz="1200">
                <a:solidFill>
                  <a:srgbClr val="333333"/>
                </a:solidFill>
                <a:highlight>
                  <a:srgbClr val="FFFFFF"/>
                </a:highlight>
              </a:rPr>
              <a:t>“Indeed, processing a new language often leads to new challenges (special phonetic and phonological systems, word segmentation problems, fuzzy grammatical structure, unwritten language, etc.). The lack of resources requires, on its side, innovative data collection methodologies (via community sourcing for instance) or models for which information is shared between languages (e.g. multilingual acoustic models) or even approaches that do not need annotated data (e.g. zero-resource or zero-shot methods). In addition, some social and cultural aspects related to the context of the targeted language bring additional problems: languages with many dialects in different regions, code-switching phenomena, massive presence of non-native speakers.” --SIGUL</a:t>
            </a:r>
            <a:endParaRPr sz="1200"/>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1" name="Shape 5321"/>
        <p:cNvGrpSpPr/>
        <p:nvPr/>
      </p:nvGrpSpPr>
      <p:grpSpPr>
        <a:xfrm>
          <a:off x="0" y="0"/>
          <a:ext cx="0" cy="0"/>
          <a:chOff x="0" y="0"/>
          <a:chExt cx="0" cy="0"/>
        </a:xfrm>
      </p:grpSpPr>
      <p:sp>
        <p:nvSpPr>
          <p:cNvPr id="5322" name="Google Shape;5322;gc6a57a2ffb_2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23" name="Google Shape;5323;gc6a57a2ffb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50">
                <a:solidFill>
                  <a:srgbClr val="5C6673"/>
                </a:solidFill>
                <a:latin typeface="Source Sans Pro"/>
                <a:ea typeface="Source Sans Pro"/>
                <a:cs typeface="Source Sans Pro"/>
                <a:sym typeface="Source Sans Pro"/>
              </a:rPr>
              <a:t>0. Exceptionally limited resources: </a:t>
            </a:r>
            <a:br>
              <a:rPr lang="en" sz="1350">
                <a:solidFill>
                  <a:srgbClr val="5C6673"/>
                </a:solidFill>
                <a:latin typeface="Source Sans Pro"/>
                <a:ea typeface="Source Sans Pro"/>
                <a:cs typeface="Source Sans Pro"/>
                <a:sym typeface="Source Sans Pro"/>
              </a:rPr>
            </a:br>
            <a:r>
              <a:rPr lang="en" sz="1350">
                <a:solidFill>
                  <a:srgbClr val="5C6673"/>
                </a:solidFill>
                <a:latin typeface="Source Sans Pro"/>
                <a:ea typeface="Source Sans Pro"/>
                <a:cs typeface="Source Sans Pro"/>
                <a:sym typeface="Source Sans Pro"/>
              </a:rPr>
              <a:t>     pretraining ‘only makes the poor poorer’</a:t>
            </a:r>
            <a:br>
              <a:rPr lang="en" sz="1350">
                <a:solidFill>
                  <a:srgbClr val="5C6673"/>
                </a:solidFill>
                <a:latin typeface="Source Sans Pro"/>
                <a:ea typeface="Source Sans Pro"/>
                <a:cs typeface="Source Sans Pro"/>
                <a:sym typeface="Source Sans Pro"/>
              </a:rPr>
            </a:br>
            <a:r>
              <a:rPr lang="en" sz="1350">
                <a:solidFill>
                  <a:srgbClr val="5C6673"/>
                </a:solidFill>
                <a:latin typeface="Source Sans Pro"/>
                <a:ea typeface="Source Sans Pro"/>
                <a:cs typeface="Source Sans Pro"/>
                <a:sym typeface="Source Sans Pro"/>
              </a:rPr>
              <a:t>1. Some amount of unlabeled data</a:t>
            </a:r>
            <a:br>
              <a:rPr lang="en" sz="1350">
                <a:solidFill>
                  <a:srgbClr val="5C6673"/>
                </a:solidFill>
                <a:latin typeface="Source Sans Pro"/>
                <a:ea typeface="Source Sans Pro"/>
                <a:cs typeface="Source Sans Pro"/>
                <a:sym typeface="Source Sans Pro"/>
              </a:rPr>
            </a:br>
            <a:r>
              <a:rPr lang="en" sz="1350">
                <a:solidFill>
                  <a:srgbClr val="5C6673"/>
                </a:solidFill>
                <a:latin typeface="Source Sans Pro"/>
                <a:ea typeface="Source Sans Pro"/>
                <a:cs typeface="Source Sans Pro"/>
                <a:sym typeface="Source Sans Pro"/>
              </a:rPr>
              <a:t>2. Small set of labeled data created</a:t>
            </a:r>
            <a:br>
              <a:rPr lang="en" sz="1350">
                <a:solidFill>
                  <a:srgbClr val="5C6673"/>
                </a:solidFill>
                <a:latin typeface="Source Sans Pro"/>
                <a:ea typeface="Source Sans Pro"/>
                <a:cs typeface="Source Sans Pro"/>
                <a:sym typeface="Source Sans Pro"/>
              </a:rPr>
            </a:br>
            <a:r>
              <a:rPr lang="en" sz="1350">
                <a:solidFill>
                  <a:srgbClr val="5C6673"/>
                </a:solidFill>
                <a:latin typeface="Source Sans Pro"/>
                <a:ea typeface="Source Sans Pro"/>
                <a:cs typeface="Source Sans Pro"/>
                <a:sym typeface="Source Sans Pro"/>
              </a:rPr>
              <a:t>3. Unlabeled data enables pretraining, but limited labeled data</a:t>
            </a:r>
            <a:br>
              <a:rPr lang="en" sz="1350">
                <a:solidFill>
                  <a:srgbClr val="5C6673"/>
                </a:solidFill>
                <a:latin typeface="Source Sans Pro"/>
                <a:ea typeface="Source Sans Pro"/>
                <a:cs typeface="Source Sans Pro"/>
                <a:sym typeface="Source Sans Pro"/>
              </a:rPr>
            </a:br>
            <a:r>
              <a:rPr lang="en" sz="1350">
                <a:solidFill>
                  <a:srgbClr val="5C6673"/>
                </a:solidFill>
                <a:latin typeface="Source Sans Pro"/>
                <a:ea typeface="Source Sans Pro"/>
                <a:cs typeface="Source Sans Pro"/>
                <a:sym typeface="Source Sans Pro"/>
              </a:rPr>
              <a:t>4. Large amount of unlabeled data, high quality but limited labeled</a:t>
            </a:r>
            <a:br>
              <a:rPr lang="en" sz="1350">
                <a:solidFill>
                  <a:srgbClr val="5C6673"/>
                </a:solidFill>
                <a:latin typeface="Source Sans Pro"/>
                <a:ea typeface="Source Sans Pro"/>
                <a:cs typeface="Source Sans Pro"/>
                <a:sym typeface="Source Sans Pro"/>
              </a:rPr>
            </a:br>
            <a:r>
              <a:rPr lang="en" sz="1350">
                <a:solidFill>
                  <a:srgbClr val="5C6673"/>
                </a:solidFill>
                <a:latin typeface="Source Sans Pro"/>
                <a:ea typeface="Source Sans Pro"/>
                <a:cs typeface="Source Sans Pro"/>
                <a:sym typeface="Source Sans Pro"/>
              </a:rPr>
              <a:t>5. High-resource languages</a:t>
            </a:r>
            <a:endParaRPr sz="1350">
              <a:solidFill>
                <a:srgbClr val="5C6673"/>
              </a:solidFill>
              <a:latin typeface="Source Sans Pro"/>
              <a:ea typeface="Source Sans Pro"/>
              <a:cs typeface="Source Sans Pro"/>
              <a:sym typeface="Source Sans Pro"/>
            </a:endParaRPr>
          </a:p>
          <a:p>
            <a:pPr indent="0" lvl="0" marL="0" rtl="0" algn="l">
              <a:spcBef>
                <a:spcPts val="1600"/>
              </a:spcBef>
              <a:spcAft>
                <a:spcPts val="0"/>
              </a:spcAft>
              <a:buNone/>
            </a:pPr>
            <a:r>
              <a:t/>
            </a:r>
            <a:endParaRPr sz="1200">
              <a:solidFill>
                <a:srgbClr val="333333"/>
              </a:solidFill>
              <a:highlight>
                <a:srgbClr val="FFFFFF"/>
              </a:highlight>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1" name="Shape 5331"/>
        <p:cNvGrpSpPr/>
        <p:nvPr/>
      </p:nvGrpSpPr>
      <p:grpSpPr>
        <a:xfrm>
          <a:off x="0" y="0"/>
          <a:ext cx="0" cy="0"/>
          <a:chOff x="0" y="0"/>
          <a:chExt cx="0" cy="0"/>
        </a:xfrm>
      </p:grpSpPr>
      <p:sp>
        <p:nvSpPr>
          <p:cNvPr id="5332" name="Google Shape;5332;gc6a57a2ffb_2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33" name="Google Shape;5333;gc6a57a2ffb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rPr>
              <a:t>Porting a NLP system (for instance a speech recognition system or a syntactic parser) to a lesser-resourced language requires techniques that go far beyond the basic re-training of the models.</a:t>
            </a:r>
            <a:endParaRPr sz="1200">
              <a:solidFill>
                <a:srgbClr val="333333"/>
              </a:solidFill>
              <a:highlight>
                <a:srgbClr val="FFFFFF"/>
              </a:highlight>
            </a:endParaRPr>
          </a:p>
          <a:p>
            <a:pPr indent="0" lvl="0" marL="0" rtl="0" algn="l">
              <a:spcBef>
                <a:spcPts val="0"/>
              </a:spcBef>
              <a:spcAft>
                <a:spcPts val="0"/>
              </a:spcAft>
              <a:buNone/>
            </a:pPr>
            <a:r>
              <a:rPr lang="en" sz="1200">
                <a:solidFill>
                  <a:srgbClr val="333333"/>
                </a:solidFill>
                <a:highlight>
                  <a:srgbClr val="FFFFFF"/>
                </a:highlight>
              </a:rPr>
              <a:t>“Indeed, processing a new language often leads to new challenges (special phonetic and phonological systems, word segmentation problems, fuzzy grammatical structure, unwritten language, etc.). The lack of resources requires, on its side, innovative data collection methodologies (via community sourcing for instance) or models for which information is shared between languages (e.g. multilingual acoustic models) or even approaches that do not need annotated data (e.g. zero-resource or zero-shot methods). In addition, some social and cultural aspects related to the context of the targeted language bring additional problems: languages with many dialects in different regions, code-switching phenomena, massive presence of non-native speakers.” --SIGUL</a:t>
            </a:r>
            <a:endParaRPr sz="1200"/>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3" name="Shape 5343"/>
        <p:cNvGrpSpPr/>
        <p:nvPr/>
      </p:nvGrpSpPr>
      <p:grpSpPr>
        <a:xfrm>
          <a:off x="0" y="0"/>
          <a:ext cx="0" cy="0"/>
          <a:chOff x="0" y="0"/>
          <a:chExt cx="0" cy="0"/>
        </a:xfrm>
      </p:grpSpPr>
      <p:sp>
        <p:nvSpPr>
          <p:cNvPr id="5344" name="Google Shape;5344;gc6a57a2ffb_2_1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45" name="Google Shape;5345;gc6a57a2ffb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rPr>
              <a:t>Porting a NLP system (for instance a speech recognition system or a syntactic parser) to a lesser-resourced language requires techniques that go far beyond the basic re-training of the models.</a:t>
            </a:r>
            <a:endParaRPr sz="1200">
              <a:solidFill>
                <a:srgbClr val="333333"/>
              </a:solidFill>
              <a:highlight>
                <a:srgbClr val="FFFFFF"/>
              </a:highlight>
            </a:endParaRPr>
          </a:p>
          <a:p>
            <a:pPr indent="0" lvl="0" marL="0" rtl="0" algn="l">
              <a:spcBef>
                <a:spcPts val="0"/>
              </a:spcBef>
              <a:spcAft>
                <a:spcPts val="0"/>
              </a:spcAft>
              <a:buNone/>
            </a:pPr>
            <a:r>
              <a:rPr lang="en" sz="1200">
                <a:solidFill>
                  <a:srgbClr val="333333"/>
                </a:solidFill>
                <a:highlight>
                  <a:srgbClr val="FFFFFF"/>
                </a:highlight>
              </a:rPr>
              <a:t>“Indeed, processing a new language often leads to new challenges (special phonetic and phonological systems, word segmentation problems, fuzzy grammatical structure, unwritten language, etc.). The lack of resources requires, on its side, innovative data collection methodologies (via community sourcing for instance) or models for which information is shared between languages (e.g. multilingual acoustic models) or even approaches that do not need annotated data (e.g. zero-resource or zero-shot methods). In addition, some social and cultural aspects related to the context of the targeted language bring additional problems: languages with many dialects in different regions, code-switching phenomena, massive presence of non-native speakers.” --SIGUL</a:t>
            </a:r>
            <a:endParaRPr sz="1200"/>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2" name="Shape 5352"/>
        <p:cNvGrpSpPr/>
        <p:nvPr/>
      </p:nvGrpSpPr>
      <p:grpSpPr>
        <a:xfrm>
          <a:off x="0" y="0"/>
          <a:ext cx="0" cy="0"/>
          <a:chOff x="0" y="0"/>
          <a:chExt cx="0" cy="0"/>
        </a:xfrm>
      </p:grpSpPr>
      <p:sp>
        <p:nvSpPr>
          <p:cNvPr id="5353" name="Google Shape;5353;gc6a57a2ffb_2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54" name="Google Shape;5354;gc6a57a2ffb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rPr>
              <a:t>Porting a NLP system (for instance a speech recognition system or a syntactic parser) to a lesser-resourced language requires techniques that go far beyond the basic re-training of the models.</a:t>
            </a:r>
            <a:endParaRPr sz="1200">
              <a:solidFill>
                <a:srgbClr val="333333"/>
              </a:solidFill>
              <a:highlight>
                <a:srgbClr val="FFFFFF"/>
              </a:highlight>
            </a:endParaRPr>
          </a:p>
          <a:p>
            <a:pPr indent="0" lvl="0" marL="0" rtl="0" algn="l">
              <a:spcBef>
                <a:spcPts val="0"/>
              </a:spcBef>
              <a:spcAft>
                <a:spcPts val="0"/>
              </a:spcAft>
              <a:buNone/>
            </a:pPr>
            <a:r>
              <a:rPr lang="en" sz="1200">
                <a:solidFill>
                  <a:srgbClr val="333333"/>
                </a:solidFill>
                <a:highlight>
                  <a:srgbClr val="FFFFFF"/>
                </a:highlight>
              </a:rPr>
              <a:t>“Indeed, processing a new language often leads to new challenges (special phonetic and phonological systems, word segmentation problems, fuzzy grammatical structure, unwritten language, etc.). The lack of resources requires, on its side, innovative data collection methodologies (via community sourcing for instance) or models for which information is shared between languages (e.g. multilingual acoustic models) or even approaches that do not need annotated data (e.g. zero-resource or zero-shot methods). In addition, some social and cultural aspects related to the context of the targeted language bring additional problems: languages with many dialects in different regions, code-switching phenomena, massive presence of non-native speakers.” --SIGUL</a:t>
            </a:r>
            <a:endParaRPr sz="1200"/>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8" name="Shape 5368"/>
        <p:cNvGrpSpPr/>
        <p:nvPr/>
      </p:nvGrpSpPr>
      <p:grpSpPr>
        <a:xfrm>
          <a:off x="0" y="0"/>
          <a:ext cx="0" cy="0"/>
          <a:chOff x="0" y="0"/>
          <a:chExt cx="0" cy="0"/>
        </a:xfrm>
      </p:grpSpPr>
      <p:sp>
        <p:nvSpPr>
          <p:cNvPr id="5369" name="Google Shape;5369;gbbbfda76a2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70" name="Google Shape;5370;gbbbfda76a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5" name="Shape 5375"/>
        <p:cNvGrpSpPr/>
        <p:nvPr/>
      </p:nvGrpSpPr>
      <p:grpSpPr>
        <a:xfrm>
          <a:off x="0" y="0"/>
          <a:ext cx="0" cy="0"/>
          <a:chOff x="0" y="0"/>
          <a:chExt cx="0" cy="0"/>
        </a:xfrm>
      </p:grpSpPr>
      <p:sp>
        <p:nvSpPr>
          <p:cNvPr id="5376" name="Google Shape;5376;gc8d4b7cb6f_3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77" name="Google Shape;5377;gc8d4b7cb6f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2" name="Shape 5382"/>
        <p:cNvGrpSpPr/>
        <p:nvPr/>
      </p:nvGrpSpPr>
      <p:grpSpPr>
        <a:xfrm>
          <a:off x="0" y="0"/>
          <a:ext cx="0" cy="0"/>
          <a:chOff x="0" y="0"/>
          <a:chExt cx="0" cy="0"/>
        </a:xfrm>
      </p:grpSpPr>
      <p:sp>
        <p:nvSpPr>
          <p:cNvPr id="5383" name="Google Shape;5383;gc54ed8072e_2_5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84" name="Google Shape;5384;gc54ed8072e_2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8" name="Shape 5388"/>
        <p:cNvGrpSpPr/>
        <p:nvPr/>
      </p:nvGrpSpPr>
      <p:grpSpPr>
        <a:xfrm>
          <a:off x="0" y="0"/>
          <a:ext cx="0" cy="0"/>
          <a:chOff x="0" y="0"/>
          <a:chExt cx="0" cy="0"/>
        </a:xfrm>
      </p:grpSpPr>
      <p:sp>
        <p:nvSpPr>
          <p:cNvPr id="5389" name="Google Shape;5389;gc2d809bec6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90" name="Google Shape;5390;gc2d809bec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Hunger Games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Translation is only one step in a long pipeline consisting of transcription, timing (also called spotting) and editing</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202122"/>
                </a:solidFill>
                <a:highlight>
                  <a:srgbClr val="FFFFFF"/>
                </a:highlight>
              </a:rPr>
              <a:t>An </a:t>
            </a:r>
            <a:r>
              <a:rPr b="1" lang="en" sz="1050">
                <a:solidFill>
                  <a:srgbClr val="202122"/>
                </a:solidFill>
                <a:highlight>
                  <a:srgbClr val="FFFFFF"/>
                </a:highlight>
              </a:rPr>
              <a:t>over-the-top</a:t>
            </a:r>
            <a:r>
              <a:rPr lang="en" sz="1050">
                <a:solidFill>
                  <a:srgbClr val="202122"/>
                </a:solidFill>
                <a:highlight>
                  <a:srgbClr val="FFFFFF"/>
                </a:highlight>
              </a:rPr>
              <a:t> (</a:t>
            </a:r>
            <a:r>
              <a:rPr b="1" lang="en" sz="1050">
                <a:solidFill>
                  <a:srgbClr val="202122"/>
                </a:solidFill>
                <a:highlight>
                  <a:srgbClr val="FFFFFF"/>
                </a:highlight>
              </a:rPr>
              <a:t>OTT</a:t>
            </a:r>
            <a:r>
              <a:rPr lang="en" sz="1050">
                <a:solidFill>
                  <a:srgbClr val="202122"/>
                </a:solidFill>
                <a:highlight>
                  <a:srgbClr val="FFFFFF"/>
                </a:highlight>
              </a:rPr>
              <a:t>) media service is a </a:t>
            </a:r>
            <a:r>
              <a:rPr lang="en" sz="1050">
                <a:solidFill>
                  <a:srgbClr val="0645AD"/>
                </a:solidFill>
                <a:highlight>
                  <a:srgbClr val="FFFFFF"/>
                </a:highlight>
                <a:uFill>
                  <a:noFill/>
                </a:uFill>
                <a:hlinkClick r:id="rId2">
                  <a:extLst>
                    <a:ext uri="{A12FA001-AC4F-418D-AE19-62706E023703}">
                      <ahyp:hlinkClr val="tx"/>
                    </a:ext>
                  </a:extLst>
                </a:hlinkClick>
              </a:rPr>
              <a:t>streaming media</a:t>
            </a:r>
            <a:r>
              <a:rPr lang="en" sz="1050">
                <a:solidFill>
                  <a:srgbClr val="202122"/>
                </a:solidFill>
                <a:highlight>
                  <a:srgbClr val="FFFFFF"/>
                </a:highlight>
              </a:rPr>
              <a:t> service offered </a:t>
            </a:r>
            <a:r>
              <a:rPr lang="en" sz="1050">
                <a:solidFill>
                  <a:srgbClr val="0645AD"/>
                </a:solidFill>
                <a:highlight>
                  <a:srgbClr val="FFFFFF"/>
                </a:highlight>
                <a:uFill>
                  <a:noFill/>
                </a:uFill>
                <a:hlinkClick r:id="rId3">
                  <a:extLst>
                    <a:ext uri="{A12FA001-AC4F-418D-AE19-62706E023703}">
                      <ahyp:hlinkClr val="tx"/>
                    </a:ext>
                  </a:extLst>
                </a:hlinkClick>
              </a:rPr>
              <a:t>directly to viewers</a:t>
            </a:r>
            <a:r>
              <a:rPr lang="en" sz="1050">
                <a:solidFill>
                  <a:srgbClr val="202122"/>
                </a:solidFill>
                <a:highlight>
                  <a:srgbClr val="FFFFFF"/>
                </a:highlight>
              </a:rPr>
              <a:t> via the </a:t>
            </a:r>
            <a:r>
              <a:rPr lang="en" sz="1050">
                <a:solidFill>
                  <a:srgbClr val="0645AD"/>
                </a:solidFill>
                <a:highlight>
                  <a:srgbClr val="FFFFFF"/>
                </a:highlight>
                <a:uFill>
                  <a:noFill/>
                </a:uFill>
                <a:hlinkClick r:id="rId4">
                  <a:extLst>
                    <a:ext uri="{A12FA001-AC4F-418D-AE19-62706E023703}">
                      <ahyp:hlinkClr val="tx"/>
                    </a:ext>
                  </a:extLst>
                </a:hlinkClick>
              </a:rPr>
              <a:t>Internet</a:t>
            </a:r>
            <a:r>
              <a:rPr lang="en" sz="1050">
                <a:solidFill>
                  <a:srgbClr val="202122"/>
                </a:solidFill>
                <a:highlight>
                  <a:srgbClr val="FFFFFF"/>
                </a:highlight>
              </a:rPr>
              <a:t>.</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6" name="Shape 5396"/>
        <p:cNvGrpSpPr/>
        <p:nvPr/>
      </p:nvGrpSpPr>
      <p:grpSpPr>
        <a:xfrm>
          <a:off x="0" y="0"/>
          <a:ext cx="0" cy="0"/>
          <a:chOff x="0" y="0"/>
          <a:chExt cx="0" cy="0"/>
        </a:xfrm>
      </p:grpSpPr>
      <p:sp>
        <p:nvSpPr>
          <p:cNvPr id="5397" name="Google Shape;5397;gc2d809bec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8" name="Google Shape;5398;gc2d809bec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rPr>
              <a:t>technical aspects</a:t>
            </a:r>
            <a:endParaRPr sz="2800">
              <a:solidFill>
                <a:schemeClr val="dk1"/>
              </a:solidFill>
            </a:endParaRPr>
          </a:p>
          <a:p>
            <a:pPr indent="0" lvl="0" marL="0" rtl="0" algn="l">
              <a:spcBef>
                <a:spcPts val="0"/>
              </a:spcBef>
              <a:spcAft>
                <a:spcPts val="0"/>
              </a:spcAft>
              <a:buNone/>
            </a:pPr>
            <a:r>
              <a:rPr lang="en" sz="1700">
                <a:solidFill>
                  <a:schemeClr val="dk1"/>
                </a:solidFill>
              </a:rPr>
              <a:t>Characteristics: </a:t>
            </a:r>
            <a:endParaRPr sz="1700">
              <a:solidFill>
                <a:schemeClr val="dk1"/>
              </a:solidFill>
            </a:endParaRPr>
          </a:p>
          <a:p>
            <a:pPr indent="0" lvl="0" marL="0" rtl="0" algn="l">
              <a:spcBef>
                <a:spcPts val="0"/>
              </a:spcBef>
              <a:spcAft>
                <a:spcPts val="0"/>
              </a:spcAft>
              <a:buNone/>
            </a:pPr>
            <a:r>
              <a:rPr lang="en" sz="1000">
                <a:solidFill>
                  <a:schemeClr val="dk1"/>
                </a:solidFill>
              </a:rPr>
              <a:t>intersemiotic process: it involves a change of channel, medium and code from speech to writing, from spoken verbal language to written verbal language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c54ed8072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c54ed8072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6" name="Shape 5406"/>
        <p:cNvGrpSpPr/>
        <p:nvPr/>
      </p:nvGrpSpPr>
      <p:grpSpPr>
        <a:xfrm>
          <a:off x="0" y="0"/>
          <a:ext cx="0" cy="0"/>
          <a:chOff x="0" y="0"/>
          <a:chExt cx="0" cy="0"/>
        </a:xfrm>
      </p:grpSpPr>
      <p:sp>
        <p:nvSpPr>
          <p:cNvPr id="5407" name="Google Shape;5407;gc2d809bec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8" name="Google Shape;5408;gc2d809bec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These are the so-called </a:t>
            </a:r>
            <a:r>
              <a:rPr b="1" lang="en" sz="1050">
                <a:solidFill>
                  <a:srgbClr val="3C4043"/>
                </a:solidFill>
                <a:highlight>
                  <a:srgbClr val="FFFFFF"/>
                </a:highlight>
                <a:latin typeface="Roboto"/>
                <a:ea typeface="Roboto"/>
                <a:cs typeface="Roboto"/>
                <a:sym typeface="Roboto"/>
              </a:rPr>
              <a:t>"subtitle templates"</a:t>
            </a:r>
            <a:r>
              <a:rPr lang="en" sz="1050">
                <a:solidFill>
                  <a:srgbClr val="3C4043"/>
                </a:solidFill>
                <a:highlight>
                  <a:srgbClr val="FFFFFF"/>
                </a:highlight>
                <a:latin typeface="Roboto"/>
                <a:ea typeface="Roboto"/>
                <a:cs typeface="Roboto"/>
                <a:sym typeface="Roboto"/>
              </a:rPr>
              <a:t>. A subtitle template is an </a:t>
            </a:r>
            <a:r>
              <a:rPr b="1" lang="en" sz="1050">
                <a:solidFill>
                  <a:srgbClr val="3C4043"/>
                </a:solidFill>
                <a:highlight>
                  <a:srgbClr val="FFFFFF"/>
                </a:highlight>
                <a:latin typeface="Roboto"/>
                <a:ea typeface="Roboto"/>
                <a:cs typeface="Roboto"/>
                <a:sym typeface="Roboto"/>
              </a:rPr>
              <a:t>enriched transcript of the source language speech where the text is already compressed, timed and segmented into proper subtitles.</a:t>
            </a:r>
            <a:r>
              <a:rPr lang="en" sz="1050">
                <a:solidFill>
                  <a:srgbClr val="3C4043"/>
                </a:solidFill>
                <a:highlight>
                  <a:srgbClr val="FFFFFF"/>
                </a:highlight>
                <a:latin typeface="Roboto"/>
                <a:ea typeface="Roboto"/>
                <a:cs typeface="Roboto"/>
                <a:sym typeface="Roboto"/>
              </a:rPr>
              <a:t> This template can serve as a basis for translation into other languages, whether the translation is performed by a human or an MT system. In the case of templates, </a:t>
            </a:r>
            <a:r>
              <a:rPr b="1" lang="en" sz="1050">
                <a:solidFill>
                  <a:srgbClr val="3C4043"/>
                </a:solidFill>
                <a:highlight>
                  <a:srgbClr val="FFFFFF"/>
                </a:highlight>
                <a:latin typeface="Roboto"/>
                <a:ea typeface="Roboto"/>
                <a:cs typeface="Roboto"/>
                <a:sym typeface="Roboto"/>
              </a:rPr>
              <a:t>optimal duration, length and proper segmentation are ensured, since the change of code between oral and written in the source language has already been curated by an expert.</a:t>
            </a:r>
            <a:endParaRPr b="1"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How to decide which type of break symbol to use in order to follow the speech rhythm?</a:t>
            </a:r>
            <a:endParaRPr/>
          </a:p>
          <a:p>
            <a:pPr indent="0" lvl="0" marL="0" rtl="0" algn="l">
              <a:spcBef>
                <a:spcPts val="0"/>
              </a:spcBef>
              <a:spcAft>
                <a:spcPts val="0"/>
              </a:spcAft>
              <a:buClr>
                <a:srgbClr val="611BB8"/>
              </a:buClr>
              <a:buSzPts val="1100"/>
              <a:buFont typeface="Arial"/>
              <a:buNone/>
            </a:pPr>
            <a:r>
              <a:rPr lang="en"/>
              <a:t>break symbol &lt;eob&gt;, should correspond to the end of a speech act, a pause or a terminal juncture</a:t>
            </a:r>
            <a:endParaRPr/>
          </a:p>
          <a:p>
            <a:pPr indent="0" lvl="0" marL="0" rtl="0" algn="l">
              <a:spcBef>
                <a:spcPts val="0"/>
              </a:spcBef>
              <a:spcAft>
                <a:spcPts val="0"/>
              </a:spcAft>
              <a:buClr>
                <a:srgbClr val="611BB8"/>
              </a:buClr>
              <a:buSzPts val="1100"/>
              <a:buFont typeface="Arial"/>
              <a:buNone/>
            </a:pPr>
            <a:r>
              <a:rPr lang="en"/>
              <a:t>eol , their function is to split a long subtitle into two smaller parts in order to fit the screen (length+syntax)</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6" name="Shape 5416"/>
        <p:cNvGrpSpPr/>
        <p:nvPr/>
      </p:nvGrpSpPr>
      <p:grpSpPr>
        <a:xfrm>
          <a:off x="0" y="0"/>
          <a:ext cx="0" cy="0"/>
          <a:chOff x="0" y="0"/>
          <a:chExt cx="0" cy="0"/>
        </a:xfrm>
      </p:grpSpPr>
      <p:sp>
        <p:nvSpPr>
          <p:cNvPr id="5417" name="Google Shape;5417;gc2d809bec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8" name="Google Shape;5418;gc2d809bec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decide which type of break symbol to use in order to follow the speech rhythm?</a:t>
            </a:r>
            <a:endParaRPr/>
          </a:p>
          <a:p>
            <a:pPr indent="0" lvl="0" marL="0" rtl="0" algn="l">
              <a:spcBef>
                <a:spcPts val="0"/>
              </a:spcBef>
              <a:spcAft>
                <a:spcPts val="0"/>
              </a:spcAft>
              <a:buClr>
                <a:schemeClr val="dk1"/>
              </a:buClr>
              <a:buSzPts val="1100"/>
              <a:buFont typeface="Arial"/>
              <a:buNone/>
            </a:pPr>
            <a:r>
              <a:rPr lang="en">
                <a:solidFill>
                  <a:schemeClr val="dk1"/>
                </a:solidFill>
              </a:rPr>
              <a:t>break symbol &lt;eob&gt;, should correspond to the end of a speech act, a pause or a terminal juncture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eol , their function is to split a long subtitle into two smaller parts in order to fit the screen (length+syntax)</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7" name="Shape 5427"/>
        <p:cNvGrpSpPr/>
        <p:nvPr/>
      </p:nvGrpSpPr>
      <p:grpSpPr>
        <a:xfrm>
          <a:off x="0" y="0"/>
          <a:ext cx="0" cy="0"/>
          <a:chOff x="0" y="0"/>
          <a:chExt cx="0" cy="0"/>
        </a:xfrm>
      </p:grpSpPr>
      <p:sp>
        <p:nvSpPr>
          <p:cNvPr id="5428" name="Google Shape;5428;gc2d809bec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9" name="Google Shape;5429;gc2d809bec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A subtitle template is an enriched transcript of the source language speech where the text is already compressed, timed and segmented into proper subtitles. This template can serve as a basis for translation into other languages, whether the translation is performed by a human or an MT system. In the case of templates, optimal duration, length and proper segmentation are ensured, since the change of code between oral and written in the source language has already been curated by an expert.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Speech Recognition (ASR) systems produce word-for-word transcriptions of the source speech, not adapted to the subtitling constraints, and where all information coming from the speech is discarded….Therefore, it is highly probable that a higher post-editing effort is required not only in terms of translation errors, but chiefly for repairing the form of the subtitles.</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Direct, end-to-end speech translation receives audio as input. Therefore, the model receives information about the temporal dimension of the speech, e.g. duration,... speech tempo directly affects the compression rate of subtitles, and pauses often correspond to prosodic chunks which can determine the subtitle segmentation.</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9" name="Shape 5439"/>
        <p:cNvGrpSpPr/>
        <p:nvPr/>
      </p:nvGrpSpPr>
      <p:grpSpPr>
        <a:xfrm>
          <a:off x="0" y="0"/>
          <a:ext cx="0" cy="0"/>
          <a:chOff x="0" y="0"/>
          <a:chExt cx="0" cy="0"/>
        </a:xfrm>
      </p:grpSpPr>
      <p:sp>
        <p:nvSpPr>
          <p:cNvPr id="5440" name="Google Shape;5440;gc2d809bec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1" name="Google Shape;5441;gc2d809bec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A subtitle template is an enriched transcript of the source language speech where the text is already compressed, timed and segmented into proper subtitles. This template can serve as a basis for translation into other languages, whether the translation is performed by a human or an MT system. In the case of templates, optimal duration, length and proper segmentation are ensured, since the change of code between oral and written in the source language has already been curated by an expert.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Speech Recognition (ASR) systems produce word-for-word transcriptions of the source speech, not adapted to the subtitling constraints, and where all information coming from the speech is discarded….Therefore, it is highly probable that a higher post-editing effort is required not only in terms of translation errors, but chiefly for repairing the form of the subtitles.</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Direct, end-to-end speech translation receives audio as input. Therefore, the model receives information about the temporal dimension of the speech, e.g. duration,... speech tempo directly affects the compression rate of subtitles, and pauses often correspond to prosodic chunks which can determine the subtitle segmentation.</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2" name="Shape 5452"/>
        <p:cNvGrpSpPr/>
        <p:nvPr/>
      </p:nvGrpSpPr>
      <p:grpSpPr>
        <a:xfrm>
          <a:off x="0" y="0"/>
          <a:ext cx="0" cy="0"/>
          <a:chOff x="0" y="0"/>
          <a:chExt cx="0" cy="0"/>
        </a:xfrm>
      </p:grpSpPr>
      <p:sp>
        <p:nvSpPr>
          <p:cNvPr id="5453" name="Google Shape;5453;gc2d809bec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4" name="Google Shape;5454;gc2d809bec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A subtitle template is an enriched transcript of the source language speech where the text is already compressed, timed and segmented into proper subtitles. This template can serve as a basis for translation into other languages, whether the translation is performed by a human or an MT system. In the case of templates, optimal duration, length and proper segmentation are ensured, since the change of code between oral and written in the source language has already been curated by an expert.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Speech Recognition (ASR) systems produce word-for-word transcriptions of the source speech, not adapted to the subtitling constraints, and where all information coming from the speech is discarded….Therefore, it is highly probable that a higher post-editing effort is required not only in terms of translation errors, but chiefly for repairing the form of the subtitles.</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Direct, end-to-end speech translation receives audio as input. Therefore, the model receives information about the temporal dimension of the speech, e.g. duration,... speech tempo directly affects the compression rate of subtitles, and pauses often correspond to prosodic chunks which can determine the subtitle segmentation.</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3" name="Shape 5473"/>
        <p:cNvGrpSpPr/>
        <p:nvPr/>
      </p:nvGrpSpPr>
      <p:grpSpPr>
        <a:xfrm>
          <a:off x="0" y="0"/>
          <a:ext cx="0" cy="0"/>
          <a:chOff x="0" y="0"/>
          <a:chExt cx="0" cy="0"/>
        </a:xfrm>
      </p:grpSpPr>
      <p:sp>
        <p:nvSpPr>
          <p:cNvPr id="5474" name="Google Shape;5474;gc2d809bec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5" name="Google Shape;5475;gc2d809bec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A subtitle template is an enriched transcript of the source language speech where the text is already compressed, timed and segmented into proper subtitles. This template can serve as a basis for translation into other languages, whether the translation is performed by a human or an MT system. In the case of templates, optimal duration, length and proper segmentation are ensured, since the change of code between oral and written in the source language has already been curated by an expert.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Speech Recognition (ASR) systems produce word-for-word transcriptions of the source speech, not adapted to the subtitling constraints, and where all information coming from the speech is discarded….Therefore, it is highly probable that a higher post-editing effort is required not only in terms of translation errors, but chiefly for repairing the form of the subtitles.</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Direct, end-to-end speech translation receives audio as input. Therefore, the model receives information about the temporal dimension of the speech, e.g. duration,... speech tempo directly affects the compression rate of subtitles, and pauses often correspond to prosodic chunks which can determine the subtitle segmentation.</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9" name="Shape 5499"/>
        <p:cNvGrpSpPr/>
        <p:nvPr/>
      </p:nvGrpSpPr>
      <p:grpSpPr>
        <a:xfrm>
          <a:off x="0" y="0"/>
          <a:ext cx="0" cy="0"/>
          <a:chOff x="0" y="0"/>
          <a:chExt cx="0" cy="0"/>
        </a:xfrm>
      </p:grpSpPr>
      <p:sp>
        <p:nvSpPr>
          <p:cNvPr id="5500" name="Google Shape;5500;gc733ae5a14_8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1" name="Google Shape;5501;gc733ae5a14_8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FF0000"/>
              </a:buClr>
              <a:buSzPts val="1400"/>
              <a:buFont typeface="Source Sans Pro"/>
              <a:buChar char="○"/>
            </a:pPr>
            <a:r>
              <a:rPr b="1" lang="en" sz="1400">
                <a:solidFill>
                  <a:srgbClr val="FF0000"/>
                </a:solidFill>
                <a:latin typeface="Source Sans Pro"/>
                <a:ea typeface="Source Sans Pro"/>
                <a:cs typeface="Source Sans Pro"/>
                <a:sym typeface="Source Sans Pro"/>
              </a:rPr>
              <a:t>Only 1 work on E2E, without templates! </a:t>
            </a:r>
            <a:endParaRPr b="1" sz="1050">
              <a:solidFill>
                <a:srgbClr val="FF0000"/>
              </a:solidFill>
              <a:highlight>
                <a:srgbClr val="FFFFFF"/>
              </a:highlight>
              <a:latin typeface="Roboto"/>
              <a:ea typeface="Roboto"/>
              <a:cs typeface="Roboto"/>
              <a:sym typeface="Roboto"/>
            </a:endParaRPr>
          </a:p>
          <a:p>
            <a:pPr indent="0" lvl="0" marL="0" rtl="0" algn="l">
              <a:spcBef>
                <a:spcPts val="160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A subtitle template is an enriched transcript of the source language speech where the text is already compressed, timed and segmented into proper subtitles. This template can serve as a basis for translation into other languages, whether the translation is performed by a human or an MT system. In the case of templates, optimal duration, length and proper segmentation are ensured, since the change of code between oral and written in the source language has already been curated by an expert.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Speech Recognition (ASR) systems produce word-for-word transcriptions of the source speech, not adapted to the subtitling constraints, and where all information coming from the speech is discarded….Therefore, it is highly probable that a higher post-editing effort is required not only in terms of translation errors, but chiefly for repairing the form of the subtitles.</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Direct, end-to-end speech translation receives audio as input. Therefore, the model receives information about the temporal dimension of the speech, e.g. duration,... speech tempo directly affects the compression rate of subtitles, and pauses often correspond to prosodic chunks which can determine the subtitle segmentation.</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8" name="Shape 5528"/>
        <p:cNvGrpSpPr/>
        <p:nvPr/>
      </p:nvGrpSpPr>
      <p:grpSpPr>
        <a:xfrm>
          <a:off x="0" y="0"/>
          <a:ext cx="0" cy="0"/>
          <a:chOff x="0" y="0"/>
          <a:chExt cx="0" cy="0"/>
        </a:xfrm>
      </p:grpSpPr>
      <p:sp>
        <p:nvSpPr>
          <p:cNvPr id="5529" name="Google Shape;5529;gc2d809bec6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30" name="Google Shape;5530;gc2d809bec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highlight>
                  <a:srgbClr val="FFFFFF"/>
                </a:highlight>
                <a:latin typeface="Roboto"/>
                <a:ea typeface="Roboto"/>
                <a:cs typeface="Roboto"/>
                <a:sym typeface="Roboto"/>
              </a:rPr>
              <a:t>Opensubtitles: </a:t>
            </a:r>
            <a:r>
              <a:rPr lang="en" sz="1050">
                <a:latin typeface="Source Sans Pro"/>
                <a:ea typeface="Source Sans Pro"/>
                <a:cs typeface="Source Sans Pro"/>
                <a:sym typeface="Source Sans Pro"/>
              </a:rPr>
              <a:t>Largest corpus -  built from freely available subtitles in 60 languages.</a:t>
            </a:r>
            <a:endParaRPr sz="1050">
              <a:latin typeface="Source Sans Pro"/>
              <a:ea typeface="Source Sans Pro"/>
              <a:cs typeface="Source Sans Pro"/>
              <a:sym typeface="Source Sans Pro"/>
            </a:endParaRPr>
          </a:p>
          <a:p>
            <a:pPr indent="0" lvl="0" marL="0" rtl="0" algn="l">
              <a:spcBef>
                <a:spcPts val="0"/>
              </a:spcBef>
              <a:spcAft>
                <a:spcPts val="0"/>
              </a:spcAft>
              <a:buNone/>
            </a:pPr>
            <a:r>
              <a:rPr lang="en" sz="1050">
                <a:latin typeface="Source Sans Pro"/>
                <a:ea typeface="Source Sans Pro"/>
                <a:cs typeface="Source Sans Pro"/>
                <a:sym typeface="Source Sans Pro"/>
              </a:rPr>
              <a:t>Jesc: the integrity of the sentences is harmed since only subtitles with matching timestamps are included in the corpus, making it impossible to take advantage of a larger context.</a:t>
            </a:r>
            <a:endParaRPr sz="1050">
              <a:latin typeface="Source Sans Pro"/>
              <a:ea typeface="Source Sans Pro"/>
              <a:cs typeface="Source Sans Pro"/>
              <a:sym typeface="Source Sans Pro"/>
            </a:endParaRPr>
          </a:p>
          <a:p>
            <a:pPr indent="0" lvl="0" marL="0" rtl="0" algn="l">
              <a:spcBef>
                <a:spcPts val="0"/>
              </a:spcBef>
              <a:spcAft>
                <a:spcPts val="0"/>
              </a:spcAft>
              <a:buNone/>
            </a:pPr>
            <a:r>
              <a:rPr lang="en" sz="1050">
                <a:latin typeface="Source Sans Pro"/>
                <a:ea typeface="Source Sans Pro"/>
                <a:cs typeface="Source Sans Pro"/>
                <a:sym typeface="Source Sans Pro"/>
              </a:rPr>
              <a:t>MuST-Cinema: largest subtitling corpus available aligned to the audio.</a:t>
            </a:r>
            <a:endParaRPr sz="1050">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5" name="Shape 5535"/>
        <p:cNvGrpSpPr/>
        <p:nvPr/>
      </p:nvGrpSpPr>
      <p:grpSpPr>
        <a:xfrm>
          <a:off x="0" y="0"/>
          <a:ext cx="0" cy="0"/>
          <a:chOff x="0" y="0"/>
          <a:chExt cx="0" cy="0"/>
        </a:xfrm>
      </p:grpSpPr>
      <p:sp>
        <p:nvSpPr>
          <p:cNvPr id="5536" name="Google Shape;5536;gc733ae5a14_8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7" name="Google Shape;5537;gc733ae5a14_8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5" name="Shape 5545"/>
        <p:cNvGrpSpPr/>
        <p:nvPr/>
      </p:nvGrpSpPr>
      <p:grpSpPr>
        <a:xfrm>
          <a:off x="0" y="0"/>
          <a:ext cx="0" cy="0"/>
          <a:chOff x="0" y="0"/>
          <a:chExt cx="0" cy="0"/>
        </a:xfrm>
      </p:grpSpPr>
      <p:sp>
        <p:nvSpPr>
          <p:cNvPr id="5546" name="Google Shape;5546;gc733ae5a14_8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7" name="Google Shape;5547;gc733ae5a14_8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434343"/>
                </a:solidFill>
              </a:rPr>
              <a:t>Cascade is disadvantaged by the inability to:i) recover from possible ASR errors, and ii) make decisions determined by factors other than text.</a:t>
            </a:r>
            <a:endParaRPr>
              <a:solidFill>
                <a:schemeClr val="dk1"/>
              </a:solidFill>
            </a:endParaRPr>
          </a:p>
          <a:p>
            <a:pPr indent="0" lvl="0" marL="0" rtl="0" algn="l">
              <a:spcBef>
                <a:spcPts val="0"/>
              </a:spcBef>
              <a:spcAft>
                <a:spcPts val="0"/>
              </a:spcAft>
              <a:buNone/>
            </a:pPr>
            <a:r>
              <a:t/>
            </a:r>
            <a:endParaRPr/>
          </a:p>
          <a:p>
            <a:pPr indent="-317500" lvl="2" marL="1371600" rtl="0" algn="l">
              <a:lnSpc>
                <a:spcPct val="115000"/>
              </a:lnSpc>
              <a:spcBef>
                <a:spcPts val="0"/>
              </a:spcBef>
              <a:spcAft>
                <a:spcPts val="0"/>
              </a:spcAft>
              <a:buClr>
                <a:srgbClr val="FF0000"/>
              </a:buClr>
              <a:buSzPts val="1400"/>
              <a:buFont typeface="Source Sans Pro"/>
              <a:buChar char="■"/>
            </a:pPr>
            <a:r>
              <a:rPr lang="en" sz="1400">
                <a:solidFill>
                  <a:srgbClr val="FF0000"/>
                </a:solidFill>
                <a:latin typeface="Source Sans Pro"/>
                <a:ea typeface="Source Sans Pro"/>
                <a:cs typeface="Source Sans Pro"/>
                <a:sym typeface="Source Sans Pro"/>
              </a:rPr>
              <a:t>Exploit acoustic elements (pauses’ duration)? → yes: e2e has higher accuracy in inserting &lt;eob&gt; and &lt;eol&gt;...”Prosody (pauses) helps determine the position and the correct type of break in the E2E system”</a:t>
            </a:r>
            <a:endParaRPr sz="1400">
              <a:solidFill>
                <a:srgbClr val="FF0000"/>
              </a:solidFill>
              <a:latin typeface="Source Sans Pro"/>
              <a:ea typeface="Source Sans Pro"/>
              <a:cs typeface="Source Sans Pro"/>
              <a:sym typeface="Source Sans Pro"/>
            </a:endParaRPr>
          </a:p>
          <a:p>
            <a:pPr indent="0" lvl="0" marL="0" rtl="0" algn="l">
              <a:spcBef>
                <a:spcPts val="16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e3079666b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be307966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c54ed8072e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c54ed8072e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5" name="Shape 5555"/>
        <p:cNvGrpSpPr/>
        <p:nvPr/>
      </p:nvGrpSpPr>
      <p:grpSpPr>
        <a:xfrm>
          <a:off x="0" y="0"/>
          <a:ext cx="0" cy="0"/>
          <a:chOff x="0" y="0"/>
          <a:chExt cx="0" cy="0"/>
        </a:xfrm>
      </p:grpSpPr>
      <p:sp>
        <p:nvSpPr>
          <p:cNvPr id="5556" name="Google Shape;5556;gc54ed8072e_2_5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57" name="Google Shape;5557;gc54ed8072e_2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1" name="Shape 5561"/>
        <p:cNvGrpSpPr/>
        <p:nvPr/>
      </p:nvGrpSpPr>
      <p:grpSpPr>
        <a:xfrm>
          <a:off x="0" y="0"/>
          <a:ext cx="0" cy="0"/>
          <a:chOff x="0" y="0"/>
          <a:chExt cx="0" cy="0"/>
        </a:xfrm>
      </p:grpSpPr>
      <p:sp>
        <p:nvSpPr>
          <p:cNvPr id="5562" name="Google Shape;5562;gbbbfda76a2_0_1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63" name="Google Shape;5563;gbbbfda76a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8" name="Shape 5568"/>
        <p:cNvGrpSpPr/>
        <p:nvPr/>
      </p:nvGrpSpPr>
      <p:grpSpPr>
        <a:xfrm>
          <a:off x="0" y="0"/>
          <a:ext cx="0" cy="0"/>
          <a:chOff x="0" y="0"/>
          <a:chExt cx="0" cy="0"/>
        </a:xfrm>
      </p:grpSpPr>
      <p:sp>
        <p:nvSpPr>
          <p:cNvPr id="5569" name="Google Shape;5569;gc30b26e216_0_10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70" name="Google Shape;5570;gc30b26e216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5" name="Shape 5575"/>
        <p:cNvGrpSpPr/>
        <p:nvPr/>
      </p:nvGrpSpPr>
      <p:grpSpPr>
        <a:xfrm>
          <a:off x="0" y="0"/>
          <a:ext cx="0" cy="0"/>
          <a:chOff x="0" y="0"/>
          <a:chExt cx="0" cy="0"/>
        </a:xfrm>
      </p:grpSpPr>
      <p:sp>
        <p:nvSpPr>
          <p:cNvPr id="5576" name="Google Shape;5576;gc30b26e216_0_10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77" name="Google Shape;5577;gc30b26e216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3" name="Shape 5583"/>
        <p:cNvGrpSpPr/>
        <p:nvPr/>
      </p:nvGrpSpPr>
      <p:grpSpPr>
        <a:xfrm>
          <a:off x="0" y="0"/>
          <a:ext cx="0" cy="0"/>
          <a:chOff x="0" y="0"/>
          <a:chExt cx="0" cy="0"/>
        </a:xfrm>
      </p:grpSpPr>
      <p:sp>
        <p:nvSpPr>
          <p:cNvPr id="5584" name="Google Shape;5584;gc30b26e216_0_10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85" name="Google Shape;5585;gc30b26e216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3" name="Shape 5593"/>
        <p:cNvGrpSpPr/>
        <p:nvPr/>
      </p:nvGrpSpPr>
      <p:grpSpPr>
        <a:xfrm>
          <a:off x="0" y="0"/>
          <a:ext cx="0" cy="0"/>
          <a:chOff x="0" y="0"/>
          <a:chExt cx="0" cy="0"/>
        </a:xfrm>
      </p:grpSpPr>
      <p:sp>
        <p:nvSpPr>
          <p:cNvPr id="5594" name="Google Shape;5594;gc30b26e216_0_10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95" name="Google Shape;5595;gc30b26e216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0" name="Shape 5600"/>
        <p:cNvGrpSpPr/>
        <p:nvPr/>
      </p:nvGrpSpPr>
      <p:grpSpPr>
        <a:xfrm>
          <a:off x="0" y="0"/>
          <a:ext cx="0" cy="0"/>
          <a:chOff x="0" y="0"/>
          <a:chExt cx="0" cy="0"/>
        </a:xfrm>
      </p:grpSpPr>
      <p:sp>
        <p:nvSpPr>
          <p:cNvPr id="5601" name="Google Shape;5601;gc30b26e216_0_10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02" name="Google Shape;5602;gc30b26e216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7" name="Shape 5607"/>
        <p:cNvGrpSpPr/>
        <p:nvPr/>
      </p:nvGrpSpPr>
      <p:grpSpPr>
        <a:xfrm>
          <a:off x="0" y="0"/>
          <a:ext cx="0" cy="0"/>
          <a:chOff x="0" y="0"/>
          <a:chExt cx="0" cy="0"/>
        </a:xfrm>
      </p:grpSpPr>
      <p:sp>
        <p:nvSpPr>
          <p:cNvPr id="5608" name="Google Shape;5608;gc54ed8072e_2_5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09" name="Google Shape;5609;gc54ed8072e_2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3" name="Shape 5613"/>
        <p:cNvGrpSpPr/>
        <p:nvPr/>
      </p:nvGrpSpPr>
      <p:grpSpPr>
        <a:xfrm>
          <a:off x="0" y="0"/>
          <a:ext cx="0" cy="0"/>
          <a:chOff x="0" y="0"/>
          <a:chExt cx="0" cy="0"/>
        </a:xfrm>
      </p:grpSpPr>
      <p:sp>
        <p:nvSpPr>
          <p:cNvPr id="5614" name="Google Shape;5614;gbda3707c62_29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615" name="Google Shape;5615;gbda3707c62_29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1" name="Shape 5621"/>
        <p:cNvGrpSpPr/>
        <p:nvPr/>
      </p:nvGrpSpPr>
      <p:grpSpPr>
        <a:xfrm>
          <a:off x="0" y="0"/>
          <a:ext cx="0" cy="0"/>
          <a:chOff x="0" y="0"/>
          <a:chExt cx="0" cy="0"/>
        </a:xfrm>
      </p:grpSpPr>
      <p:sp>
        <p:nvSpPr>
          <p:cNvPr id="5622" name="Google Shape;5622;gbda3707c62_29_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623" name="Google Shape;5623;gbda3707c62_29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c54ed8072e_2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c54ed8072e_2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9" name="Shape 5629"/>
        <p:cNvGrpSpPr/>
        <p:nvPr/>
      </p:nvGrpSpPr>
      <p:grpSpPr>
        <a:xfrm>
          <a:off x="0" y="0"/>
          <a:ext cx="0" cy="0"/>
          <a:chOff x="0" y="0"/>
          <a:chExt cx="0" cy="0"/>
        </a:xfrm>
      </p:grpSpPr>
      <p:sp>
        <p:nvSpPr>
          <p:cNvPr id="5630" name="Google Shape;5630;gbe72ec2836_5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631" name="Google Shape;5631;gbe72ec2836_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7" name="Shape 5637"/>
        <p:cNvGrpSpPr/>
        <p:nvPr/>
      </p:nvGrpSpPr>
      <p:grpSpPr>
        <a:xfrm>
          <a:off x="0" y="0"/>
          <a:ext cx="0" cy="0"/>
          <a:chOff x="0" y="0"/>
          <a:chExt cx="0" cy="0"/>
        </a:xfrm>
      </p:grpSpPr>
      <p:sp>
        <p:nvSpPr>
          <p:cNvPr id="5638" name="Google Shape;5638;gbe72ec2836_5_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639" name="Google Shape;5639;gbe72ec2836_5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5" name="Shape 5645"/>
        <p:cNvGrpSpPr/>
        <p:nvPr/>
      </p:nvGrpSpPr>
      <p:grpSpPr>
        <a:xfrm>
          <a:off x="0" y="0"/>
          <a:ext cx="0" cy="0"/>
          <a:chOff x="0" y="0"/>
          <a:chExt cx="0" cy="0"/>
        </a:xfrm>
      </p:grpSpPr>
      <p:sp>
        <p:nvSpPr>
          <p:cNvPr id="5646" name="Google Shape;5646;gbe72ec2836_5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647" name="Google Shape;5647;gbe72ec2836_5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2" name="Shape 5652"/>
        <p:cNvGrpSpPr/>
        <p:nvPr/>
      </p:nvGrpSpPr>
      <p:grpSpPr>
        <a:xfrm>
          <a:off x="0" y="0"/>
          <a:ext cx="0" cy="0"/>
          <a:chOff x="0" y="0"/>
          <a:chExt cx="0" cy="0"/>
        </a:xfrm>
      </p:grpSpPr>
      <p:sp>
        <p:nvSpPr>
          <p:cNvPr id="5653" name="Google Shape;5653;gbe72ec2836_5_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654" name="Google Shape;5654;gbe72ec2836_5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5" name="Shape 5675"/>
        <p:cNvGrpSpPr/>
        <p:nvPr/>
      </p:nvGrpSpPr>
      <p:grpSpPr>
        <a:xfrm>
          <a:off x="0" y="0"/>
          <a:ext cx="0" cy="0"/>
          <a:chOff x="0" y="0"/>
          <a:chExt cx="0" cy="0"/>
        </a:xfrm>
      </p:grpSpPr>
      <p:sp>
        <p:nvSpPr>
          <p:cNvPr id="5676" name="Google Shape;5676;gbe72ec2836_5_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677" name="Google Shape;5677;gbe72ec2836_5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2" name="Shape 5682"/>
        <p:cNvGrpSpPr/>
        <p:nvPr/>
      </p:nvGrpSpPr>
      <p:grpSpPr>
        <a:xfrm>
          <a:off x="0" y="0"/>
          <a:ext cx="0" cy="0"/>
          <a:chOff x="0" y="0"/>
          <a:chExt cx="0" cy="0"/>
        </a:xfrm>
      </p:grpSpPr>
      <p:sp>
        <p:nvSpPr>
          <p:cNvPr id="5683" name="Google Shape;5683;gc23e9e2f2c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684" name="Google Shape;5684;gc23e9e2f2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9" name="Shape 5709"/>
        <p:cNvGrpSpPr/>
        <p:nvPr/>
      </p:nvGrpSpPr>
      <p:grpSpPr>
        <a:xfrm>
          <a:off x="0" y="0"/>
          <a:ext cx="0" cy="0"/>
          <a:chOff x="0" y="0"/>
          <a:chExt cx="0" cy="0"/>
        </a:xfrm>
      </p:grpSpPr>
      <p:sp>
        <p:nvSpPr>
          <p:cNvPr id="5710" name="Google Shape;5710;gbda3707c62_29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gbda3707c62_29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8" name="Shape 5728"/>
        <p:cNvGrpSpPr/>
        <p:nvPr/>
      </p:nvGrpSpPr>
      <p:grpSpPr>
        <a:xfrm>
          <a:off x="0" y="0"/>
          <a:ext cx="0" cy="0"/>
          <a:chOff x="0" y="0"/>
          <a:chExt cx="0" cy="0"/>
        </a:xfrm>
      </p:grpSpPr>
      <p:sp>
        <p:nvSpPr>
          <p:cNvPr id="5729" name="Google Shape;5729;gbe72ec2836_5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gbe72ec2836_5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6" name="Shape 5736"/>
        <p:cNvGrpSpPr/>
        <p:nvPr/>
      </p:nvGrpSpPr>
      <p:grpSpPr>
        <a:xfrm>
          <a:off x="0" y="0"/>
          <a:ext cx="0" cy="0"/>
          <a:chOff x="0" y="0"/>
          <a:chExt cx="0" cy="0"/>
        </a:xfrm>
      </p:grpSpPr>
      <p:sp>
        <p:nvSpPr>
          <p:cNvPr id="5737" name="Google Shape;5737;gbbbfda76a2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38" name="Google Shape;5738;gbbbfda76a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3" name="Shape 5743"/>
        <p:cNvGrpSpPr/>
        <p:nvPr/>
      </p:nvGrpSpPr>
      <p:grpSpPr>
        <a:xfrm>
          <a:off x="0" y="0"/>
          <a:ext cx="0" cy="0"/>
          <a:chOff x="0" y="0"/>
          <a:chExt cx="0" cy="0"/>
        </a:xfrm>
      </p:grpSpPr>
      <p:sp>
        <p:nvSpPr>
          <p:cNvPr id="5744" name="Google Shape;5744;gc54ed8072e_2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5" name="Google Shape;5745;gc54ed8072e_2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c54ed8072e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c54ed8072e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2" name="Shape 5752"/>
        <p:cNvGrpSpPr/>
        <p:nvPr/>
      </p:nvGrpSpPr>
      <p:grpSpPr>
        <a:xfrm>
          <a:off x="0" y="0"/>
          <a:ext cx="0" cy="0"/>
          <a:chOff x="0" y="0"/>
          <a:chExt cx="0" cy="0"/>
        </a:xfrm>
      </p:grpSpPr>
      <p:sp>
        <p:nvSpPr>
          <p:cNvPr id="5753" name="Google Shape;5753;gc54ed8072e_2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4" name="Google Shape;5754;gc54ed8072e_2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0" name="Shape 5760"/>
        <p:cNvGrpSpPr/>
        <p:nvPr/>
      </p:nvGrpSpPr>
      <p:grpSpPr>
        <a:xfrm>
          <a:off x="0" y="0"/>
          <a:ext cx="0" cy="0"/>
          <a:chOff x="0" y="0"/>
          <a:chExt cx="0" cy="0"/>
        </a:xfrm>
      </p:grpSpPr>
      <p:sp>
        <p:nvSpPr>
          <p:cNvPr id="5761" name="Google Shape;5761;gc54ed8072e_2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2" name="Google Shape;5762;gc54ed8072e_2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8" name="Shape 5768"/>
        <p:cNvGrpSpPr/>
        <p:nvPr/>
      </p:nvGrpSpPr>
      <p:grpSpPr>
        <a:xfrm>
          <a:off x="0" y="0"/>
          <a:ext cx="0" cy="0"/>
          <a:chOff x="0" y="0"/>
          <a:chExt cx="0" cy="0"/>
        </a:xfrm>
      </p:grpSpPr>
      <p:sp>
        <p:nvSpPr>
          <p:cNvPr id="5769" name="Google Shape;5769;gc54ed8072e_2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0" name="Google Shape;5770;gc54ed8072e_2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c54ed8072e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c54ed8072e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c54ed8072e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c54ed8072e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c54ed8072e_2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c54ed8072e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c54ed8072e_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c54ed8072e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c54ed8072e_2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c54ed8072e_2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c54ed8072e_2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c54ed8072e_2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bbbfda76a2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bbbfda76a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6f9544c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6f9544c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c54ed8072e_2_6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c54ed8072e_2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bc6b410f74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bc6b410f74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rgbClr val="666666"/>
                </a:solidFill>
                <a:latin typeface="Ubuntu"/>
                <a:ea typeface="Ubuntu"/>
                <a:cs typeface="Ubuntu"/>
                <a:sym typeface="Ubuntu"/>
              </a:rPr>
              <a:t>In mezzo il solito cervello e attorno tutte le applicazioni</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bc6b410f7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bc6b410f7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bc6b410f74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bc6b410f74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bc6b410f74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bc6b410f74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indent="0" lvl="0" marL="0" rtl="0" algn="l">
              <a:lnSpc>
                <a:spcPct val="115000"/>
              </a:lnSpc>
              <a:spcBef>
                <a:spcPts val="0"/>
              </a:spcBef>
              <a:spcAft>
                <a:spcPts val="0"/>
              </a:spcAft>
              <a:buNone/>
            </a:pPr>
            <a:r>
              <a:t/>
            </a:r>
            <a:endParaRPr sz="3000">
              <a:solidFill>
                <a:schemeClr val="dk1"/>
              </a:solidFill>
              <a:latin typeface="Economica"/>
              <a:ea typeface="Economica"/>
              <a:cs typeface="Economica"/>
              <a:sym typeface="Economic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be72ec2836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be72ec2836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indent="0" lvl="0" marL="0" rtl="0" algn="l">
              <a:lnSpc>
                <a:spcPct val="115000"/>
              </a:lnSpc>
              <a:spcBef>
                <a:spcPts val="0"/>
              </a:spcBef>
              <a:spcAft>
                <a:spcPts val="0"/>
              </a:spcAft>
              <a:buNone/>
            </a:pPr>
            <a:r>
              <a:t/>
            </a:r>
            <a:endParaRPr sz="3000">
              <a:solidFill>
                <a:schemeClr val="dk1"/>
              </a:solidFill>
              <a:latin typeface="Economica"/>
              <a:ea typeface="Economica"/>
              <a:cs typeface="Economica"/>
              <a:sym typeface="Economica"/>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c863ed9bc4_1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c863ed9bc4_1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indent="0" lvl="0" marL="0" rtl="0" algn="l">
              <a:lnSpc>
                <a:spcPct val="115000"/>
              </a:lnSpc>
              <a:spcBef>
                <a:spcPts val="0"/>
              </a:spcBef>
              <a:spcAft>
                <a:spcPts val="0"/>
              </a:spcAft>
              <a:buNone/>
            </a:pPr>
            <a:r>
              <a:t/>
            </a:r>
            <a:endParaRPr sz="3000">
              <a:solidFill>
                <a:schemeClr val="dk1"/>
              </a:solidFill>
              <a:latin typeface="Economica"/>
              <a:ea typeface="Economica"/>
              <a:cs typeface="Economica"/>
              <a:sym typeface="Economica"/>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be72ec2836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be72ec2836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indent="0" lvl="0" marL="0" rtl="0" algn="l">
              <a:lnSpc>
                <a:spcPct val="115000"/>
              </a:lnSpc>
              <a:spcBef>
                <a:spcPts val="0"/>
              </a:spcBef>
              <a:spcAft>
                <a:spcPts val="0"/>
              </a:spcAft>
              <a:buNone/>
            </a:pPr>
            <a:r>
              <a:t/>
            </a:r>
            <a:endParaRPr sz="3000">
              <a:solidFill>
                <a:schemeClr val="dk1"/>
              </a:solidFill>
              <a:latin typeface="Economica"/>
              <a:ea typeface="Economica"/>
              <a:cs typeface="Economica"/>
              <a:sym typeface="Economica"/>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be72ec2836_2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be72ec2836_2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indent="0" lvl="0" marL="0" rtl="0" algn="l">
              <a:lnSpc>
                <a:spcPct val="115000"/>
              </a:lnSpc>
              <a:spcBef>
                <a:spcPts val="0"/>
              </a:spcBef>
              <a:spcAft>
                <a:spcPts val="0"/>
              </a:spcAft>
              <a:buNone/>
            </a:pPr>
            <a:r>
              <a:t/>
            </a:r>
            <a:endParaRPr sz="3000">
              <a:solidFill>
                <a:schemeClr val="dk1"/>
              </a:solidFill>
              <a:latin typeface="Economica"/>
              <a:ea typeface="Economica"/>
              <a:cs typeface="Economica"/>
              <a:sym typeface="Economica"/>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be72ec2836_2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be72ec2836_2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indent="0" lvl="0" marL="0" rtl="0" algn="l">
              <a:lnSpc>
                <a:spcPct val="115000"/>
              </a:lnSpc>
              <a:spcBef>
                <a:spcPts val="0"/>
              </a:spcBef>
              <a:spcAft>
                <a:spcPts val="0"/>
              </a:spcAft>
              <a:buNone/>
            </a:pPr>
            <a:r>
              <a:t/>
            </a:r>
            <a:endParaRPr sz="3000">
              <a:solidFill>
                <a:schemeClr val="dk1"/>
              </a:solidFill>
              <a:latin typeface="Economica"/>
              <a:ea typeface="Economica"/>
              <a:cs typeface="Economica"/>
              <a:sym typeface="Economic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c54ed8072e_2_6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c54ed8072e_2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be72ec2836_2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be72ec2836_2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indent="0" lvl="0" marL="0" rtl="0" algn="l">
              <a:lnSpc>
                <a:spcPct val="115000"/>
              </a:lnSpc>
              <a:spcBef>
                <a:spcPts val="0"/>
              </a:spcBef>
              <a:spcAft>
                <a:spcPts val="0"/>
              </a:spcAft>
              <a:buNone/>
            </a:pPr>
            <a:r>
              <a:t/>
            </a:r>
            <a:endParaRPr sz="3000">
              <a:solidFill>
                <a:schemeClr val="dk1"/>
              </a:solidFill>
              <a:latin typeface="Economica"/>
              <a:ea typeface="Economica"/>
              <a:cs typeface="Economica"/>
              <a:sym typeface="Economica"/>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be72ec2836_2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be72ec2836_2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indent="0" lvl="0" marL="0" rtl="0" algn="l">
              <a:lnSpc>
                <a:spcPct val="115000"/>
              </a:lnSpc>
              <a:spcBef>
                <a:spcPts val="0"/>
              </a:spcBef>
              <a:spcAft>
                <a:spcPts val="0"/>
              </a:spcAft>
              <a:buNone/>
            </a:pPr>
            <a:r>
              <a:t/>
            </a:r>
            <a:endParaRPr sz="3000">
              <a:solidFill>
                <a:schemeClr val="dk1"/>
              </a:solidFill>
              <a:latin typeface="Economica"/>
              <a:ea typeface="Economica"/>
              <a:cs typeface="Economica"/>
              <a:sym typeface="Economica"/>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be72ec2836_2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be72ec2836_2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indent="0" lvl="0" marL="0" rtl="0" algn="l">
              <a:lnSpc>
                <a:spcPct val="115000"/>
              </a:lnSpc>
              <a:spcBef>
                <a:spcPts val="0"/>
              </a:spcBef>
              <a:spcAft>
                <a:spcPts val="0"/>
              </a:spcAft>
              <a:buNone/>
            </a:pPr>
            <a:r>
              <a:t/>
            </a:r>
            <a:endParaRPr sz="3000">
              <a:solidFill>
                <a:schemeClr val="dk1"/>
              </a:solidFill>
              <a:latin typeface="Economica"/>
              <a:ea typeface="Economica"/>
              <a:cs typeface="Economica"/>
              <a:sym typeface="Economica"/>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be72ec2836_2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be72ec2836_2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indent="0" lvl="0" marL="0" rtl="0" algn="l">
              <a:lnSpc>
                <a:spcPct val="115000"/>
              </a:lnSpc>
              <a:spcBef>
                <a:spcPts val="0"/>
              </a:spcBef>
              <a:spcAft>
                <a:spcPts val="0"/>
              </a:spcAft>
              <a:buNone/>
            </a:pPr>
            <a:r>
              <a:t/>
            </a:r>
            <a:endParaRPr sz="3000">
              <a:solidFill>
                <a:schemeClr val="dk1"/>
              </a:solidFill>
              <a:latin typeface="Economica"/>
              <a:ea typeface="Economica"/>
              <a:cs typeface="Economica"/>
              <a:sym typeface="Economica"/>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be72ec2836_2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be72ec2836_2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indent="0" lvl="0" marL="0" rtl="0" algn="l">
              <a:lnSpc>
                <a:spcPct val="115000"/>
              </a:lnSpc>
              <a:spcBef>
                <a:spcPts val="0"/>
              </a:spcBef>
              <a:spcAft>
                <a:spcPts val="0"/>
              </a:spcAft>
              <a:buNone/>
            </a:pPr>
            <a:r>
              <a:t/>
            </a:r>
            <a:endParaRPr sz="3000">
              <a:solidFill>
                <a:schemeClr val="dk1"/>
              </a:solidFill>
              <a:latin typeface="Economica"/>
              <a:ea typeface="Economica"/>
              <a:cs typeface="Economica"/>
              <a:sym typeface="Economica"/>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bc6b410f7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bc6b410f7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indent="0" lvl="0" marL="0" rtl="0" algn="l">
              <a:lnSpc>
                <a:spcPct val="115000"/>
              </a:lnSpc>
              <a:spcBef>
                <a:spcPts val="0"/>
              </a:spcBef>
              <a:spcAft>
                <a:spcPts val="0"/>
              </a:spcAft>
              <a:buNone/>
            </a:pPr>
            <a:r>
              <a:t/>
            </a:r>
            <a:endParaRPr sz="3000">
              <a:solidFill>
                <a:schemeClr val="dk1"/>
              </a:solidFill>
              <a:latin typeface="Economica"/>
              <a:ea typeface="Economica"/>
              <a:cs typeface="Economica"/>
              <a:sym typeface="Economica"/>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bc6b410f7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bc6b410f7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indent="0" lvl="0" marL="0" rtl="0" algn="l">
              <a:lnSpc>
                <a:spcPct val="115000"/>
              </a:lnSpc>
              <a:spcBef>
                <a:spcPts val="0"/>
              </a:spcBef>
              <a:spcAft>
                <a:spcPts val="0"/>
              </a:spcAft>
              <a:buNone/>
            </a:pPr>
            <a:r>
              <a:t/>
            </a:r>
            <a:endParaRPr sz="3000">
              <a:solidFill>
                <a:schemeClr val="dk1"/>
              </a:solidFill>
              <a:latin typeface="Economica"/>
              <a:ea typeface="Economica"/>
              <a:cs typeface="Economica"/>
              <a:sym typeface="Economica"/>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bc6b410f74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bc6b410f74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bc6b410f74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bc6b410f74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bc6b410f74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bc6b410f74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e3079666b_1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e3079666b_1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Converting an input utterance in one language into its translation in a different language. The translation can be either presented in textual form or as </a:t>
            </a:r>
            <a:r>
              <a:rPr lang="en"/>
              <a:t>synthesized</a:t>
            </a:r>
            <a:r>
              <a:rPr lang="en"/>
              <a:t> speech.</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bc6b410f74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bc6b410f74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c7268290ba_1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c7268290b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c7268290ba_1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c7268290b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c7268290ba_1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c7268290b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c9279b4357_4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c9279b435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c863ed9bc4_11_1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c863ed9bc4_1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c8448abad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c8448aba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c863ed9bc4_11_1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c863ed9bc4_1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c863ed9bc4_11_1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c863ed9bc4_1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c8448abadf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c8448abad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e3079666b_1_2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e3079666b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c7268290ba_1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c7268290ba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c863ed9bc4_11_1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c863ed9bc4_1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c863ed9bc4_11_1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c863ed9bc4_1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c863ed9bc4_11_1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c863ed9bc4_1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c8448abadf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c8448abad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c54ed8072e_2_6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c54ed8072e_2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bbbfda76a2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bbbfda76a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c2b66e173f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c2b66e173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c2b66e173f_0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c2b66e173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c2b66e173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c2b66e17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e3079666b_1_2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e3079666b_1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it interesting? </a:t>
            </a:r>
            <a:r>
              <a:rPr lang="en"/>
              <a:t>Because</a:t>
            </a:r>
            <a:r>
              <a:rPr lang="en"/>
              <a:t>...</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c2b66e173f_0_1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c2b66e173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bd6dc2c8e9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bd6dc2c8e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c81fb4696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c81fb469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c6a57a2ffb_3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c6a57a2ff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c76f18cbb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c76f18cb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c76f18cbb4_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c76f18cbb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c54ed8072e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c54ed8072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c54ed8072e_2_13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c54ed8072e_2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gc54ed8072e_2_13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c54ed8072e_2_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gc54ed8072e_2_13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9" name="Google Shape;1989;gc54ed8072e_2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e3079666b_1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e3079666b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gc54ed8072e_2_14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4" name="Google Shape;2044;gc54ed8072e_2_1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gc54ed8072e_2_14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1" name="Google Shape;2051;gc54ed8072e_2_1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layers scale the sequence length linearly by a factor corresponding to the convolutional kernel size and stride length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gc54ed8072e_2_15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c54ed8072e_2_1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c54ed8072e_2_1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c54ed8072e_2_1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gc54ed8072e_2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9" name="Google Shape;2149;gc54ed8072e_2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6" name="Shape 2156"/>
        <p:cNvGrpSpPr/>
        <p:nvPr/>
      </p:nvGrpSpPr>
      <p:grpSpPr>
        <a:xfrm>
          <a:off x="0" y="0"/>
          <a:ext cx="0" cy="0"/>
          <a:chOff x="0" y="0"/>
          <a:chExt cx="0" cy="0"/>
        </a:xfrm>
      </p:grpSpPr>
      <p:sp>
        <p:nvSpPr>
          <p:cNvPr id="2157" name="Google Shape;2157;gc54ed8072e_2_1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8" name="Google Shape;2158;gc54ed8072e_2_1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gc54ed8072e_2_6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7" name="Google Shape;2177;gc54ed8072e_2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bbbfda76a2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bbbfda76a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gbe72ec2836_2_5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0" name="Google Shape;2190;gbe72ec2836_2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gbe72ec2836_2_5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9" name="Google Shape;2199;gbe72ec2836_2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dia" type="obj">
  <p:cSld name="OBJECT">
    <p:spTree>
      <p:nvGrpSpPr>
        <p:cNvPr id="54" name="Shape 54"/>
        <p:cNvGrpSpPr/>
        <p:nvPr/>
      </p:nvGrpSpPr>
      <p:grpSpPr>
        <a:xfrm>
          <a:off x="0" y="0"/>
          <a:ext cx="0" cy="0"/>
          <a:chOff x="0" y="0"/>
          <a:chExt cx="0" cy="0"/>
        </a:xfrm>
      </p:grpSpPr>
      <p:sp>
        <p:nvSpPr>
          <p:cNvPr id="55" name="Google Shape;55;p13"/>
          <p:cNvSpPr txBox="1"/>
          <p:nvPr>
            <p:ph type="title"/>
          </p:nvPr>
        </p:nvSpPr>
        <p:spPr>
          <a:xfrm>
            <a:off x="359999" y="310695"/>
            <a:ext cx="8326799" cy="567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3"/>
          <p:cNvSpPr txBox="1"/>
          <p:nvPr>
            <p:ph idx="1" type="body"/>
          </p:nvPr>
        </p:nvSpPr>
        <p:spPr>
          <a:xfrm>
            <a:off x="359999" y="972000"/>
            <a:ext cx="8326799" cy="272031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0"/>
              </a:spcBef>
              <a:spcAft>
                <a:spcPts val="0"/>
              </a:spcAft>
              <a:buClr>
                <a:schemeClr val="dk1"/>
              </a:buClr>
              <a:buSzPts val="1800"/>
              <a:buChar char="-"/>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 name="Google Shape;57;p13"/>
          <p:cNvSpPr txBox="1"/>
          <p:nvPr>
            <p:ph idx="12" type="sldNum"/>
          </p:nvPr>
        </p:nvSpPr>
        <p:spPr>
          <a:xfrm>
            <a:off x="8316141" y="4738799"/>
            <a:ext cx="370657" cy="273844"/>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Text und Inhalt" type="txAndObj">
  <p:cSld name="TEXT_AND_OBJECT">
    <p:spTree>
      <p:nvGrpSpPr>
        <p:cNvPr id="58" name="Shape 58"/>
        <p:cNvGrpSpPr/>
        <p:nvPr/>
      </p:nvGrpSpPr>
      <p:grpSpPr>
        <a:xfrm>
          <a:off x="0" y="0"/>
          <a:ext cx="0" cy="0"/>
          <a:chOff x="0" y="0"/>
          <a:chExt cx="0" cy="0"/>
        </a:xfrm>
      </p:grpSpPr>
      <p:sp>
        <p:nvSpPr>
          <p:cNvPr id="59" name="Google Shape;59;p14"/>
          <p:cNvSpPr txBox="1"/>
          <p:nvPr>
            <p:ph type="title"/>
          </p:nvPr>
        </p:nvSpPr>
        <p:spPr>
          <a:xfrm>
            <a:off x="179388" y="0"/>
            <a:ext cx="6480175" cy="73580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4"/>
          <p:cNvSpPr txBox="1"/>
          <p:nvPr>
            <p:ph idx="1" type="body"/>
          </p:nvPr>
        </p:nvSpPr>
        <p:spPr>
          <a:xfrm>
            <a:off x="107950" y="844153"/>
            <a:ext cx="4387850" cy="4299347"/>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0"/>
              </a:spcBef>
              <a:spcAft>
                <a:spcPts val="0"/>
              </a:spcAft>
              <a:buClr>
                <a:schemeClr val="dk1"/>
              </a:buClr>
              <a:buSzPts val="1800"/>
              <a:buChar char="-"/>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1" name="Google Shape;61;p14"/>
          <p:cNvSpPr txBox="1"/>
          <p:nvPr>
            <p:ph idx="2" type="body"/>
          </p:nvPr>
        </p:nvSpPr>
        <p:spPr>
          <a:xfrm>
            <a:off x="4648200" y="844153"/>
            <a:ext cx="4387850" cy="4299347"/>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0"/>
              </a:spcBef>
              <a:spcAft>
                <a:spcPts val="0"/>
              </a:spcAft>
              <a:buClr>
                <a:schemeClr val="dk1"/>
              </a:buClr>
              <a:buSzPts val="1800"/>
              <a:buChar char="-"/>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2" name="Google Shape;62;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 name="Shape 67"/>
        <p:cNvGrpSpPr/>
        <p:nvPr/>
      </p:nvGrpSpPr>
      <p:grpSpPr>
        <a:xfrm>
          <a:off x="0" y="0"/>
          <a:ext cx="0" cy="0"/>
          <a:chOff x="0" y="0"/>
          <a:chExt cx="0" cy="0"/>
        </a:xfrm>
      </p:grpSpPr>
      <p:sp>
        <p:nvSpPr>
          <p:cNvPr id="68" name="Google Shape;68;p16"/>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70" name="Google Shape;70;p16"/>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71" name="Google Shape;71;p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7"/>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5" name="Google Shape;75;p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6" name="Shape 76"/>
        <p:cNvGrpSpPr/>
        <p:nvPr/>
      </p:nvGrpSpPr>
      <p:grpSpPr>
        <a:xfrm>
          <a:off x="0" y="0"/>
          <a:ext cx="0" cy="0"/>
          <a:chOff x="0" y="0"/>
          <a:chExt cx="0" cy="0"/>
        </a:xfrm>
      </p:grpSpPr>
      <p:sp>
        <p:nvSpPr>
          <p:cNvPr id="77" name="Google Shape;77;p1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 name="Google Shape;7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55600" lvl="0" marL="457200" rtl="0">
              <a:spcBef>
                <a:spcPts val="0"/>
              </a:spcBef>
              <a:spcAft>
                <a:spcPts val="0"/>
              </a:spcAft>
              <a:buSzPts val="2000"/>
              <a:buChar char="●"/>
              <a:defRPr sz="2000"/>
            </a:lvl1pPr>
            <a:lvl2pPr indent="-342900" lvl="1" marL="914400" rtl="0">
              <a:spcBef>
                <a:spcPts val="1600"/>
              </a:spcBef>
              <a:spcAft>
                <a:spcPts val="0"/>
              </a:spcAft>
              <a:buSzPts val="1800"/>
              <a:buChar char="○"/>
              <a:defRPr sz="18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79" name="Google Shape;79;p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0" name="Shape 80"/>
        <p:cNvGrpSpPr/>
        <p:nvPr/>
      </p:nvGrpSpPr>
      <p:grpSpPr>
        <a:xfrm>
          <a:off x="0" y="0"/>
          <a:ext cx="0" cy="0"/>
          <a:chOff x="0" y="0"/>
          <a:chExt cx="0" cy="0"/>
        </a:xfrm>
      </p:grpSpPr>
      <p:sp>
        <p:nvSpPr>
          <p:cNvPr id="81" name="Google Shape;81;p1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2" name="Google Shape;82;p1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3" name="Google Shape;83;p1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7" name="Google Shape;87;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 name="Shape 88"/>
        <p:cNvGrpSpPr/>
        <p:nvPr/>
      </p:nvGrpSpPr>
      <p:grpSpPr>
        <a:xfrm>
          <a:off x="0" y="0"/>
          <a:ext cx="0" cy="0"/>
          <a:chOff x="0" y="0"/>
          <a:chExt cx="0" cy="0"/>
        </a:xfrm>
      </p:grpSpPr>
      <p:sp>
        <p:nvSpPr>
          <p:cNvPr id="89" name="Google Shape;89;p2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0" name="Google Shape;90;p2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1" name="Google Shape;91;p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92" name="Shape 92"/>
        <p:cNvGrpSpPr/>
        <p:nvPr/>
      </p:nvGrpSpPr>
      <p:grpSpPr>
        <a:xfrm>
          <a:off x="0" y="0"/>
          <a:ext cx="0" cy="0"/>
          <a:chOff x="0" y="0"/>
          <a:chExt cx="0" cy="0"/>
        </a:xfrm>
      </p:grpSpPr>
      <p:sp>
        <p:nvSpPr>
          <p:cNvPr id="93" name="Google Shape;93;p22"/>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94" name="Google Shape;94;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 name="Shape 95"/>
        <p:cNvGrpSpPr/>
        <p:nvPr/>
      </p:nvGrpSpPr>
      <p:grpSpPr>
        <a:xfrm>
          <a:off x="0" y="0"/>
          <a:ext cx="0" cy="0"/>
          <a:chOff x="0" y="0"/>
          <a:chExt cx="0" cy="0"/>
        </a:xfrm>
      </p:grpSpPr>
      <p:sp>
        <p:nvSpPr>
          <p:cNvPr id="96" name="Google Shape;96;p23"/>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 name="Google Shape;97;p2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8" name="Google Shape;98;p23"/>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99" name="Google Shape;99;p23"/>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0" name="Google Shape;100;p2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01" name="Google Shape;101;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2" name="Shape 102"/>
        <p:cNvGrpSpPr/>
        <p:nvPr/>
      </p:nvGrpSpPr>
      <p:grpSpPr>
        <a:xfrm>
          <a:off x="0" y="0"/>
          <a:ext cx="0" cy="0"/>
          <a:chOff x="0" y="0"/>
          <a:chExt cx="0" cy="0"/>
        </a:xfrm>
      </p:grpSpPr>
      <p:sp>
        <p:nvSpPr>
          <p:cNvPr id="103" name="Google Shape;103;p2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104" name="Google Shape;104;p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25"/>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5"/>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rtl="0"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rtl="0"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rtl="0"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rtl="0"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rtl="0"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rtl="0"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rtl="0"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rtl="0"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108" name="Google Shape;108;p25"/>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109" name="Google Shape;109;p2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 name="Shape 110"/>
        <p:cNvGrpSpPr/>
        <p:nvPr/>
      </p:nvGrpSpPr>
      <p:grpSpPr>
        <a:xfrm>
          <a:off x="0" y="0"/>
          <a:ext cx="0" cy="0"/>
          <a:chOff x="0" y="0"/>
          <a:chExt cx="0" cy="0"/>
        </a:xfrm>
      </p:grpSpPr>
      <p:sp>
        <p:nvSpPr>
          <p:cNvPr id="111" name="Google Shape;111;p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dia" type="obj">
  <p:cSld name="OBJECT">
    <p:spTree>
      <p:nvGrpSpPr>
        <p:cNvPr id="112" name="Shape 112"/>
        <p:cNvGrpSpPr/>
        <p:nvPr/>
      </p:nvGrpSpPr>
      <p:grpSpPr>
        <a:xfrm>
          <a:off x="0" y="0"/>
          <a:ext cx="0" cy="0"/>
          <a:chOff x="0" y="0"/>
          <a:chExt cx="0" cy="0"/>
        </a:xfrm>
      </p:grpSpPr>
      <p:sp>
        <p:nvSpPr>
          <p:cNvPr id="113" name="Google Shape;113;p27"/>
          <p:cNvSpPr txBox="1"/>
          <p:nvPr>
            <p:ph type="title"/>
          </p:nvPr>
        </p:nvSpPr>
        <p:spPr>
          <a:xfrm>
            <a:off x="359999" y="310695"/>
            <a:ext cx="8326800" cy="567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4" name="Google Shape;114;p27"/>
          <p:cNvSpPr txBox="1"/>
          <p:nvPr>
            <p:ph idx="1" type="body"/>
          </p:nvPr>
        </p:nvSpPr>
        <p:spPr>
          <a:xfrm>
            <a:off x="359999" y="972000"/>
            <a:ext cx="8326800" cy="2720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0"/>
              </a:spcBef>
              <a:spcAft>
                <a:spcPts val="0"/>
              </a:spcAft>
              <a:buClr>
                <a:schemeClr val="dk1"/>
              </a:buClr>
              <a:buSzPts val="1800"/>
              <a:buChar char="-"/>
              <a:defRPr/>
            </a:lvl2pPr>
            <a:lvl3pPr indent="-342900" lvl="2" marL="1371600" rtl="0" algn="l">
              <a:lnSpc>
                <a:spcPct val="100000"/>
              </a:lnSpc>
              <a:spcBef>
                <a:spcPts val="0"/>
              </a:spcBef>
              <a:spcAft>
                <a:spcPts val="0"/>
              </a:spcAft>
              <a:buClr>
                <a:schemeClr val="dk1"/>
              </a:buClr>
              <a:buSzPts val="1800"/>
              <a:buChar char="-"/>
              <a:defRPr/>
            </a:lvl3pPr>
            <a:lvl4pPr indent="-342900" lvl="3" marL="1828800" rtl="0" algn="l">
              <a:lnSpc>
                <a:spcPct val="100000"/>
              </a:lnSpc>
              <a:spcBef>
                <a:spcPts val="0"/>
              </a:spcBef>
              <a:spcAft>
                <a:spcPts val="0"/>
              </a:spcAft>
              <a:buClr>
                <a:schemeClr val="dk1"/>
              </a:buClr>
              <a:buSzPts val="1800"/>
              <a:buChar char="-"/>
              <a:defRPr/>
            </a:lvl4pPr>
            <a:lvl5pPr indent="-342900" lvl="4" marL="2286000" rtl="0" algn="l">
              <a:lnSpc>
                <a:spcPct val="100000"/>
              </a:lnSpc>
              <a:spcBef>
                <a:spcPts val="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15" name="Google Shape;115;p27"/>
          <p:cNvSpPr txBox="1"/>
          <p:nvPr>
            <p:ph idx="10" type="dt"/>
          </p:nvPr>
        </p:nvSpPr>
        <p:spPr>
          <a:xfrm>
            <a:off x="3234467" y="4738971"/>
            <a:ext cx="914400" cy="2739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6" name="Google Shape;116;p27"/>
          <p:cNvSpPr txBox="1"/>
          <p:nvPr>
            <p:ph idx="11" type="ftr"/>
          </p:nvPr>
        </p:nvSpPr>
        <p:spPr>
          <a:xfrm>
            <a:off x="4217546" y="4738971"/>
            <a:ext cx="3977700" cy="2739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7" name="Google Shape;117;p27"/>
          <p:cNvSpPr txBox="1"/>
          <p:nvPr>
            <p:ph idx="12" type="sldNum"/>
          </p:nvPr>
        </p:nvSpPr>
        <p:spPr>
          <a:xfrm>
            <a:off x="8316141" y="4738799"/>
            <a:ext cx="370800" cy="2739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descr="UM40_RGB_B_blauw.png" id="118" name="Google Shape;118;p27"/>
          <p:cNvPicPr preferRelativeResize="0"/>
          <p:nvPr/>
        </p:nvPicPr>
        <p:blipFill rotWithShape="1">
          <a:blip r:embed="rId2">
            <a:alphaModFix/>
          </a:blip>
          <a:srcRect b="0" l="0" r="20540" t="0"/>
          <a:stretch/>
        </p:blipFill>
        <p:spPr>
          <a:xfrm>
            <a:off x="360001" y="4630500"/>
            <a:ext cx="2106475" cy="38031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theme" Target="../theme/theme2.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63" name="Shape 63"/>
        <p:cNvGrpSpPr/>
        <p:nvPr/>
      </p:nvGrpSpPr>
      <p:grpSpPr>
        <a:xfrm>
          <a:off x="0" y="0"/>
          <a:ext cx="0" cy="0"/>
          <a:chOff x="0" y="0"/>
          <a:chExt cx="0" cy="0"/>
        </a:xfrm>
      </p:grpSpPr>
      <p:sp>
        <p:nvSpPr>
          <p:cNvPr id="64" name="Google Shape;64;p15"/>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65" name="Google Shape;65;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rtl="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rtl="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rtl="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rtl="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rtl="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rtl="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rtl="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rtl="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66" name="Google Shape;66;p1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Source Sans Pro"/>
                <a:ea typeface="Source Sans Pro"/>
                <a:cs typeface="Source Sans Pro"/>
                <a:sym typeface="Source Sans Pro"/>
              </a:defRPr>
            </a:lvl1pPr>
            <a:lvl2pPr lvl="1" rtl="0" algn="r">
              <a:buNone/>
              <a:defRPr sz="1000">
                <a:solidFill>
                  <a:schemeClr val="lt2"/>
                </a:solidFill>
                <a:latin typeface="Source Sans Pro"/>
                <a:ea typeface="Source Sans Pro"/>
                <a:cs typeface="Source Sans Pro"/>
                <a:sym typeface="Source Sans Pro"/>
              </a:defRPr>
            </a:lvl2pPr>
            <a:lvl3pPr lvl="2" rtl="0" algn="r">
              <a:buNone/>
              <a:defRPr sz="1000">
                <a:solidFill>
                  <a:schemeClr val="lt2"/>
                </a:solidFill>
                <a:latin typeface="Source Sans Pro"/>
                <a:ea typeface="Source Sans Pro"/>
                <a:cs typeface="Source Sans Pro"/>
                <a:sym typeface="Source Sans Pro"/>
              </a:defRPr>
            </a:lvl3pPr>
            <a:lvl4pPr lvl="3" rtl="0" algn="r">
              <a:buNone/>
              <a:defRPr sz="1000">
                <a:solidFill>
                  <a:schemeClr val="lt2"/>
                </a:solidFill>
                <a:latin typeface="Source Sans Pro"/>
                <a:ea typeface="Source Sans Pro"/>
                <a:cs typeface="Source Sans Pro"/>
                <a:sym typeface="Source Sans Pro"/>
              </a:defRPr>
            </a:lvl4pPr>
            <a:lvl5pPr lvl="4" rtl="0" algn="r">
              <a:buNone/>
              <a:defRPr sz="1000">
                <a:solidFill>
                  <a:schemeClr val="lt2"/>
                </a:solidFill>
                <a:latin typeface="Source Sans Pro"/>
                <a:ea typeface="Source Sans Pro"/>
                <a:cs typeface="Source Sans Pro"/>
                <a:sym typeface="Source Sans Pro"/>
              </a:defRPr>
            </a:lvl5pPr>
            <a:lvl6pPr lvl="5" rtl="0" algn="r">
              <a:buNone/>
              <a:defRPr sz="1000">
                <a:solidFill>
                  <a:schemeClr val="lt2"/>
                </a:solidFill>
                <a:latin typeface="Source Sans Pro"/>
                <a:ea typeface="Source Sans Pro"/>
                <a:cs typeface="Source Sans Pro"/>
                <a:sym typeface="Source Sans Pro"/>
              </a:defRPr>
            </a:lvl6pPr>
            <a:lvl7pPr lvl="6" rtl="0" algn="r">
              <a:buNone/>
              <a:defRPr sz="1000">
                <a:solidFill>
                  <a:schemeClr val="lt2"/>
                </a:solidFill>
                <a:latin typeface="Source Sans Pro"/>
                <a:ea typeface="Source Sans Pro"/>
                <a:cs typeface="Source Sans Pro"/>
                <a:sym typeface="Source Sans Pro"/>
              </a:defRPr>
            </a:lvl7pPr>
            <a:lvl8pPr lvl="7" rtl="0" algn="r">
              <a:buNone/>
              <a:defRPr sz="1000">
                <a:solidFill>
                  <a:schemeClr val="lt2"/>
                </a:solidFill>
                <a:latin typeface="Source Sans Pro"/>
                <a:ea typeface="Source Sans Pro"/>
                <a:cs typeface="Source Sans Pro"/>
                <a:sym typeface="Source Sans Pro"/>
              </a:defRPr>
            </a:lvl8pPr>
            <a:lvl9pPr lvl="8" rtl="0"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2.jpg"/><Relationship Id="rId4" Type="http://schemas.openxmlformats.org/officeDocument/2006/relationships/image" Target="../media/image2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5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5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5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5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comments" Target="../comments/commen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comments" Target="../comments/comment10.xml"/><Relationship Id="rId4" Type="http://schemas.openxmlformats.org/officeDocument/2006/relationships/hyperlink" Target="http://amzn.to/2fwdoKR"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comments" Target="../comments/comment11.xml"/><Relationship Id="rId4" Type="http://schemas.openxmlformats.org/officeDocument/2006/relationships/hyperlink" Target="http://amzn.to/2fgeVro"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comments" Target="../comments/comment12.xml"/><Relationship Id="rId4" Type="http://schemas.openxmlformats.org/officeDocument/2006/relationships/hyperlink" Target="https://arxiv.org/abs/1411.1792"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 Id="rId3" Type="http://schemas.openxmlformats.org/officeDocument/2006/relationships/image" Target="../media/image60.png"/><Relationship Id="rId4" Type="http://schemas.openxmlformats.org/officeDocument/2006/relationships/image" Target="../media/image6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 Id="rId3" Type="http://schemas.openxmlformats.org/officeDocument/2006/relationships/image" Target="../media/image60.png"/><Relationship Id="rId4" Type="http://schemas.openxmlformats.org/officeDocument/2006/relationships/image" Target="../media/image6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 Id="rId3" Type="http://schemas.openxmlformats.org/officeDocument/2006/relationships/image" Target="../media/image60.png"/><Relationship Id="rId4" Type="http://schemas.openxmlformats.org/officeDocument/2006/relationships/image" Target="../media/image6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6.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5.png"/><Relationship Id="rId6" Type="http://schemas.openxmlformats.org/officeDocument/2006/relationships/image" Target="../media/image6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7.xml"/><Relationship Id="rId3" Type="http://schemas.openxmlformats.org/officeDocument/2006/relationships/comments" Target="../comments/commen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 Id="rId3" Type="http://schemas.openxmlformats.org/officeDocument/2006/relationships/image" Target="../media/image60.png"/><Relationship Id="rId4" Type="http://schemas.openxmlformats.org/officeDocument/2006/relationships/image" Target="../media/image6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 Id="rId3" Type="http://schemas.openxmlformats.org/officeDocument/2006/relationships/image" Target="../media/image60.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0.xml"/><Relationship Id="rId3" Type="http://schemas.openxmlformats.org/officeDocument/2006/relationships/image" Target="../media/image60.png"/><Relationship Id="rId4" Type="http://schemas.openxmlformats.org/officeDocument/2006/relationships/image" Target="../media/image6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1.xml"/><Relationship Id="rId3" Type="http://schemas.openxmlformats.org/officeDocument/2006/relationships/image" Target="../media/image60.png"/><Relationship Id="rId4" Type="http://schemas.openxmlformats.org/officeDocument/2006/relationships/image" Target="../media/image6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 Id="rId3" Type="http://schemas.openxmlformats.org/officeDocument/2006/relationships/image" Target="../media/image60.png"/><Relationship Id="rId4" Type="http://schemas.openxmlformats.org/officeDocument/2006/relationships/image" Target="../media/image6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 Id="rId3" Type="http://schemas.openxmlformats.org/officeDocument/2006/relationships/image" Target="../media/image60.png"/><Relationship Id="rId4" Type="http://schemas.openxmlformats.org/officeDocument/2006/relationships/image" Target="../media/image6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4.xml"/><Relationship Id="rId3" Type="http://schemas.openxmlformats.org/officeDocument/2006/relationships/image" Target="../media/image60.png"/><Relationship Id="rId4" Type="http://schemas.openxmlformats.org/officeDocument/2006/relationships/image" Target="../media/image6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5.xml"/><Relationship Id="rId3" Type="http://schemas.openxmlformats.org/officeDocument/2006/relationships/image" Target="../media/image60.png"/><Relationship Id="rId4" Type="http://schemas.openxmlformats.org/officeDocument/2006/relationships/image" Target="../media/image6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 Id="rId3" Type="http://schemas.openxmlformats.org/officeDocument/2006/relationships/image" Target="../media/image60.png"/><Relationship Id="rId4" Type="http://schemas.openxmlformats.org/officeDocument/2006/relationships/image" Target="../media/image6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7.xml"/><Relationship Id="rId3" Type="http://schemas.openxmlformats.org/officeDocument/2006/relationships/image" Target="../media/image60.png"/><Relationship Id="rId4" Type="http://schemas.openxmlformats.org/officeDocument/2006/relationships/image" Target="../media/image6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hyperlink" Target="https://arxiv.org/pdf/1802.04200.pdf" TargetMode="External"/><Relationship Id="rId4" Type="http://schemas.openxmlformats.org/officeDocument/2006/relationships/hyperlink" Target="https://arxiv.org/abs/1904.0807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comments" Target="../comments/comment1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48.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48.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48.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48.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4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48.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6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6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6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6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68.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6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68.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68.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6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6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6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64.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6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6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6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50.png"/><Relationship Id="rId4" Type="http://schemas.openxmlformats.org/officeDocument/2006/relationships/image" Target="../media/image51.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50.png"/><Relationship Id="rId4" Type="http://schemas.openxmlformats.org/officeDocument/2006/relationships/image" Target="../media/image70.png"/><Relationship Id="rId5" Type="http://schemas.openxmlformats.org/officeDocument/2006/relationships/hyperlink" Target="http://drive.google.com/file/d/1rODaZdN9CfFR4JBH_aW0CH8w7riAtbRk/view" TargetMode="External"/><Relationship Id="rId6" Type="http://schemas.openxmlformats.org/officeDocument/2006/relationships/image" Target="../media/image69.png"/></Relationships>
</file>

<file path=ppt/slides/_rels/slide194.xml.rels><?xml version="1.0" encoding="UTF-8" standalone="yes"?><Relationships xmlns="http://schemas.openxmlformats.org/package/2006/relationships"><Relationship Id="rId10" Type="http://schemas.openxmlformats.org/officeDocument/2006/relationships/image" Target="../media/image77.png"/><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50.png"/><Relationship Id="rId4" Type="http://schemas.openxmlformats.org/officeDocument/2006/relationships/image" Target="../media/image73.png"/><Relationship Id="rId9" Type="http://schemas.openxmlformats.org/officeDocument/2006/relationships/image" Target="../media/image75.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4.png"/><Relationship Id="rId8" Type="http://schemas.openxmlformats.org/officeDocument/2006/relationships/image" Target="../media/image76.png"/></Relationships>
</file>

<file path=ppt/slides/_rels/slide195.xml.rels><?xml version="1.0" encoding="UTF-8" standalone="yes"?><Relationships xmlns="http://schemas.openxmlformats.org/package/2006/relationships"><Relationship Id="rId11" Type="http://schemas.openxmlformats.org/officeDocument/2006/relationships/image" Target="../media/image79.png"/><Relationship Id="rId10" Type="http://schemas.openxmlformats.org/officeDocument/2006/relationships/image" Target="../media/image77.png"/><Relationship Id="rId12" Type="http://schemas.openxmlformats.org/officeDocument/2006/relationships/image" Target="../media/image78.png"/><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50.png"/><Relationship Id="rId4" Type="http://schemas.openxmlformats.org/officeDocument/2006/relationships/image" Target="../media/image73.png"/><Relationship Id="rId9" Type="http://schemas.openxmlformats.org/officeDocument/2006/relationships/image" Target="../media/image75.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4.png"/><Relationship Id="rId8" Type="http://schemas.openxmlformats.org/officeDocument/2006/relationships/image" Target="../media/image76.png"/></Relationships>
</file>

<file path=ppt/slides/_rels/slide196.xml.rels><?xml version="1.0" encoding="UTF-8" standalone="yes"?><Relationships xmlns="http://schemas.openxmlformats.org/package/2006/relationships"><Relationship Id="rId11" Type="http://schemas.openxmlformats.org/officeDocument/2006/relationships/image" Target="../media/image79.png"/><Relationship Id="rId10" Type="http://schemas.openxmlformats.org/officeDocument/2006/relationships/image" Target="../media/image77.png"/><Relationship Id="rId13" Type="http://schemas.openxmlformats.org/officeDocument/2006/relationships/image" Target="../media/image81.png"/><Relationship Id="rId12" Type="http://schemas.openxmlformats.org/officeDocument/2006/relationships/image" Target="../media/image78.png"/><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50.png"/><Relationship Id="rId4" Type="http://schemas.openxmlformats.org/officeDocument/2006/relationships/image" Target="../media/image73.png"/><Relationship Id="rId9" Type="http://schemas.openxmlformats.org/officeDocument/2006/relationships/image" Target="../media/image75.png"/><Relationship Id="rId15" Type="http://schemas.openxmlformats.org/officeDocument/2006/relationships/image" Target="../media/image80.png"/><Relationship Id="rId1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4.png"/><Relationship Id="rId8" Type="http://schemas.openxmlformats.org/officeDocument/2006/relationships/image" Target="../media/image76.png"/></Relationships>
</file>

<file path=ppt/slides/_rels/slide197.xml.rels><?xml version="1.0" encoding="UTF-8" standalone="yes"?><Relationships xmlns="http://schemas.openxmlformats.org/package/2006/relationships"><Relationship Id="rId11" Type="http://schemas.openxmlformats.org/officeDocument/2006/relationships/image" Target="../media/image79.png"/><Relationship Id="rId10" Type="http://schemas.openxmlformats.org/officeDocument/2006/relationships/image" Target="../media/image77.png"/><Relationship Id="rId13" Type="http://schemas.openxmlformats.org/officeDocument/2006/relationships/image" Target="../media/image81.png"/><Relationship Id="rId12" Type="http://schemas.openxmlformats.org/officeDocument/2006/relationships/image" Target="../media/image78.png"/><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50.png"/><Relationship Id="rId4" Type="http://schemas.openxmlformats.org/officeDocument/2006/relationships/image" Target="../media/image73.png"/><Relationship Id="rId9" Type="http://schemas.openxmlformats.org/officeDocument/2006/relationships/image" Target="../media/image75.png"/><Relationship Id="rId15" Type="http://schemas.openxmlformats.org/officeDocument/2006/relationships/image" Target="../media/image80.png"/><Relationship Id="rId1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4.png"/><Relationship Id="rId8" Type="http://schemas.openxmlformats.org/officeDocument/2006/relationships/image" Target="../media/image7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50.png"/><Relationship Id="rId4" Type="http://schemas.openxmlformats.org/officeDocument/2006/relationships/image" Target="../media/image81.png"/><Relationship Id="rId5" Type="http://schemas.openxmlformats.org/officeDocument/2006/relationships/image" Target="../media/image70.png"/><Relationship Id="rId6" Type="http://schemas.openxmlformats.org/officeDocument/2006/relationships/image" Target="../media/image80.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50.png"/><Relationship Id="rId4" Type="http://schemas.openxmlformats.org/officeDocument/2006/relationships/image" Target="../media/image81.png"/><Relationship Id="rId5" Type="http://schemas.openxmlformats.org/officeDocument/2006/relationships/image" Target="../media/image70.png"/><Relationship Id="rId6" Type="http://schemas.openxmlformats.org/officeDocument/2006/relationships/image" Target="../media/image80.png"/><Relationship Id="rId7" Type="http://schemas.openxmlformats.org/officeDocument/2006/relationships/hyperlink" Target="https://distill.pub/2017/ctc" TargetMode="External"/><Relationship Id="rId8" Type="http://schemas.openxmlformats.org/officeDocument/2006/relationships/image" Target="../media/image85.png"/></Relationships>
</file>

<file path=ppt/slides/_rels/slide2.xml.rels><?xml version="1.0" encoding="UTF-8" standalone="yes"?><Relationships xmlns="http://schemas.openxmlformats.org/package/2006/relationships"><Relationship Id="rId10" Type="http://schemas.openxmlformats.org/officeDocument/2006/relationships/image" Target="../media/image17.jp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hyperlink" Target="mailto:jan.niehues@maastrichtuniversity.nl" TargetMode="External"/><Relationship Id="rId9" Type="http://schemas.openxmlformats.org/officeDocument/2006/relationships/hyperlink" Target="mailto:negri@fbk.eu" TargetMode="External"/><Relationship Id="rId5" Type="http://schemas.openxmlformats.org/officeDocument/2006/relationships/image" Target="../media/image14.png"/><Relationship Id="rId6" Type="http://schemas.openxmlformats.org/officeDocument/2006/relationships/hyperlink" Target="mailto:esalesky@jhu.edu" TargetMode="External"/><Relationship Id="rId7" Type="http://schemas.openxmlformats.org/officeDocument/2006/relationships/image" Target="../media/image16.png"/><Relationship Id="rId8" Type="http://schemas.openxmlformats.org/officeDocument/2006/relationships/hyperlink" Target="mailto:turchi@fbk.e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55.png"/><Relationship Id="rId4" Type="http://schemas.openxmlformats.org/officeDocument/2006/relationships/image" Target="../media/image86.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hyperlink" Target="https://www-i6.informatik.rwth-aachen.de/publications/download/344/Matusov-IWSLT-2005.pdf"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4.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84.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84.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82.jpg"/><Relationship Id="rId4" Type="http://schemas.openxmlformats.org/officeDocument/2006/relationships/image" Target="../media/image83.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82.jpg"/><Relationship Id="rId4" Type="http://schemas.openxmlformats.org/officeDocument/2006/relationships/image" Target="../media/image83.png"/><Relationship Id="rId5" Type="http://schemas.openxmlformats.org/officeDocument/2006/relationships/image" Target="../media/image88.png"/><Relationship Id="rId6" Type="http://schemas.openxmlformats.org/officeDocument/2006/relationships/image" Target="../media/image89.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82.jpg"/><Relationship Id="rId4" Type="http://schemas.openxmlformats.org/officeDocument/2006/relationships/image" Target="../media/image83.png"/><Relationship Id="rId5" Type="http://schemas.openxmlformats.org/officeDocument/2006/relationships/image" Target="../media/image88.png"/><Relationship Id="rId6" Type="http://schemas.openxmlformats.org/officeDocument/2006/relationships/image" Target="../media/image8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6.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87.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87.png"/><Relationship Id="rId4" Type="http://schemas.openxmlformats.org/officeDocument/2006/relationships/image" Target="../media/image91.jpg"/><Relationship Id="rId5" Type="http://schemas.openxmlformats.org/officeDocument/2006/relationships/image" Target="../media/image90.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94.jpg"/><Relationship Id="rId4" Type="http://schemas.openxmlformats.org/officeDocument/2006/relationships/image" Target="../media/image92.jpg"/><Relationship Id="rId5" Type="http://schemas.openxmlformats.org/officeDocument/2006/relationships/image" Target="../media/image87.png"/><Relationship Id="rId6" Type="http://schemas.openxmlformats.org/officeDocument/2006/relationships/image" Target="../media/image91.jpg"/><Relationship Id="rId7" Type="http://schemas.openxmlformats.org/officeDocument/2006/relationships/image" Target="../media/image90.jp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90.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comments" Target="../comments/comment1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comments" Target="../comments/commen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8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84.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 Id="rId3" Type="http://schemas.openxmlformats.org/officeDocument/2006/relationships/image" Target="../media/image84.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 Id="rId3" Type="http://schemas.openxmlformats.org/officeDocument/2006/relationships/image" Target="../media/image84.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84.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84.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 Id="rId3" Type="http://schemas.openxmlformats.org/officeDocument/2006/relationships/image" Target="../media/image84.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8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9.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84.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 Id="rId3" Type="http://schemas.openxmlformats.org/officeDocument/2006/relationships/image" Target="../media/image84.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96.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96.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image" Target="../media/image96.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113.png"/><Relationship Id="rId4" Type="http://schemas.openxmlformats.org/officeDocument/2006/relationships/image" Target="../media/image93.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 Id="rId3" Type="http://schemas.openxmlformats.org/officeDocument/2006/relationships/image" Target="../media/image84.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95.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image" Target="../media/image84.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95.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84.png"/><Relationship Id="rId4" Type="http://schemas.openxmlformats.org/officeDocument/2006/relationships/image" Target="../media/image61.png"/><Relationship Id="rId5" Type="http://schemas.openxmlformats.org/officeDocument/2006/relationships/image" Target="../media/image95.png"/><Relationship Id="rId6"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9.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84.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95.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84.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95.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image" Target="../media/image84.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95.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84.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95.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84.png"/><Relationship Id="rId4" Type="http://schemas.openxmlformats.org/officeDocument/2006/relationships/image" Target="../media/image60.png"/><Relationship Id="rId5" Type="http://schemas.openxmlformats.org/officeDocument/2006/relationships/image" Target="../media/image95.png"/><Relationship Id="rId6" Type="http://schemas.openxmlformats.org/officeDocument/2006/relationships/image" Target="../media/image61.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60.png"/><Relationship Id="rId4" Type="http://schemas.openxmlformats.org/officeDocument/2006/relationships/image" Target="../media/image95.png"/><Relationship Id="rId5" Type="http://schemas.openxmlformats.org/officeDocument/2006/relationships/image" Target="../media/image61.png"/><Relationship Id="rId6" Type="http://schemas.openxmlformats.org/officeDocument/2006/relationships/image" Target="../media/image84.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84.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84.png"/><Relationship Id="rId4" Type="http://schemas.openxmlformats.org/officeDocument/2006/relationships/image" Target="../media/image60.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 Id="rId3" Type="http://schemas.openxmlformats.org/officeDocument/2006/relationships/image" Target="../media/image113.png"/><Relationship Id="rId4" Type="http://schemas.openxmlformats.org/officeDocument/2006/relationships/image" Target="../media/image9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 Id="rId3" Type="http://schemas.openxmlformats.org/officeDocument/2006/relationships/image" Target="../media/image108.png"/><Relationship Id="rId4" Type="http://schemas.openxmlformats.org/officeDocument/2006/relationships/hyperlink" Target="https://arxiv.org/abs/2004.09095" TargetMode="External"/></Relationships>
</file>

<file path=ppt/slides/_rels/slide282.xml.rels><?xml version="1.0" encoding="UTF-8" standalone="yes"?><Relationships xmlns="http://schemas.openxmlformats.org/package/2006/relationships"><Relationship Id="rId11" Type="http://schemas.openxmlformats.org/officeDocument/2006/relationships/hyperlink" Target="https://live.bible.is/bible/CEBRPV/MAT/1" TargetMode="External"/><Relationship Id="rId10" Type="http://schemas.openxmlformats.org/officeDocument/2006/relationships/hyperlink" Target="https://catalog.ldc.upenn.edu/LDC2018S07" TargetMode="External"/><Relationship Id="rId13" Type="http://schemas.openxmlformats.org/officeDocument/2006/relationships/hyperlink" Target="http://openslr.org/40/" TargetMode="External"/><Relationship Id="rId12" Type="http://schemas.openxmlformats.org/officeDocument/2006/relationships/hyperlink" Target="https://live.bible.is/bible/CEBRPV/MAT/1" TargetMode="External"/><Relationship Id="rId1" Type="http://schemas.openxmlformats.org/officeDocument/2006/relationships/slideLayout" Target="../slideLayouts/slideLayout3.xml"/><Relationship Id="rId2" Type="http://schemas.openxmlformats.org/officeDocument/2006/relationships/notesSlide" Target="../notesSlides/notesSlide282.xml"/><Relationship Id="rId3" Type="http://schemas.openxmlformats.org/officeDocument/2006/relationships/image" Target="../media/image112.png"/><Relationship Id="rId4" Type="http://schemas.openxmlformats.org/officeDocument/2006/relationships/hyperlink" Target="http://archive.phonetics.ucla.edu/Language/DAL/dal.html" TargetMode="External"/><Relationship Id="rId9" Type="http://schemas.openxmlformats.org/officeDocument/2006/relationships/hyperlink" Target="https://catalog.ldc.upenn.edu/LDC2018S07" TargetMode="External"/><Relationship Id="rId15" Type="http://schemas.openxmlformats.org/officeDocument/2006/relationships/hyperlink" Target="http://openslr.org/97/" TargetMode="External"/><Relationship Id="rId14" Type="http://schemas.openxmlformats.org/officeDocument/2006/relationships/hyperlink" Target="http://openslr.org/58/" TargetMode="External"/><Relationship Id="rId16" Type="http://schemas.openxmlformats.org/officeDocument/2006/relationships/image" Target="../media/image111.png"/><Relationship Id="rId5" Type="http://schemas.openxmlformats.org/officeDocument/2006/relationships/hyperlink" Target="https://live.bible.is/bible/CHRPDV/MAT/1?audio_type=audio" TargetMode="External"/><Relationship Id="rId6" Type="http://schemas.openxmlformats.org/officeDocument/2006/relationships/hyperlink" Target="https://www.aclweb.org/anthology/2020.emnlp-main.43/" TargetMode="External"/><Relationship Id="rId7" Type="http://schemas.openxmlformats.org/officeDocument/2006/relationships/hyperlink" Target="http://archive.phonetics.ucla.edu/Language/ZUL/zul.html" TargetMode="External"/><Relationship Id="rId8" Type="http://schemas.openxmlformats.org/officeDocument/2006/relationships/hyperlink" Target="http://archive.phonetics.ucla.edu/Language/CEB/ceb.html" TargetMode="Externa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 Id="rId3" Type="http://schemas.openxmlformats.org/officeDocument/2006/relationships/image" Target="../media/image106.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 Id="rId3" Type="http://schemas.openxmlformats.org/officeDocument/2006/relationships/image" Target="../media/image97.jp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9.xml"/><Relationship Id="rId3" Type="http://schemas.openxmlformats.org/officeDocument/2006/relationships/image" Target="../media/image10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0.xml"/><Relationship Id="rId3" Type="http://schemas.openxmlformats.org/officeDocument/2006/relationships/image" Target="../media/image101.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1.xml"/><Relationship Id="rId3" Type="http://schemas.openxmlformats.org/officeDocument/2006/relationships/image" Target="../media/image105.png"/><Relationship Id="rId4" Type="http://schemas.openxmlformats.org/officeDocument/2006/relationships/image" Target="../media/image101.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4.xml"/><Relationship Id="rId3" Type="http://schemas.openxmlformats.org/officeDocument/2006/relationships/image" Target="../media/image104.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5.xml"/><Relationship Id="rId3" Type="http://schemas.openxmlformats.org/officeDocument/2006/relationships/image" Target="../media/image104.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6.xml"/><Relationship Id="rId3" Type="http://schemas.openxmlformats.org/officeDocument/2006/relationships/image" Target="../media/image104.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8.xml"/><Relationship Id="rId3" Type="http://schemas.openxmlformats.org/officeDocument/2006/relationships/image" Target="../media/image9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9.xml"/><Relationship Id="rId3" Type="http://schemas.openxmlformats.org/officeDocument/2006/relationships/image" Target="../media/image9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9.xml"/><Relationship Id="rId3" Type="http://schemas.openxmlformats.org/officeDocument/2006/relationships/hyperlink" Target="https://st-tutorial.github.io/" TargetMode="External"/><Relationship Id="rId4" Type="http://schemas.openxmlformats.org/officeDocument/2006/relationships/image" Target="../media/image10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0.xml"/><Relationship Id="rId3" Type="http://schemas.openxmlformats.org/officeDocument/2006/relationships/hyperlink" Target="http://st-tutorial.github.io/materials" TargetMode="External"/><Relationship Id="rId4" Type="http://schemas.openxmlformats.org/officeDocument/2006/relationships/image" Target="../media/image10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1.xml"/><Relationship Id="rId3" Type="http://schemas.openxmlformats.org/officeDocument/2006/relationships/hyperlink" Target="http://st-tutorial.github.io/resources" TargetMode="External"/><Relationship Id="rId4" Type="http://schemas.openxmlformats.org/officeDocument/2006/relationships/hyperlink" Target="https://iwslt.org/sigslt/" TargetMode="External"/><Relationship Id="rId5" Type="http://schemas.openxmlformats.org/officeDocument/2006/relationships/hyperlink" Target="https://iwslt.org/" TargetMode="External"/><Relationship Id="rId6" Type="http://schemas.openxmlformats.org/officeDocument/2006/relationships/image" Target="../media/image107.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2.xml"/><Relationship Id="rId3" Type="http://schemas.openxmlformats.org/officeDocument/2006/relationships/image" Target="../media/image110.gif"/><Relationship Id="rId4" Type="http://schemas.openxmlformats.org/officeDocument/2006/relationships/hyperlink" Target="https://st-tutorial.github.io/" TargetMode="External"/><Relationship Id="rId9" Type="http://schemas.openxmlformats.org/officeDocument/2006/relationships/image" Target="../media/image109.png"/><Relationship Id="rId5" Type="http://schemas.openxmlformats.org/officeDocument/2006/relationships/hyperlink" Target="mailto:jan.niehues@maastrichtuniversity.nl" TargetMode="External"/><Relationship Id="rId6" Type="http://schemas.openxmlformats.org/officeDocument/2006/relationships/hyperlink" Target="mailto:esalesky@jhu.edu" TargetMode="External"/><Relationship Id="rId7" Type="http://schemas.openxmlformats.org/officeDocument/2006/relationships/hyperlink" Target="mailto:turchi@fbk.eu" TargetMode="External"/><Relationship Id="rId8" Type="http://schemas.openxmlformats.org/officeDocument/2006/relationships/hyperlink" Target="mailto:negri@fbk.eu"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comments" Target="../comments/comment3.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comments" Target="../comments/comment4.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44.jpg"/><Relationship Id="rId13" Type="http://schemas.openxmlformats.org/officeDocument/2006/relationships/image" Target="../media/image41.jpg"/><Relationship Id="rId12" Type="http://schemas.openxmlformats.org/officeDocument/2006/relationships/image" Target="../media/image62.jpg"/><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30.jpg"/><Relationship Id="rId9" Type="http://schemas.openxmlformats.org/officeDocument/2006/relationships/image" Target="../media/image38.jpg"/><Relationship Id="rId15" Type="http://schemas.openxmlformats.org/officeDocument/2006/relationships/image" Target="../media/image45.jpg"/><Relationship Id="rId14" Type="http://schemas.openxmlformats.org/officeDocument/2006/relationships/image" Target="../media/image46.jpg"/><Relationship Id="rId16" Type="http://schemas.openxmlformats.org/officeDocument/2006/relationships/image" Target="../media/image49.png"/><Relationship Id="rId5" Type="http://schemas.openxmlformats.org/officeDocument/2006/relationships/image" Target="../media/image37.jpg"/><Relationship Id="rId6" Type="http://schemas.openxmlformats.org/officeDocument/2006/relationships/image" Target="../media/image40.png"/><Relationship Id="rId7" Type="http://schemas.openxmlformats.org/officeDocument/2006/relationships/image" Target="../media/image39.jpg"/><Relationship Id="rId8" Type="http://schemas.openxmlformats.org/officeDocument/2006/relationships/image" Target="../media/image3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comments" Target="../comments/commen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2.jpg"/><Relationship Id="rId4" Type="http://schemas.openxmlformats.org/officeDocument/2006/relationships/image" Target="../media/image33.jpg"/><Relationship Id="rId5" Type="http://schemas.openxmlformats.org/officeDocument/2006/relationships/image" Target="../media/image4.jpg"/><Relationship Id="rId6" Type="http://schemas.openxmlformats.org/officeDocument/2006/relationships/image" Target="../media/image12.jpg"/><Relationship Id="rId7"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48.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48.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8.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1.png"/><Relationship Id="rId13" Type="http://schemas.openxmlformats.org/officeDocument/2006/relationships/image" Target="../media/image18.png"/><Relationship Id="rId12"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1.jpg"/><Relationship Id="rId4" Type="http://schemas.openxmlformats.org/officeDocument/2006/relationships/image" Target="../media/image54.jpg"/><Relationship Id="rId9" Type="http://schemas.openxmlformats.org/officeDocument/2006/relationships/image" Target="../media/image13.png"/><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4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comments" Target="../comments/commen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5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5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50.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comments" Target="../comments/commen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58.gif"/><Relationship Id="rId4" Type="http://schemas.openxmlformats.org/officeDocument/2006/relationships/image" Target="../media/image5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comments" Target="../comments/comment8.xml"/><Relationship Id="rId4" Type="http://schemas.openxmlformats.org/officeDocument/2006/relationships/image" Target="../media/image5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5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6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hyperlink" Target="https://arxiv.org/pdf/1803.09164.pdf"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End-to-End Speech Translation</a:t>
            </a:r>
            <a:endParaRPr/>
          </a:p>
        </p:txBody>
      </p:sp>
      <p:sp>
        <p:nvSpPr>
          <p:cNvPr id="124" name="Google Shape;124;p28"/>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C6673"/>
                </a:solidFill>
              </a:rPr>
              <a:t>Jan Niehues, Elizabeth Salesky, Marco Turchi and Matteo Negri</a:t>
            </a:r>
            <a:endParaRPr>
              <a:solidFill>
                <a:srgbClr val="5C6673"/>
              </a:solidFill>
            </a:endParaRPr>
          </a:p>
        </p:txBody>
      </p:sp>
      <p:sp>
        <p:nvSpPr>
          <p:cNvPr id="125" name="Google Shape;125;p28"/>
          <p:cNvSpPr txBox="1"/>
          <p:nvPr/>
        </p:nvSpPr>
        <p:spPr>
          <a:xfrm>
            <a:off x="6603175" y="4208650"/>
            <a:ext cx="2356200" cy="631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2"/>
              </a:buClr>
              <a:buSzPts val="1100"/>
              <a:buFont typeface="Arial"/>
              <a:buNone/>
            </a:pPr>
            <a:r>
              <a:rPr lang="en" sz="2900">
                <a:solidFill>
                  <a:srgbClr val="CFE2F3"/>
                </a:solidFill>
                <a:latin typeface="Caveat"/>
                <a:ea typeface="Caveat"/>
                <a:cs typeface="Caveat"/>
                <a:sym typeface="Caveat"/>
              </a:rPr>
              <a:t>EACL 2021</a:t>
            </a:r>
            <a:endParaRPr sz="700">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Speech Translation - History (the e2e era)</a:t>
            </a:r>
            <a:endParaRPr/>
          </a:p>
        </p:txBody>
      </p:sp>
      <p:sp>
        <p:nvSpPr>
          <p:cNvPr id="240" name="Google Shape;240;p37"/>
          <p:cNvSpPr txBox="1"/>
          <p:nvPr/>
        </p:nvSpPr>
        <p:spPr>
          <a:xfrm>
            <a:off x="1791625" y="611225"/>
            <a:ext cx="2454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dk1"/>
                </a:solidFill>
                <a:latin typeface="Source Sans Pro"/>
                <a:ea typeface="Source Sans Pro"/>
                <a:cs typeface="Source Sans Pro"/>
                <a:sym typeface="Source Sans Pro"/>
              </a:rPr>
              <a:t>2005:  first ST corpora</a:t>
            </a:r>
            <a:r>
              <a:rPr b="1" lang="en">
                <a:solidFill>
                  <a:schemeClr val="dk1"/>
                </a:solidFill>
                <a:latin typeface="Source Sans Pro"/>
                <a:ea typeface="Source Sans Pro"/>
                <a:cs typeface="Source Sans Pro"/>
                <a:sym typeface="Source Sans Pro"/>
              </a:rPr>
              <a:t> </a:t>
            </a:r>
            <a:endParaRPr b="1">
              <a:solidFill>
                <a:schemeClr val="dk1"/>
              </a:solidFill>
              <a:latin typeface="Source Sans Pro"/>
              <a:ea typeface="Source Sans Pro"/>
              <a:cs typeface="Source Sans Pro"/>
              <a:sym typeface="Source Sans Pro"/>
            </a:endParaRPr>
          </a:p>
        </p:txBody>
      </p:sp>
      <p:sp>
        <p:nvSpPr>
          <p:cNvPr id="241" name="Google Shape;241;p37"/>
          <p:cNvSpPr txBox="1"/>
          <p:nvPr/>
        </p:nvSpPr>
        <p:spPr>
          <a:xfrm>
            <a:off x="457225" y="843575"/>
            <a:ext cx="37887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latin typeface="Source Sans Pro"/>
                <a:ea typeface="Source Sans Pro"/>
                <a:cs typeface="Source Sans Pro"/>
                <a:sym typeface="Source Sans Pro"/>
              </a:rPr>
              <a:t>Small size/language coverage</a:t>
            </a:r>
            <a:endParaRPr sz="1200">
              <a:latin typeface="Source Sans Pro"/>
              <a:ea typeface="Source Sans Pro"/>
              <a:cs typeface="Source Sans Pro"/>
              <a:sym typeface="Source Sans Pro"/>
            </a:endParaRPr>
          </a:p>
        </p:txBody>
      </p:sp>
      <p:sp>
        <p:nvSpPr>
          <p:cNvPr id="242" name="Google Shape;242;p37"/>
          <p:cNvSpPr txBox="1"/>
          <p:nvPr/>
        </p:nvSpPr>
        <p:spPr>
          <a:xfrm>
            <a:off x="4606775" y="1121125"/>
            <a:ext cx="443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2016-2017: first e2e ST models</a:t>
            </a:r>
            <a:endParaRPr b="1">
              <a:solidFill>
                <a:schemeClr val="dk1"/>
              </a:solidFill>
              <a:latin typeface="Source Sans Pro"/>
              <a:ea typeface="Source Sans Pro"/>
              <a:cs typeface="Source Sans Pro"/>
              <a:sym typeface="Source Sans Pro"/>
            </a:endParaRPr>
          </a:p>
        </p:txBody>
      </p:sp>
      <p:sp>
        <p:nvSpPr>
          <p:cNvPr id="243" name="Google Shape;243;p37"/>
          <p:cNvSpPr txBox="1"/>
          <p:nvPr/>
        </p:nvSpPr>
        <p:spPr>
          <a:xfrm>
            <a:off x="4606775" y="1402600"/>
            <a:ext cx="4268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a:t>
            </a:r>
            <a:r>
              <a:rPr lang="en" sz="1200">
                <a:latin typeface="Source Sans Pro"/>
                <a:ea typeface="Source Sans Pro"/>
                <a:cs typeface="Source Sans Pro"/>
                <a:sym typeface="Source Sans Pro"/>
              </a:rPr>
              <a:t>Duong et al., 2016</a:t>
            </a:r>
            <a:r>
              <a:rPr lang="en" sz="1200">
                <a:latin typeface="Source Sans Pro"/>
                <a:ea typeface="Source Sans Pro"/>
                <a:cs typeface="Source Sans Pro"/>
                <a:sym typeface="Source Sans Pro"/>
              </a:rPr>
              <a:t>, </a:t>
            </a:r>
            <a:r>
              <a:rPr lang="en" sz="1200">
                <a:latin typeface="Source Sans Pro"/>
                <a:ea typeface="Source Sans Pro"/>
                <a:cs typeface="Source Sans Pro"/>
                <a:sym typeface="Source Sans Pro"/>
              </a:rPr>
              <a:t>Berard et al., 2016</a:t>
            </a:r>
            <a:r>
              <a:rPr lang="en" sz="1200">
                <a:latin typeface="Source Sans Pro"/>
                <a:ea typeface="Source Sans Pro"/>
                <a:cs typeface="Source Sans Pro"/>
                <a:sym typeface="Source Sans Pro"/>
              </a:rPr>
              <a:t>, </a:t>
            </a:r>
            <a:r>
              <a:rPr lang="en" sz="1200">
                <a:latin typeface="Source Sans Pro"/>
                <a:ea typeface="Source Sans Pro"/>
                <a:cs typeface="Source Sans Pro"/>
                <a:sym typeface="Source Sans Pro"/>
              </a:rPr>
              <a:t>Weiss et al., 2017</a:t>
            </a:r>
            <a:r>
              <a:rPr lang="en" sz="1200">
                <a:latin typeface="Source Sans Pro"/>
                <a:ea typeface="Source Sans Pro"/>
                <a:cs typeface="Source Sans Pro"/>
                <a:sym typeface="Source Sans Pro"/>
              </a:rPr>
              <a:t>, ...)</a:t>
            </a:r>
            <a:endParaRPr sz="1200">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encoder-decoder  architectures  based  on  RNNs</a:t>
            </a:r>
            <a:endParaRPr sz="1200">
              <a:latin typeface="Source Sans Pro"/>
              <a:ea typeface="Source Sans Pro"/>
              <a:cs typeface="Source Sans Pro"/>
              <a:sym typeface="Source Sans Pro"/>
            </a:endParaRPr>
          </a:p>
          <a:p>
            <a:pPr indent="0" lvl="0" marL="0" rtl="0" algn="l">
              <a:spcBef>
                <a:spcPts val="0"/>
              </a:spcBef>
              <a:spcAft>
                <a:spcPts val="0"/>
              </a:spcAft>
              <a:buNone/>
            </a:pPr>
            <a:r>
              <a:t/>
            </a:r>
            <a:endParaRPr sz="1200">
              <a:latin typeface="Source Sans Pro"/>
              <a:ea typeface="Source Sans Pro"/>
              <a:cs typeface="Source Sans Pro"/>
              <a:sym typeface="Source Sans Pro"/>
            </a:endParaRPr>
          </a:p>
        </p:txBody>
      </p:sp>
      <p:sp>
        <p:nvSpPr>
          <p:cNvPr id="244" name="Google Shape;244;p37"/>
          <p:cNvSpPr txBox="1"/>
          <p:nvPr/>
        </p:nvSpPr>
        <p:spPr>
          <a:xfrm>
            <a:off x="1385725" y="1790250"/>
            <a:ext cx="28602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dk1"/>
                </a:solidFill>
                <a:latin typeface="Source Sans Pro"/>
                <a:ea typeface="Source Sans Pro"/>
                <a:cs typeface="Source Sans Pro"/>
                <a:sym typeface="Source Sans Pro"/>
              </a:rPr>
              <a:t>2018:  first e2e models at IWSLT</a:t>
            </a:r>
            <a:endParaRPr b="1">
              <a:solidFill>
                <a:schemeClr val="dk1"/>
              </a:solidFill>
              <a:latin typeface="Source Sans Pro"/>
              <a:ea typeface="Source Sans Pro"/>
              <a:cs typeface="Source Sans Pro"/>
              <a:sym typeface="Source Sans Pro"/>
            </a:endParaRPr>
          </a:p>
        </p:txBody>
      </p:sp>
      <p:sp>
        <p:nvSpPr>
          <p:cNvPr id="245" name="Google Shape;245;p37"/>
          <p:cNvSpPr txBox="1"/>
          <p:nvPr/>
        </p:nvSpPr>
        <p:spPr>
          <a:xfrm>
            <a:off x="609625" y="2068025"/>
            <a:ext cx="36363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latin typeface="Source Sans Pro"/>
                <a:ea typeface="Source Sans Pro"/>
                <a:cs typeface="Source Sans Pro"/>
                <a:sym typeface="Source Sans Pro"/>
              </a:rPr>
              <a:t>8.7 BLEU points below cascade ST solutions on En-De </a:t>
            </a:r>
            <a:endParaRPr sz="1200">
              <a:latin typeface="Source Sans Pro"/>
              <a:ea typeface="Source Sans Pro"/>
              <a:cs typeface="Source Sans Pro"/>
              <a:sym typeface="Source Sans Pro"/>
            </a:endParaRPr>
          </a:p>
        </p:txBody>
      </p:sp>
      <p:sp>
        <p:nvSpPr>
          <p:cNvPr id="246" name="Google Shape;246;p37"/>
          <p:cNvSpPr txBox="1"/>
          <p:nvPr/>
        </p:nvSpPr>
        <p:spPr>
          <a:xfrm>
            <a:off x="263425" y="4362300"/>
            <a:ext cx="39825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2"/>
              </a:buClr>
              <a:buSzPts val="1100"/>
              <a:buFont typeface="Arial"/>
              <a:buNone/>
            </a:pPr>
            <a:r>
              <a:rPr b="1" lang="en">
                <a:solidFill>
                  <a:schemeClr val="dk1"/>
                </a:solidFill>
                <a:latin typeface="Source Sans Pro"/>
                <a:ea typeface="Source Sans Pro"/>
                <a:cs typeface="Source Sans Pro"/>
                <a:sym typeface="Source Sans Pro"/>
              </a:rPr>
              <a:t>2020: the gap almost closed?</a:t>
            </a:r>
            <a:endParaRPr b="1">
              <a:solidFill>
                <a:schemeClr val="dk1"/>
              </a:solidFill>
              <a:latin typeface="Source Sans Pro"/>
              <a:ea typeface="Source Sans Pro"/>
              <a:cs typeface="Source Sans Pro"/>
              <a:sym typeface="Source Sans Pro"/>
            </a:endParaRPr>
          </a:p>
          <a:p>
            <a:pPr indent="0" lvl="0" marL="0" rtl="0" algn="r">
              <a:spcBef>
                <a:spcPts val="0"/>
              </a:spcBef>
              <a:spcAft>
                <a:spcPts val="0"/>
              </a:spcAft>
              <a:buNone/>
            </a:pPr>
            <a:r>
              <a:t/>
            </a:r>
            <a:endParaRPr b="1">
              <a:solidFill>
                <a:schemeClr val="dk1"/>
              </a:solidFill>
              <a:latin typeface="Source Sans Pro"/>
              <a:ea typeface="Source Sans Pro"/>
              <a:cs typeface="Source Sans Pro"/>
              <a:sym typeface="Source Sans Pro"/>
            </a:endParaRPr>
          </a:p>
        </p:txBody>
      </p:sp>
      <p:sp>
        <p:nvSpPr>
          <p:cNvPr id="247" name="Google Shape;247;p37"/>
          <p:cNvSpPr txBox="1"/>
          <p:nvPr/>
        </p:nvSpPr>
        <p:spPr>
          <a:xfrm>
            <a:off x="263425" y="4654775"/>
            <a:ext cx="39825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dk2"/>
                </a:solidFill>
                <a:latin typeface="Source Sans Pro"/>
                <a:ea typeface="Source Sans Pro"/>
                <a:cs typeface="Source Sans Pro"/>
                <a:sym typeface="Source Sans Pro"/>
              </a:rPr>
              <a:t>+0.24 BLEU on unsegmented En-De test data</a:t>
            </a:r>
            <a:endParaRPr sz="1200">
              <a:latin typeface="Source Sans Pro"/>
              <a:ea typeface="Source Sans Pro"/>
              <a:cs typeface="Source Sans Pro"/>
              <a:sym typeface="Source Sans Pro"/>
            </a:endParaRPr>
          </a:p>
        </p:txBody>
      </p:sp>
      <p:sp>
        <p:nvSpPr>
          <p:cNvPr id="248" name="Google Shape;248;p37"/>
          <p:cNvSpPr/>
          <p:nvPr/>
        </p:nvSpPr>
        <p:spPr>
          <a:xfrm>
            <a:off x="4464350" y="790850"/>
            <a:ext cx="44400" cy="4261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7"/>
          <p:cNvSpPr/>
          <p:nvPr/>
        </p:nvSpPr>
        <p:spPr>
          <a:xfrm>
            <a:off x="4372250" y="733875"/>
            <a:ext cx="228600" cy="228600"/>
          </a:xfrm>
          <a:prstGeom prst="ellipse">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7"/>
          <p:cNvSpPr/>
          <p:nvPr/>
        </p:nvSpPr>
        <p:spPr>
          <a:xfrm>
            <a:off x="4372250" y="1191075"/>
            <a:ext cx="228600" cy="228600"/>
          </a:xfrm>
          <a:prstGeom prst="ellipse">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7"/>
          <p:cNvSpPr/>
          <p:nvPr/>
        </p:nvSpPr>
        <p:spPr>
          <a:xfrm>
            <a:off x="4372250" y="1876875"/>
            <a:ext cx="228600" cy="228600"/>
          </a:xfrm>
          <a:prstGeom prst="ellipse">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7"/>
          <p:cNvSpPr/>
          <p:nvPr/>
        </p:nvSpPr>
        <p:spPr>
          <a:xfrm>
            <a:off x="4372250" y="3705675"/>
            <a:ext cx="228600" cy="228600"/>
          </a:xfrm>
          <a:prstGeom prst="ellipse">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txBox="1"/>
          <p:nvPr/>
        </p:nvSpPr>
        <p:spPr>
          <a:xfrm>
            <a:off x="4606775" y="2340575"/>
            <a:ext cx="43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20</a:t>
            </a:r>
            <a:r>
              <a:rPr b="1" lang="en">
                <a:solidFill>
                  <a:schemeClr val="dk1"/>
                </a:solidFill>
                <a:latin typeface="Source Sans Pro"/>
                <a:ea typeface="Source Sans Pro"/>
                <a:cs typeface="Source Sans Pro"/>
                <a:sym typeface="Source Sans Pro"/>
              </a:rPr>
              <a:t>19:  significant gap reduction at IWSLT</a:t>
            </a:r>
            <a:endParaRPr b="1">
              <a:solidFill>
                <a:schemeClr val="dk1"/>
              </a:solidFill>
              <a:latin typeface="Source Sans Pro"/>
              <a:ea typeface="Source Sans Pro"/>
              <a:cs typeface="Source Sans Pro"/>
              <a:sym typeface="Source Sans Pro"/>
            </a:endParaRPr>
          </a:p>
        </p:txBody>
      </p:sp>
      <p:sp>
        <p:nvSpPr>
          <p:cNvPr id="254" name="Google Shape;254;p37"/>
          <p:cNvSpPr txBox="1"/>
          <p:nvPr/>
        </p:nvSpPr>
        <p:spPr>
          <a:xfrm>
            <a:off x="4606775" y="2633050"/>
            <a:ext cx="398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1.6 BLEU points below cascade ST solutions on En-De</a:t>
            </a:r>
            <a:endParaRPr sz="1200">
              <a:latin typeface="Source Sans Pro"/>
              <a:ea typeface="Source Sans Pro"/>
              <a:cs typeface="Source Sans Pro"/>
              <a:sym typeface="Source Sans Pro"/>
            </a:endParaRPr>
          </a:p>
        </p:txBody>
      </p:sp>
      <p:sp>
        <p:nvSpPr>
          <p:cNvPr id="255" name="Google Shape;255;p37"/>
          <p:cNvSpPr/>
          <p:nvPr/>
        </p:nvSpPr>
        <p:spPr>
          <a:xfrm>
            <a:off x="4372250" y="2410275"/>
            <a:ext cx="228600" cy="228600"/>
          </a:xfrm>
          <a:prstGeom prst="ellipse">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7"/>
          <p:cNvSpPr txBox="1"/>
          <p:nvPr/>
        </p:nvSpPr>
        <p:spPr>
          <a:xfrm>
            <a:off x="4606775" y="3639025"/>
            <a:ext cx="36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2019-2020: new ST corpora</a:t>
            </a:r>
            <a:endParaRPr b="1">
              <a:solidFill>
                <a:schemeClr val="dk1"/>
              </a:solidFill>
              <a:latin typeface="Source Sans Pro"/>
              <a:ea typeface="Source Sans Pro"/>
              <a:cs typeface="Source Sans Pro"/>
              <a:sym typeface="Source Sans Pro"/>
            </a:endParaRPr>
          </a:p>
        </p:txBody>
      </p:sp>
      <p:sp>
        <p:nvSpPr>
          <p:cNvPr id="257" name="Google Shape;257;p37"/>
          <p:cNvSpPr txBox="1"/>
          <p:nvPr/>
        </p:nvSpPr>
        <p:spPr>
          <a:xfrm>
            <a:off x="4606775" y="3916800"/>
            <a:ext cx="363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Larger size/language coverage</a:t>
            </a:r>
            <a:endParaRPr sz="1200">
              <a:latin typeface="Source Sans Pro"/>
              <a:ea typeface="Source Sans Pro"/>
              <a:cs typeface="Source Sans Pro"/>
              <a:sym typeface="Source Sans Pro"/>
            </a:endParaRPr>
          </a:p>
        </p:txBody>
      </p:sp>
      <p:sp>
        <p:nvSpPr>
          <p:cNvPr id="258" name="Google Shape;258;p37"/>
          <p:cNvSpPr/>
          <p:nvPr/>
        </p:nvSpPr>
        <p:spPr>
          <a:xfrm>
            <a:off x="4372250" y="3096075"/>
            <a:ext cx="228600" cy="228600"/>
          </a:xfrm>
          <a:prstGeom prst="ellipse">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7"/>
          <p:cNvSpPr txBox="1"/>
          <p:nvPr/>
        </p:nvSpPr>
        <p:spPr>
          <a:xfrm>
            <a:off x="159925" y="2990700"/>
            <a:ext cx="40860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dk1"/>
                </a:solidFill>
                <a:latin typeface="Source Sans Pro"/>
                <a:ea typeface="Source Sans Pro"/>
                <a:cs typeface="Source Sans Pro"/>
                <a:sym typeface="Source Sans Pro"/>
              </a:rPr>
              <a:t>2019: ST adaptation of Transformer</a:t>
            </a:r>
            <a:endParaRPr b="1">
              <a:solidFill>
                <a:schemeClr val="dk1"/>
              </a:solidFill>
              <a:latin typeface="Source Sans Pro"/>
              <a:ea typeface="Source Sans Pro"/>
              <a:cs typeface="Source Sans Pro"/>
              <a:sym typeface="Source Sans Pro"/>
            </a:endParaRPr>
          </a:p>
          <a:p>
            <a:pPr indent="0" lvl="0" marL="0" rtl="0" algn="r">
              <a:spcBef>
                <a:spcPts val="0"/>
              </a:spcBef>
              <a:spcAft>
                <a:spcPts val="0"/>
              </a:spcAft>
              <a:buNone/>
            </a:pPr>
            <a:r>
              <a:t/>
            </a:r>
            <a:endParaRPr b="1">
              <a:solidFill>
                <a:schemeClr val="dk1"/>
              </a:solidFill>
              <a:latin typeface="Source Sans Pro"/>
              <a:ea typeface="Source Sans Pro"/>
              <a:cs typeface="Source Sans Pro"/>
              <a:sym typeface="Source Sans Pro"/>
            </a:endParaRPr>
          </a:p>
        </p:txBody>
      </p:sp>
      <p:sp>
        <p:nvSpPr>
          <p:cNvPr id="260" name="Google Shape;260;p37"/>
          <p:cNvSpPr txBox="1"/>
          <p:nvPr/>
        </p:nvSpPr>
        <p:spPr>
          <a:xfrm>
            <a:off x="263425" y="3283175"/>
            <a:ext cx="39825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dk2"/>
                </a:solidFill>
                <a:latin typeface="Source Sans Pro"/>
                <a:ea typeface="Source Sans Pro"/>
                <a:cs typeface="Source Sans Pro"/>
                <a:sym typeface="Source Sans Pro"/>
              </a:rPr>
              <a:t>(Di Gangi et al., 2019)</a:t>
            </a:r>
            <a:endParaRPr sz="1200">
              <a:latin typeface="Source Sans Pro"/>
              <a:ea typeface="Source Sans Pro"/>
              <a:cs typeface="Source Sans Pro"/>
              <a:sym typeface="Source Sans Pro"/>
            </a:endParaRPr>
          </a:p>
        </p:txBody>
      </p:sp>
      <p:sp>
        <p:nvSpPr>
          <p:cNvPr id="261" name="Google Shape;261;p37"/>
          <p:cNvSpPr/>
          <p:nvPr/>
        </p:nvSpPr>
        <p:spPr>
          <a:xfrm>
            <a:off x="4372250" y="4438500"/>
            <a:ext cx="228600" cy="228600"/>
          </a:xfrm>
          <a:prstGeom prst="ellipse">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sp>
        <p:nvSpPr>
          <p:cNvPr id="2212" name="Google Shape;2212;p12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r>
              <a:rPr lang="en"/>
              <a:t> representation</a:t>
            </a:r>
            <a:endParaRPr/>
          </a:p>
        </p:txBody>
      </p:sp>
      <p:sp>
        <p:nvSpPr>
          <p:cNvPr id="2213" name="Google Shape;2213;p127"/>
          <p:cNvSpPr/>
          <p:nvPr/>
        </p:nvSpPr>
        <p:spPr>
          <a:xfrm rot="5400000">
            <a:off x="4093500" y="-81050"/>
            <a:ext cx="578100" cy="2870400"/>
          </a:xfrm>
          <a:prstGeom prst="rect">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0.71</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0.12</a:t>
            </a:r>
            <a:endParaRPr/>
          </a:p>
          <a:p>
            <a:pPr indent="0" lvl="0" marL="0" rtl="0" algn="r">
              <a:spcBef>
                <a:spcPts val="0"/>
              </a:spcBef>
              <a:spcAft>
                <a:spcPts val="0"/>
              </a:spcAft>
              <a:buNone/>
            </a:pPr>
            <a:r>
              <a:rPr lang="en"/>
              <a:t>0.51</a:t>
            </a:r>
            <a:endParaRPr/>
          </a:p>
          <a:p>
            <a:pPr indent="0" lvl="0" marL="0" rtl="0" algn="r">
              <a:spcBef>
                <a:spcPts val="0"/>
              </a:spcBef>
              <a:spcAft>
                <a:spcPts val="0"/>
              </a:spcAft>
              <a:buNone/>
            </a:pPr>
            <a:r>
              <a:rPr lang="en"/>
              <a:t>0.05</a:t>
            </a:r>
            <a:endParaRPr/>
          </a:p>
          <a:p>
            <a:pPr indent="0" lvl="0" marL="0" rtl="0" algn="r">
              <a:spcBef>
                <a:spcPts val="0"/>
              </a:spcBef>
              <a:spcAft>
                <a:spcPts val="0"/>
              </a:spcAft>
              <a:buNone/>
            </a:pPr>
            <a:r>
              <a:rPr lang="en"/>
              <a:t>0.74</a:t>
            </a:r>
            <a:endParaRPr/>
          </a:p>
          <a:p>
            <a:pPr indent="0" lvl="0" marL="0" rtl="0" algn="r">
              <a:spcBef>
                <a:spcPts val="0"/>
              </a:spcBef>
              <a:spcAft>
                <a:spcPts val="0"/>
              </a:spcAft>
              <a:buNone/>
            </a:pPr>
            <a:r>
              <a:rPr lang="en"/>
              <a:t>0.01</a:t>
            </a:r>
            <a:endParaRPr/>
          </a:p>
          <a:p>
            <a:pPr indent="0" lvl="0" marL="0" rtl="0" algn="r">
              <a:spcBef>
                <a:spcPts val="0"/>
              </a:spcBef>
              <a:spcAft>
                <a:spcPts val="0"/>
              </a:spcAft>
              <a:buNone/>
            </a:pPr>
            <a:r>
              <a:rPr lang="en"/>
              <a:t>0.56</a:t>
            </a:r>
            <a:endParaRPr/>
          </a:p>
          <a:p>
            <a:pPr indent="0" lvl="0" marL="0" rtl="0" algn="r">
              <a:spcBef>
                <a:spcPts val="0"/>
              </a:spcBef>
              <a:spcAft>
                <a:spcPts val="0"/>
              </a:spcAft>
              <a:buNone/>
            </a:pPr>
            <a:r>
              <a:rPr lang="en"/>
              <a:t>0.67</a:t>
            </a:r>
            <a:endParaRPr/>
          </a:p>
          <a:p>
            <a:pPr indent="0" lvl="0" marL="0" rtl="0" algn="r">
              <a:spcBef>
                <a:spcPts val="0"/>
              </a:spcBef>
              <a:spcAft>
                <a:spcPts val="0"/>
              </a:spcAft>
              <a:buNone/>
            </a:pPr>
            <a:r>
              <a:rPr lang="en"/>
              <a:t>0.98</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0.93</a:t>
            </a:r>
            <a:endParaRPr/>
          </a:p>
          <a:p>
            <a:pPr indent="0" lvl="0" marL="0" rtl="0" algn="r">
              <a:spcBef>
                <a:spcPts val="0"/>
              </a:spcBef>
              <a:spcAft>
                <a:spcPts val="0"/>
              </a:spcAft>
              <a:buNone/>
            </a:pPr>
            <a:r>
              <a:rPr lang="en"/>
              <a:t>0.13</a:t>
            </a:r>
            <a:endParaRPr/>
          </a:p>
          <a:p>
            <a:pPr indent="0" lvl="0" marL="0" rtl="0" algn="r">
              <a:spcBef>
                <a:spcPts val="0"/>
              </a:spcBef>
              <a:spcAft>
                <a:spcPts val="0"/>
              </a:spcAft>
              <a:buNone/>
            </a:pPr>
            <a:r>
              <a:t/>
            </a:r>
            <a:endParaRPr/>
          </a:p>
        </p:txBody>
      </p:sp>
      <p:sp>
        <p:nvSpPr>
          <p:cNvPr id="2214" name="Google Shape;2214;p127"/>
          <p:cNvSpPr/>
          <p:nvPr/>
        </p:nvSpPr>
        <p:spPr>
          <a:xfrm>
            <a:off x="2745275" y="1678950"/>
            <a:ext cx="3263400" cy="10767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27"/>
          <p:cNvSpPr txBox="1"/>
          <p:nvPr/>
        </p:nvSpPr>
        <p:spPr>
          <a:xfrm>
            <a:off x="3299115" y="1972040"/>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216" name="Google Shape;2216;p127"/>
          <p:cNvSpPr/>
          <p:nvPr/>
        </p:nvSpPr>
        <p:spPr>
          <a:xfrm>
            <a:off x="4231625" y="2886125"/>
            <a:ext cx="173400" cy="393600"/>
          </a:xfrm>
          <a:prstGeom prst="downArrow">
            <a:avLst>
              <a:gd fmla="val 50000" name="adj1"/>
              <a:gd fmla="val 5000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27"/>
          <p:cNvSpPr/>
          <p:nvPr/>
        </p:nvSpPr>
        <p:spPr>
          <a:xfrm>
            <a:off x="1719625" y="3448250"/>
            <a:ext cx="4815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27"/>
          <p:cNvSpPr/>
          <p:nvPr/>
        </p:nvSpPr>
        <p:spPr>
          <a:xfrm>
            <a:off x="2494325" y="3448250"/>
            <a:ext cx="4815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sp>
        <p:nvSpPr>
          <p:cNvPr id="2224" name="Google Shape;2224;p12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r>
              <a:rPr lang="en"/>
              <a:t> representation</a:t>
            </a:r>
            <a:endParaRPr/>
          </a:p>
        </p:txBody>
      </p:sp>
      <p:sp>
        <p:nvSpPr>
          <p:cNvPr id="2225" name="Google Shape;2225;p128"/>
          <p:cNvSpPr/>
          <p:nvPr/>
        </p:nvSpPr>
        <p:spPr>
          <a:xfrm rot="5400000">
            <a:off x="4093500" y="-81050"/>
            <a:ext cx="578100" cy="2870400"/>
          </a:xfrm>
          <a:prstGeom prst="rect">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0.71</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0.12</a:t>
            </a:r>
            <a:endParaRPr/>
          </a:p>
          <a:p>
            <a:pPr indent="0" lvl="0" marL="0" rtl="0" algn="r">
              <a:spcBef>
                <a:spcPts val="0"/>
              </a:spcBef>
              <a:spcAft>
                <a:spcPts val="0"/>
              </a:spcAft>
              <a:buNone/>
            </a:pPr>
            <a:r>
              <a:rPr lang="en"/>
              <a:t>0.51</a:t>
            </a:r>
            <a:endParaRPr/>
          </a:p>
          <a:p>
            <a:pPr indent="0" lvl="0" marL="0" rtl="0" algn="r">
              <a:spcBef>
                <a:spcPts val="0"/>
              </a:spcBef>
              <a:spcAft>
                <a:spcPts val="0"/>
              </a:spcAft>
              <a:buNone/>
            </a:pPr>
            <a:r>
              <a:rPr lang="en"/>
              <a:t>0.05</a:t>
            </a:r>
            <a:endParaRPr/>
          </a:p>
          <a:p>
            <a:pPr indent="0" lvl="0" marL="0" rtl="0" algn="r">
              <a:spcBef>
                <a:spcPts val="0"/>
              </a:spcBef>
              <a:spcAft>
                <a:spcPts val="0"/>
              </a:spcAft>
              <a:buNone/>
            </a:pPr>
            <a:r>
              <a:rPr lang="en"/>
              <a:t>0.74</a:t>
            </a:r>
            <a:endParaRPr/>
          </a:p>
          <a:p>
            <a:pPr indent="0" lvl="0" marL="0" rtl="0" algn="r">
              <a:spcBef>
                <a:spcPts val="0"/>
              </a:spcBef>
              <a:spcAft>
                <a:spcPts val="0"/>
              </a:spcAft>
              <a:buNone/>
            </a:pPr>
            <a:r>
              <a:rPr lang="en"/>
              <a:t>0.01</a:t>
            </a:r>
            <a:endParaRPr/>
          </a:p>
          <a:p>
            <a:pPr indent="0" lvl="0" marL="0" rtl="0" algn="r">
              <a:spcBef>
                <a:spcPts val="0"/>
              </a:spcBef>
              <a:spcAft>
                <a:spcPts val="0"/>
              </a:spcAft>
              <a:buNone/>
            </a:pPr>
            <a:r>
              <a:rPr lang="en"/>
              <a:t>0.56</a:t>
            </a:r>
            <a:endParaRPr/>
          </a:p>
          <a:p>
            <a:pPr indent="0" lvl="0" marL="0" rtl="0" algn="r">
              <a:spcBef>
                <a:spcPts val="0"/>
              </a:spcBef>
              <a:spcAft>
                <a:spcPts val="0"/>
              </a:spcAft>
              <a:buNone/>
            </a:pPr>
            <a:r>
              <a:rPr lang="en"/>
              <a:t>0.67</a:t>
            </a:r>
            <a:endParaRPr/>
          </a:p>
          <a:p>
            <a:pPr indent="0" lvl="0" marL="0" rtl="0" algn="r">
              <a:spcBef>
                <a:spcPts val="0"/>
              </a:spcBef>
              <a:spcAft>
                <a:spcPts val="0"/>
              </a:spcAft>
              <a:buNone/>
            </a:pPr>
            <a:r>
              <a:rPr lang="en"/>
              <a:t>0.98</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0.93</a:t>
            </a:r>
            <a:endParaRPr/>
          </a:p>
          <a:p>
            <a:pPr indent="0" lvl="0" marL="0" rtl="0" algn="r">
              <a:spcBef>
                <a:spcPts val="0"/>
              </a:spcBef>
              <a:spcAft>
                <a:spcPts val="0"/>
              </a:spcAft>
              <a:buNone/>
            </a:pPr>
            <a:r>
              <a:rPr lang="en"/>
              <a:t>0.13</a:t>
            </a:r>
            <a:endParaRPr/>
          </a:p>
          <a:p>
            <a:pPr indent="0" lvl="0" marL="0" rtl="0" algn="r">
              <a:spcBef>
                <a:spcPts val="0"/>
              </a:spcBef>
              <a:spcAft>
                <a:spcPts val="0"/>
              </a:spcAft>
              <a:buNone/>
            </a:pPr>
            <a:r>
              <a:t/>
            </a:r>
            <a:endParaRPr/>
          </a:p>
        </p:txBody>
      </p:sp>
      <p:sp>
        <p:nvSpPr>
          <p:cNvPr id="2226" name="Google Shape;2226;p128"/>
          <p:cNvSpPr/>
          <p:nvPr/>
        </p:nvSpPr>
        <p:spPr>
          <a:xfrm>
            <a:off x="2745275" y="1678950"/>
            <a:ext cx="3263400" cy="10767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28"/>
          <p:cNvSpPr txBox="1"/>
          <p:nvPr/>
        </p:nvSpPr>
        <p:spPr>
          <a:xfrm>
            <a:off x="3299115" y="1972040"/>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228" name="Google Shape;2228;p128"/>
          <p:cNvSpPr/>
          <p:nvPr/>
        </p:nvSpPr>
        <p:spPr>
          <a:xfrm>
            <a:off x="4231625" y="2886125"/>
            <a:ext cx="173400" cy="393600"/>
          </a:xfrm>
          <a:prstGeom prst="downArrow">
            <a:avLst>
              <a:gd fmla="val 50000" name="adj1"/>
              <a:gd fmla="val 5000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28"/>
          <p:cNvSpPr/>
          <p:nvPr/>
        </p:nvSpPr>
        <p:spPr>
          <a:xfrm>
            <a:off x="1719625" y="3448250"/>
            <a:ext cx="4815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28"/>
          <p:cNvSpPr/>
          <p:nvPr/>
        </p:nvSpPr>
        <p:spPr>
          <a:xfrm>
            <a:off x="2494325" y="3448250"/>
            <a:ext cx="4815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28"/>
          <p:cNvSpPr/>
          <p:nvPr/>
        </p:nvSpPr>
        <p:spPr>
          <a:xfrm>
            <a:off x="3269025" y="3448250"/>
            <a:ext cx="4815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28"/>
          <p:cNvSpPr/>
          <p:nvPr/>
        </p:nvSpPr>
        <p:spPr>
          <a:xfrm>
            <a:off x="4043725" y="3448250"/>
            <a:ext cx="4815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28"/>
          <p:cNvSpPr/>
          <p:nvPr/>
        </p:nvSpPr>
        <p:spPr>
          <a:xfrm>
            <a:off x="4818425" y="3448250"/>
            <a:ext cx="4815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28"/>
          <p:cNvSpPr/>
          <p:nvPr/>
        </p:nvSpPr>
        <p:spPr>
          <a:xfrm>
            <a:off x="5593125" y="3448250"/>
            <a:ext cx="4815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28"/>
          <p:cNvSpPr/>
          <p:nvPr/>
        </p:nvSpPr>
        <p:spPr>
          <a:xfrm>
            <a:off x="6367825" y="3448250"/>
            <a:ext cx="4815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2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12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r>
              <a:rPr lang="en"/>
              <a:t> representation</a:t>
            </a:r>
            <a:endParaRPr/>
          </a:p>
        </p:txBody>
      </p:sp>
      <p:sp>
        <p:nvSpPr>
          <p:cNvPr id="2242" name="Google Shape;2242;p129"/>
          <p:cNvSpPr/>
          <p:nvPr/>
        </p:nvSpPr>
        <p:spPr>
          <a:xfrm rot="5400000">
            <a:off x="4093500" y="-81050"/>
            <a:ext cx="578100" cy="2870400"/>
          </a:xfrm>
          <a:prstGeom prst="rect">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0.71</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0.12</a:t>
            </a:r>
            <a:endParaRPr/>
          </a:p>
          <a:p>
            <a:pPr indent="0" lvl="0" marL="0" rtl="0" algn="r">
              <a:spcBef>
                <a:spcPts val="0"/>
              </a:spcBef>
              <a:spcAft>
                <a:spcPts val="0"/>
              </a:spcAft>
              <a:buNone/>
            </a:pPr>
            <a:r>
              <a:rPr lang="en"/>
              <a:t>0.51</a:t>
            </a:r>
            <a:endParaRPr/>
          </a:p>
          <a:p>
            <a:pPr indent="0" lvl="0" marL="0" rtl="0" algn="r">
              <a:spcBef>
                <a:spcPts val="0"/>
              </a:spcBef>
              <a:spcAft>
                <a:spcPts val="0"/>
              </a:spcAft>
              <a:buNone/>
            </a:pPr>
            <a:r>
              <a:rPr lang="en"/>
              <a:t>0.05</a:t>
            </a:r>
            <a:endParaRPr/>
          </a:p>
          <a:p>
            <a:pPr indent="0" lvl="0" marL="0" rtl="0" algn="r">
              <a:spcBef>
                <a:spcPts val="0"/>
              </a:spcBef>
              <a:spcAft>
                <a:spcPts val="0"/>
              </a:spcAft>
              <a:buNone/>
            </a:pPr>
            <a:r>
              <a:rPr lang="en"/>
              <a:t>0.74</a:t>
            </a:r>
            <a:endParaRPr/>
          </a:p>
          <a:p>
            <a:pPr indent="0" lvl="0" marL="0" rtl="0" algn="r">
              <a:spcBef>
                <a:spcPts val="0"/>
              </a:spcBef>
              <a:spcAft>
                <a:spcPts val="0"/>
              </a:spcAft>
              <a:buNone/>
            </a:pPr>
            <a:r>
              <a:rPr lang="en"/>
              <a:t>0.01</a:t>
            </a:r>
            <a:endParaRPr/>
          </a:p>
          <a:p>
            <a:pPr indent="0" lvl="0" marL="0" rtl="0" algn="r">
              <a:spcBef>
                <a:spcPts val="0"/>
              </a:spcBef>
              <a:spcAft>
                <a:spcPts val="0"/>
              </a:spcAft>
              <a:buNone/>
            </a:pPr>
            <a:r>
              <a:rPr lang="en"/>
              <a:t>0.56</a:t>
            </a:r>
            <a:endParaRPr/>
          </a:p>
          <a:p>
            <a:pPr indent="0" lvl="0" marL="0" rtl="0" algn="r">
              <a:spcBef>
                <a:spcPts val="0"/>
              </a:spcBef>
              <a:spcAft>
                <a:spcPts val="0"/>
              </a:spcAft>
              <a:buNone/>
            </a:pPr>
            <a:r>
              <a:rPr lang="en"/>
              <a:t>0.67</a:t>
            </a:r>
            <a:endParaRPr/>
          </a:p>
          <a:p>
            <a:pPr indent="0" lvl="0" marL="0" rtl="0" algn="r">
              <a:spcBef>
                <a:spcPts val="0"/>
              </a:spcBef>
              <a:spcAft>
                <a:spcPts val="0"/>
              </a:spcAft>
              <a:buNone/>
            </a:pPr>
            <a:r>
              <a:rPr lang="en"/>
              <a:t>0.98</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0.93</a:t>
            </a:r>
            <a:endParaRPr/>
          </a:p>
          <a:p>
            <a:pPr indent="0" lvl="0" marL="0" rtl="0" algn="r">
              <a:spcBef>
                <a:spcPts val="0"/>
              </a:spcBef>
              <a:spcAft>
                <a:spcPts val="0"/>
              </a:spcAft>
              <a:buNone/>
            </a:pPr>
            <a:r>
              <a:rPr lang="en"/>
              <a:t>0.13</a:t>
            </a:r>
            <a:endParaRPr/>
          </a:p>
          <a:p>
            <a:pPr indent="0" lvl="0" marL="0" rtl="0" algn="r">
              <a:spcBef>
                <a:spcPts val="0"/>
              </a:spcBef>
              <a:spcAft>
                <a:spcPts val="0"/>
              </a:spcAft>
              <a:buNone/>
            </a:pPr>
            <a:r>
              <a:t/>
            </a:r>
            <a:endParaRPr/>
          </a:p>
        </p:txBody>
      </p:sp>
      <p:sp>
        <p:nvSpPr>
          <p:cNvPr id="2243" name="Google Shape;2243;p129"/>
          <p:cNvSpPr/>
          <p:nvPr/>
        </p:nvSpPr>
        <p:spPr>
          <a:xfrm>
            <a:off x="2745275" y="1678950"/>
            <a:ext cx="3263400" cy="10767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29"/>
          <p:cNvSpPr txBox="1"/>
          <p:nvPr/>
        </p:nvSpPr>
        <p:spPr>
          <a:xfrm>
            <a:off x="3299115" y="1972040"/>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245" name="Google Shape;2245;p129"/>
          <p:cNvSpPr/>
          <p:nvPr/>
        </p:nvSpPr>
        <p:spPr>
          <a:xfrm>
            <a:off x="4231625" y="2886125"/>
            <a:ext cx="173400" cy="393600"/>
          </a:xfrm>
          <a:prstGeom prst="downArrow">
            <a:avLst>
              <a:gd fmla="val 50000" name="adj1"/>
              <a:gd fmla="val 5000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29"/>
          <p:cNvSpPr/>
          <p:nvPr/>
        </p:nvSpPr>
        <p:spPr>
          <a:xfrm>
            <a:off x="1719625" y="3448250"/>
            <a:ext cx="51297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2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13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r>
              <a:rPr lang="en"/>
              <a:t> representation</a:t>
            </a:r>
            <a:endParaRPr/>
          </a:p>
        </p:txBody>
      </p:sp>
      <p:sp>
        <p:nvSpPr>
          <p:cNvPr id="2253" name="Google Shape;2253;p130"/>
          <p:cNvSpPr/>
          <p:nvPr/>
        </p:nvSpPr>
        <p:spPr>
          <a:xfrm rot="5400000">
            <a:off x="4093500" y="-81050"/>
            <a:ext cx="578100" cy="2870400"/>
          </a:xfrm>
          <a:prstGeom prst="rect">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0.71</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0.12</a:t>
            </a:r>
            <a:endParaRPr/>
          </a:p>
          <a:p>
            <a:pPr indent="0" lvl="0" marL="0" rtl="0" algn="r">
              <a:spcBef>
                <a:spcPts val="0"/>
              </a:spcBef>
              <a:spcAft>
                <a:spcPts val="0"/>
              </a:spcAft>
              <a:buNone/>
            </a:pPr>
            <a:r>
              <a:rPr lang="en"/>
              <a:t>0.51</a:t>
            </a:r>
            <a:endParaRPr/>
          </a:p>
          <a:p>
            <a:pPr indent="0" lvl="0" marL="0" rtl="0" algn="r">
              <a:spcBef>
                <a:spcPts val="0"/>
              </a:spcBef>
              <a:spcAft>
                <a:spcPts val="0"/>
              </a:spcAft>
              <a:buNone/>
            </a:pPr>
            <a:r>
              <a:rPr lang="en"/>
              <a:t>0.05</a:t>
            </a:r>
            <a:endParaRPr/>
          </a:p>
          <a:p>
            <a:pPr indent="0" lvl="0" marL="0" rtl="0" algn="r">
              <a:spcBef>
                <a:spcPts val="0"/>
              </a:spcBef>
              <a:spcAft>
                <a:spcPts val="0"/>
              </a:spcAft>
              <a:buNone/>
            </a:pPr>
            <a:r>
              <a:rPr lang="en"/>
              <a:t>0.74</a:t>
            </a:r>
            <a:endParaRPr/>
          </a:p>
          <a:p>
            <a:pPr indent="0" lvl="0" marL="0" rtl="0" algn="r">
              <a:spcBef>
                <a:spcPts val="0"/>
              </a:spcBef>
              <a:spcAft>
                <a:spcPts val="0"/>
              </a:spcAft>
              <a:buNone/>
            </a:pPr>
            <a:r>
              <a:rPr lang="en"/>
              <a:t>0.01</a:t>
            </a:r>
            <a:endParaRPr/>
          </a:p>
          <a:p>
            <a:pPr indent="0" lvl="0" marL="0" rtl="0" algn="r">
              <a:spcBef>
                <a:spcPts val="0"/>
              </a:spcBef>
              <a:spcAft>
                <a:spcPts val="0"/>
              </a:spcAft>
              <a:buNone/>
            </a:pPr>
            <a:r>
              <a:rPr lang="en"/>
              <a:t>0.56</a:t>
            </a:r>
            <a:endParaRPr/>
          </a:p>
          <a:p>
            <a:pPr indent="0" lvl="0" marL="0" rtl="0" algn="r">
              <a:spcBef>
                <a:spcPts val="0"/>
              </a:spcBef>
              <a:spcAft>
                <a:spcPts val="0"/>
              </a:spcAft>
              <a:buNone/>
            </a:pPr>
            <a:r>
              <a:rPr lang="en"/>
              <a:t>0.67</a:t>
            </a:r>
            <a:endParaRPr/>
          </a:p>
          <a:p>
            <a:pPr indent="0" lvl="0" marL="0" rtl="0" algn="r">
              <a:spcBef>
                <a:spcPts val="0"/>
              </a:spcBef>
              <a:spcAft>
                <a:spcPts val="0"/>
              </a:spcAft>
              <a:buNone/>
            </a:pPr>
            <a:r>
              <a:rPr lang="en"/>
              <a:t>0.98</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0.93</a:t>
            </a:r>
            <a:endParaRPr/>
          </a:p>
          <a:p>
            <a:pPr indent="0" lvl="0" marL="0" rtl="0" algn="r">
              <a:spcBef>
                <a:spcPts val="0"/>
              </a:spcBef>
              <a:spcAft>
                <a:spcPts val="0"/>
              </a:spcAft>
              <a:buNone/>
            </a:pPr>
            <a:r>
              <a:rPr lang="en"/>
              <a:t>0.13</a:t>
            </a:r>
            <a:endParaRPr/>
          </a:p>
          <a:p>
            <a:pPr indent="0" lvl="0" marL="0" rtl="0" algn="r">
              <a:spcBef>
                <a:spcPts val="0"/>
              </a:spcBef>
              <a:spcAft>
                <a:spcPts val="0"/>
              </a:spcAft>
              <a:buNone/>
            </a:pPr>
            <a:r>
              <a:t/>
            </a:r>
            <a:endParaRPr/>
          </a:p>
        </p:txBody>
      </p:sp>
      <p:sp>
        <p:nvSpPr>
          <p:cNvPr id="2254" name="Google Shape;2254;p130"/>
          <p:cNvSpPr/>
          <p:nvPr/>
        </p:nvSpPr>
        <p:spPr>
          <a:xfrm>
            <a:off x="2745275" y="1678950"/>
            <a:ext cx="3263400" cy="10767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30"/>
          <p:cNvSpPr txBox="1"/>
          <p:nvPr/>
        </p:nvSpPr>
        <p:spPr>
          <a:xfrm>
            <a:off x="3299115" y="1972040"/>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256" name="Google Shape;2256;p130"/>
          <p:cNvSpPr/>
          <p:nvPr/>
        </p:nvSpPr>
        <p:spPr>
          <a:xfrm>
            <a:off x="4231625" y="2886125"/>
            <a:ext cx="173400" cy="393600"/>
          </a:xfrm>
          <a:prstGeom prst="downArrow">
            <a:avLst>
              <a:gd fmla="val 50000" name="adj1"/>
              <a:gd fmla="val 5000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30"/>
          <p:cNvSpPr txBox="1"/>
          <p:nvPr/>
        </p:nvSpPr>
        <p:spPr>
          <a:xfrm>
            <a:off x="2512225" y="3257500"/>
            <a:ext cx="3642600" cy="127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2"/>
                </a:solidFill>
              </a:rPr>
              <a:t>What a wonderful tutorial!</a:t>
            </a:r>
            <a:endParaRPr sz="2400">
              <a:solidFill>
                <a:schemeClr val="dk2"/>
              </a:solidFill>
            </a:endParaRPr>
          </a:p>
          <a:p>
            <a:pPr indent="0" lvl="0" marL="0" rtl="0" algn="l">
              <a:spcBef>
                <a:spcPts val="0"/>
              </a:spcBef>
              <a:spcAft>
                <a:spcPts val="0"/>
              </a:spcAft>
              <a:buNone/>
            </a:pPr>
            <a:r>
              <a:t/>
            </a:r>
            <a:endParaRPr sz="2000">
              <a:solidFill>
                <a:srgbClr val="666666"/>
              </a:solidFill>
              <a:latin typeface="Ubuntu"/>
              <a:ea typeface="Ubuntu"/>
              <a:cs typeface="Ubuntu"/>
              <a:sym typeface="Ubuntu"/>
            </a:endParaRPr>
          </a:p>
        </p:txBody>
      </p:sp>
      <p:sp>
        <p:nvSpPr>
          <p:cNvPr id="2258" name="Google Shape;2258;p13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2" name="Shape 2262"/>
        <p:cNvGrpSpPr/>
        <p:nvPr/>
      </p:nvGrpSpPr>
      <p:grpSpPr>
        <a:xfrm>
          <a:off x="0" y="0"/>
          <a:ext cx="0" cy="0"/>
          <a:chOff x="0" y="0"/>
          <a:chExt cx="0" cy="0"/>
        </a:xfrm>
      </p:grpSpPr>
      <p:sp>
        <p:nvSpPr>
          <p:cNvPr id="2263" name="Google Shape;2263;p13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 representation</a:t>
            </a:r>
            <a:endParaRPr/>
          </a:p>
        </p:txBody>
      </p:sp>
      <p:sp>
        <p:nvSpPr>
          <p:cNvPr id="2264" name="Google Shape;2264;p1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lnSpc>
                <a:spcPct val="200000"/>
              </a:lnSpc>
              <a:spcBef>
                <a:spcPts val="0"/>
              </a:spcBef>
              <a:spcAft>
                <a:spcPts val="0"/>
              </a:spcAft>
              <a:buSzPts val="2200"/>
              <a:buChar char="●"/>
            </a:pPr>
            <a:r>
              <a:rPr lang="en" sz="2200"/>
              <a:t>Word </a:t>
            </a:r>
            <a:r>
              <a:rPr lang="en"/>
              <a:t>(Bansal et al., 2018)</a:t>
            </a:r>
            <a:endParaRPr/>
          </a:p>
          <a:p>
            <a:pPr indent="-368300" lvl="0" marL="457200" rtl="0" algn="l">
              <a:lnSpc>
                <a:spcPct val="200000"/>
              </a:lnSpc>
              <a:spcBef>
                <a:spcPts val="0"/>
              </a:spcBef>
              <a:spcAft>
                <a:spcPts val="0"/>
              </a:spcAft>
              <a:buSzPts val="2200"/>
              <a:buChar char="●"/>
            </a:pPr>
            <a:r>
              <a:rPr lang="en" sz="2200"/>
              <a:t>Byte Pair Encoding (BPE) (</a:t>
            </a:r>
            <a:r>
              <a:rPr lang="en"/>
              <a:t>Sperber et al., 2018</a:t>
            </a:r>
            <a:r>
              <a:rPr lang="en" sz="2200"/>
              <a:t>)</a:t>
            </a:r>
            <a:endParaRPr sz="2200"/>
          </a:p>
          <a:p>
            <a:pPr indent="-368300" lvl="0" marL="457200" rtl="0" algn="l">
              <a:lnSpc>
                <a:spcPct val="200000"/>
              </a:lnSpc>
              <a:spcBef>
                <a:spcPts val="0"/>
              </a:spcBef>
              <a:spcAft>
                <a:spcPts val="0"/>
              </a:spcAft>
              <a:buSzPts val="2200"/>
              <a:buChar char="●"/>
            </a:pPr>
            <a:r>
              <a:rPr lang="en" sz="2200"/>
              <a:t>Character </a:t>
            </a:r>
            <a:r>
              <a:rPr lang="en"/>
              <a:t>(Bérard et al., 2016; Weiss et al., 2017)</a:t>
            </a:r>
            <a:endParaRPr/>
          </a:p>
          <a:p>
            <a:pPr indent="0" lvl="0" marL="457200" rtl="0" algn="l">
              <a:lnSpc>
                <a:spcPct val="200000"/>
              </a:lnSpc>
              <a:spcBef>
                <a:spcPts val="1600"/>
              </a:spcBef>
              <a:spcAft>
                <a:spcPts val="1600"/>
              </a:spcAft>
              <a:buNone/>
            </a:pPr>
            <a:r>
              <a:t/>
            </a:r>
            <a:endParaRPr sz="2200"/>
          </a:p>
        </p:txBody>
      </p:sp>
      <p:sp>
        <p:nvSpPr>
          <p:cNvPr id="2265" name="Google Shape;2265;p13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13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 </a:t>
            </a:r>
            <a:r>
              <a:rPr lang="en"/>
              <a:t>representation</a:t>
            </a:r>
            <a:r>
              <a:rPr lang="en"/>
              <a:t>: Word</a:t>
            </a:r>
            <a:endParaRPr/>
          </a:p>
        </p:txBody>
      </p:sp>
      <p:sp>
        <p:nvSpPr>
          <p:cNvPr id="2271" name="Google Shape;2271;p1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Words as atomic unit</a:t>
            </a:r>
            <a:br>
              <a:rPr lang="en"/>
            </a:br>
            <a:endParaRPr/>
          </a:p>
          <a:p>
            <a:pPr indent="-342900" lvl="0" marL="457200" rtl="0" algn="l">
              <a:spcBef>
                <a:spcPts val="0"/>
              </a:spcBef>
              <a:spcAft>
                <a:spcPts val="0"/>
              </a:spcAft>
              <a:buSzPts val="1800"/>
              <a:buChar char="●"/>
            </a:pPr>
            <a:r>
              <a:rPr lang="en"/>
              <a:t>Applicable only for small and high-repetitive datasets</a:t>
            </a:r>
            <a:br>
              <a:rPr lang="en"/>
            </a:br>
            <a:endParaRPr/>
          </a:p>
          <a:p>
            <a:pPr indent="-342900" lvl="0" marL="457200" rtl="0" algn="l">
              <a:spcBef>
                <a:spcPts val="0"/>
              </a:spcBef>
              <a:spcAft>
                <a:spcPts val="0"/>
              </a:spcAft>
              <a:buSzPts val="1800"/>
              <a:buChar char="●"/>
            </a:pPr>
            <a:r>
              <a:rPr lang="en"/>
              <a:t>Tested in low-resource</a:t>
            </a:r>
            <a:r>
              <a:rPr lang="en"/>
              <a:t> speech-to-text translation</a:t>
            </a:r>
            <a:endParaRPr/>
          </a:p>
          <a:p>
            <a:pPr indent="0" lvl="0" marL="457200" rtl="0" algn="l">
              <a:spcBef>
                <a:spcPts val="1600"/>
              </a:spcBef>
              <a:spcAft>
                <a:spcPts val="1600"/>
              </a:spcAft>
              <a:buNone/>
            </a:pPr>
            <a:r>
              <a:rPr lang="en"/>
              <a:t> </a:t>
            </a:r>
            <a:endParaRPr/>
          </a:p>
        </p:txBody>
      </p:sp>
      <p:sp>
        <p:nvSpPr>
          <p:cNvPr id="2272" name="Google Shape;2272;p132"/>
          <p:cNvSpPr txBox="1"/>
          <p:nvPr/>
        </p:nvSpPr>
        <p:spPr>
          <a:xfrm>
            <a:off x="3299115" y="3343640"/>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273" name="Google Shape;2273;p13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sp>
        <p:nvSpPr>
          <p:cNvPr id="2278" name="Google Shape;2278;p13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Output </a:t>
            </a:r>
            <a:r>
              <a:rPr lang="en"/>
              <a:t>representation</a:t>
            </a:r>
            <a:r>
              <a:rPr lang="en"/>
              <a:t>: Word</a:t>
            </a:r>
            <a:endParaRPr/>
          </a:p>
        </p:txBody>
      </p:sp>
      <p:sp>
        <p:nvSpPr>
          <p:cNvPr id="2279" name="Google Shape;2279;p1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Words as atomic unit</a:t>
            </a:r>
            <a:br>
              <a:rPr lang="en"/>
            </a:br>
            <a:endParaRPr/>
          </a:p>
          <a:p>
            <a:pPr indent="-342900" lvl="0" marL="457200" rtl="0" algn="l">
              <a:spcBef>
                <a:spcPts val="0"/>
              </a:spcBef>
              <a:spcAft>
                <a:spcPts val="0"/>
              </a:spcAft>
              <a:buSzPts val="1800"/>
              <a:buChar char="●"/>
            </a:pPr>
            <a:r>
              <a:rPr lang="en"/>
              <a:t>Applicable only for small and high-repetitive datasets</a:t>
            </a:r>
            <a:br>
              <a:rPr lang="en"/>
            </a:br>
            <a:endParaRPr/>
          </a:p>
          <a:p>
            <a:pPr indent="-342900" lvl="0" marL="457200" rtl="0" algn="l">
              <a:spcBef>
                <a:spcPts val="0"/>
              </a:spcBef>
              <a:spcAft>
                <a:spcPts val="0"/>
              </a:spcAft>
              <a:buSzPts val="1800"/>
              <a:buChar char="●"/>
            </a:pPr>
            <a:r>
              <a:rPr lang="en"/>
              <a:t>Tested in low-resource speech-to-text translation</a:t>
            </a:r>
            <a:endParaRPr/>
          </a:p>
          <a:p>
            <a:pPr indent="0" lvl="0" marL="457200" rtl="0" algn="l">
              <a:spcBef>
                <a:spcPts val="1600"/>
              </a:spcBef>
              <a:spcAft>
                <a:spcPts val="1600"/>
              </a:spcAft>
              <a:buNone/>
            </a:pPr>
            <a:r>
              <a:rPr lang="en"/>
              <a:t> </a:t>
            </a:r>
            <a:endParaRPr/>
          </a:p>
        </p:txBody>
      </p:sp>
      <p:sp>
        <p:nvSpPr>
          <p:cNvPr id="2280" name="Google Shape;2280;p133"/>
          <p:cNvSpPr/>
          <p:nvPr/>
        </p:nvSpPr>
        <p:spPr>
          <a:xfrm>
            <a:off x="2745275" y="2974350"/>
            <a:ext cx="3263400" cy="10767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33"/>
          <p:cNvSpPr txBox="1"/>
          <p:nvPr/>
        </p:nvSpPr>
        <p:spPr>
          <a:xfrm>
            <a:off x="3299115" y="3343640"/>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282" name="Google Shape;2282;p133"/>
          <p:cNvSpPr/>
          <p:nvPr/>
        </p:nvSpPr>
        <p:spPr>
          <a:xfrm>
            <a:off x="4231625" y="4181525"/>
            <a:ext cx="173400" cy="393600"/>
          </a:xfrm>
          <a:prstGeom prst="downArrow">
            <a:avLst>
              <a:gd fmla="val 50000" name="adj1"/>
              <a:gd fmla="val 5000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33"/>
          <p:cNvSpPr/>
          <p:nvPr/>
        </p:nvSpPr>
        <p:spPr>
          <a:xfrm>
            <a:off x="1541125" y="4667450"/>
            <a:ext cx="6600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What</a:t>
            </a:r>
            <a:endParaRPr b="1"/>
          </a:p>
        </p:txBody>
      </p:sp>
      <p:sp>
        <p:nvSpPr>
          <p:cNvPr id="2284" name="Google Shape;2284;p133"/>
          <p:cNvSpPr/>
          <p:nvPr/>
        </p:nvSpPr>
        <p:spPr>
          <a:xfrm>
            <a:off x="2494325" y="4667450"/>
            <a:ext cx="4815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a:t>
            </a:r>
            <a:endParaRPr b="1"/>
          </a:p>
        </p:txBody>
      </p:sp>
      <p:sp>
        <p:nvSpPr>
          <p:cNvPr id="2285" name="Google Shape;2285;p133"/>
          <p:cNvSpPr/>
          <p:nvPr/>
        </p:nvSpPr>
        <p:spPr>
          <a:xfrm>
            <a:off x="3256325" y="4667450"/>
            <a:ext cx="4815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t>
            </a:r>
            <a:endParaRPr b="1"/>
          </a:p>
        </p:txBody>
      </p:sp>
      <p:sp>
        <p:nvSpPr>
          <p:cNvPr id="2286" name="Google Shape;2286;p1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134"/>
          <p:cNvSpPr txBox="1"/>
          <p:nvPr>
            <p:ph type="title"/>
          </p:nvPr>
        </p:nvSpPr>
        <p:spPr>
          <a:xfrm>
            <a:off x="311700" y="445025"/>
            <a:ext cx="9144000" cy="623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t>Output </a:t>
            </a:r>
            <a:r>
              <a:rPr lang="en"/>
              <a:t>representation</a:t>
            </a:r>
            <a:r>
              <a:rPr lang="en"/>
              <a:t>: BPE</a:t>
            </a:r>
            <a:endParaRPr/>
          </a:p>
          <a:p>
            <a:pPr indent="0" lvl="0" marL="0" rtl="0" algn="l">
              <a:spcBef>
                <a:spcPts val="1600"/>
              </a:spcBef>
              <a:spcAft>
                <a:spcPts val="0"/>
              </a:spcAft>
              <a:buNone/>
            </a:pPr>
            <a:r>
              <a:t/>
            </a:r>
            <a:endParaRPr/>
          </a:p>
        </p:txBody>
      </p:sp>
      <p:sp>
        <p:nvSpPr>
          <p:cNvPr id="2292" name="Google Shape;2292;p1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lang="en" sz="2200"/>
              <a:t>Introduced in Neural Machine Translation to fit a large vocabulary in memory</a:t>
            </a:r>
            <a:br>
              <a:rPr lang="en" sz="2200"/>
            </a:br>
            <a:endParaRPr sz="2200"/>
          </a:p>
          <a:p>
            <a:pPr indent="-368300" lvl="0" marL="457200" rtl="0" algn="l">
              <a:spcBef>
                <a:spcPts val="0"/>
              </a:spcBef>
              <a:spcAft>
                <a:spcPts val="0"/>
              </a:spcAft>
              <a:buSzPts val="2200"/>
              <a:buChar char="●"/>
            </a:pPr>
            <a:r>
              <a:rPr lang="en" sz="2200"/>
              <a:t>Each target sentence splits in sub-word units</a:t>
            </a:r>
            <a:br>
              <a:rPr lang="en" sz="2200"/>
            </a:br>
            <a:endParaRPr sz="2200"/>
          </a:p>
          <a:p>
            <a:pPr indent="-368300" lvl="0" marL="457200" rtl="0" algn="l">
              <a:lnSpc>
                <a:spcPct val="100000"/>
              </a:lnSpc>
              <a:spcBef>
                <a:spcPts val="0"/>
              </a:spcBef>
              <a:spcAft>
                <a:spcPts val="0"/>
              </a:spcAft>
              <a:buSzPts val="2200"/>
              <a:buChar char="●"/>
            </a:pPr>
            <a:r>
              <a:rPr lang="en" sz="2200"/>
              <a:t>Iterative approach merging the most frequently co-occurring characters or character sequences</a:t>
            </a:r>
            <a:br>
              <a:rPr lang="en" sz="2200"/>
            </a:br>
            <a:endParaRPr sz="2200"/>
          </a:p>
          <a:p>
            <a:pPr indent="-368300" lvl="0" marL="457200" rtl="0" algn="l">
              <a:lnSpc>
                <a:spcPct val="115000"/>
              </a:lnSpc>
              <a:spcBef>
                <a:spcPts val="0"/>
              </a:spcBef>
              <a:spcAft>
                <a:spcPts val="0"/>
              </a:spcAft>
              <a:buSzPts val="2200"/>
              <a:buChar char="●"/>
            </a:pPr>
            <a:r>
              <a:rPr lang="en" sz="2200"/>
              <a:t>Widely used in several NLP tasks</a:t>
            </a:r>
            <a:br>
              <a:rPr lang="en" sz="2200"/>
            </a:br>
            <a:r>
              <a:rPr lang="en" sz="2200"/>
              <a:t> </a:t>
            </a:r>
            <a:endParaRPr sz="2200"/>
          </a:p>
        </p:txBody>
      </p:sp>
      <p:sp>
        <p:nvSpPr>
          <p:cNvPr id="2293" name="Google Shape;2293;p13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13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t>Output </a:t>
            </a:r>
            <a:r>
              <a:rPr lang="en"/>
              <a:t>representation</a:t>
            </a:r>
            <a:r>
              <a:rPr lang="en"/>
              <a:t>: </a:t>
            </a:r>
            <a:r>
              <a:rPr lang="en"/>
              <a:t>BPE</a:t>
            </a:r>
            <a:endParaRPr/>
          </a:p>
          <a:p>
            <a:pPr indent="0" lvl="0" marL="0" rtl="0" algn="l">
              <a:spcBef>
                <a:spcPts val="1600"/>
              </a:spcBef>
              <a:spcAft>
                <a:spcPts val="0"/>
              </a:spcAft>
              <a:buNone/>
            </a:pPr>
            <a:r>
              <a:t/>
            </a:r>
            <a:endParaRPr/>
          </a:p>
        </p:txBody>
      </p:sp>
      <p:sp>
        <p:nvSpPr>
          <p:cNvPr id="2299" name="Google Shape;2299;p135"/>
          <p:cNvSpPr txBox="1"/>
          <p:nvPr>
            <p:ph idx="1" type="body"/>
          </p:nvPr>
        </p:nvSpPr>
        <p:spPr>
          <a:xfrm>
            <a:off x="311700" y="1152475"/>
            <a:ext cx="8520600" cy="12075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lang="en" sz="2000"/>
              <a:t>Training and test data are split based on a learned vocabulary</a:t>
            </a:r>
            <a:endParaRPr sz="2000"/>
          </a:p>
          <a:p>
            <a:pPr indent="-355600" lvl="0" marL="457200" rtl="0" algn="l">
              <a:lnSpc>
                <a:spcPct val="150000"/>
              </a:lnSpc>
              <a:spcBef>
                <a:spcPts val="0"/>
              </a:spcBef>
              <a:spcAft>
                <a:spcPts val="0"/>
              </a:spcAft>
              <a:buSzPts val="2000"/>
              <a:buChar char="●"/>
            </a:pPr>
            <a:r>
              <a:rPr lang="en" sz="2000"/>
              <a:t>After translation, BPEs converted into words</a:t>
            </a:r>
            <a:endParaRPr sz="2000"/>
          </a:p>
        </p:txBody>
      </p:sp>
      <p:sp>
        <p:nvSpPr>
          <p:cNvPr id="2300" name="Google Shape;2300;p135"/>
          <p:cNvSpPr txBox="1"/>
          <p:nvPr/>
        </p:nvSpPr>
        <p:spPr>
          <a:xfrm>
            <a:off x="3299115" y="2810240"/>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301" name="Google Shape;2301;p13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5" name="Shape 2305"/>
        <p:cNvGrpSpPr/>
        <p:nvPr/>
      </p:nvGrpSpPr>
      <p:grpSpPr>
        <a:xfrm>
          <a:off x="0" y="0"/>
          <a:ext cx="0" cy="0"/>
          <a:chOff x="0" y="0"/>
          <a:chExt cx="0" cy="0"/>
        </a:xfrm>
      </p:grpSpPr>
      <p:sp>
        <p:nvSpPr>
          <p:cNvPr id="2306" name="Google Shape;2306;p13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t>Output </a:t>
            </a:r>
            <a:r>
              <a:rPr lang="en"/>
              <a:t>representation</a:t>
            </a:r>
            <a:r>
              <a:rPr lang="en"/>
              <a:t>: </a:t>
            </a:r>
            <a:r>
              <a:rPr lang="en"/>
              <a:t>BPE</a:t>
            </a:r>
            <a:endParaRPr/>
          </a:p>
          <a:p>
            <a:pPr indent="0" lvl="0" marL="0" rtl="0" algn="l">
              <a:spcBef>
                <a:spcPts val="1600"/>
              </a:spcBef>
              <a:spcAft>
                <a:spcPts val="0"/>
              </a:spcAft>
              <a:buNone/>
            </a:pPr>
            <a:r>
              <a:t/>
            </a:r>
            <a:endParaRPr/>
          </a:p>
        </p:txBody>
      </p:sp>
      <p:sp>
        <p:nvSpPr>
          <p:cNvPr id="2307" name="Google Shape;2307;p136"/>
          <p:cNvSpPr txBox="1"/>
          <p:nvPr>
            <p:ph idx="1" type="body"/>
          </p:nvPr>
        </p:nvSpPr>
        <p:spPr>
          <a:xfrm>
            <a:off x="311700" y="1152475"/>
            <a:ext cx="8520600" cy="12075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lang="en" sz="2000"/>
              <a:t>Training and test data are split based on a learned vocabulary</a:t>
            </a:r>
            <a:endParaRPr sz="2000"/>
          </a:p>
          <a:p>
            <a:pPr indent="-355600" lvl="0" marL="457200" rtl="0" algn="l">
              <a:lnSpc>
                <a:spcPct val="150000"/>
              </a:lnSpc>
              <a:spcBef>
                <a:spcPts val="0"/>
              </a:spcBef>
              <a:spcAft>
                <a:spcPts val="0"/>
              </a:spcAft>
              <a:buSzPts val="2000"/>
              <a:buChar char="●"/>
            </a:pPr>
            <a:r>
              <a:rPr lang="en" sz="2000"/>
              <a:t>After translation, BPEs converted into words</a:t>
            </a:r>
            <a:endParaRPr sz="2000"/>
          </a:p>
        </p:txBody>
      </p:sp>
      <p:sp>
        <p:nvSpPr>
          <p:cNvPr id="2308" name="Google Shape;2308;p136"/>
          <p:cNvSpPr/>
          <p:nvPr/>
        </p:nvSpPr>
        <p:spPr>
          <a:xfrm>
            <a:off x="2745275" y="2517150"/>
            <a:ext cx="3263400" cy="10767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36"/>
          <p:cNvSpPr txBox="1"/>
          <p:nvPr/>
        </p:nvSpPr>
        <p:spPr>
          <a:xfrm>
            <a:off x="3299115" y="2810240"/>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310" name="Google Shape;2310;p136"/>
          <p:cNvSpPr/>
          <p:nvPr/>
        </p:nvSpPr>
        <p:spPr>
          <a:xfrm>
            <a:off x="4231625" y="3724325"/>
            <a:ext cx="173400" cy="393600"/>
          </a:xfrm>
          <a:prstGeom prst="downArrow">
            <a:avLst>
              <a:gd fmla="val 50000" name="adj1"/>
              <a:gd fmla="val 5000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36"/>
          <p:cNvSpPr/>
          <p:nvPr/>
        </p:nvSpPr>
        <p:spPr>
          <a:xfrm>
            <a:off x="1541125" y="4210250"/>
            <a:ext cx="6600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Wh</a:t>
            </a:r>
            <a:endParaRPr b="1"/>
          </a:p>
        </p:txBody>
      </p:sp>
      <p:sp>
        <p:nvSpPr>
          <p:cNvPr id="2312" name="Google Shape;2312;p136"/>
          <p:cNvSpPr/>
          <p:nvPr/>
        </p:nvSpPr>
        <p:spPr>
          <a:xfrm>
            <a:off x="2425845" y="4210250"/>
            <a:ext cx="5685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@at</a:t>
            </a:r>
            <a:endParaRPr b="1"/>
          </a:p>
        </p:txBody>
      </p:sp>
      <p:sp>
        <p:nvSpPr>
          <p:cNvPr id="2313" name="Google Shape;2313;p136"/>
          <p:cNvSpPr/>
          <p:nvPr/>
        </p:nvSpPr>
        <p:spPr>
          <a:xfrm>
            <a:off x="3219065" y="4210250"/>
            <a:ext cx="4815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a:t>
            </a:r>
            <a:endParaRPr b="1"/>
          </a:p>
        </p:txBody>
      </p:sp>
      <p:sp>
        <p:nvSpPr>
          <p:cNvPr id="2314" name="Google Shape;2314;p136"/>
          <p:cNvSpPr/>
          <p:nvPr/>
        </p:nvSpPr>
        <p:spPr>
          <a:xfrm>
            <a:off x="3925285" y="4210250"/>
            <a:ext cx="6600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w</a:t>
            </a:r>
            <a:endParaRPr b="1"/>
          </a:p>
        </p:txBody>
      </p:sp>
      <p:sp>
        <p:nvSpPr>
          <p:cNvPr id="2315" name="Google Shape;2315;p136"/>
          <p:cNvSpPr/>
          <p:nvPr/>
        </p:nvSpPr>
        <p:spPr>
          <a:xfrm>
            <a:off x="4810005" y="4210250"/>
            <a:ext cx="6600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@on</a:t>
            </a:r>
            <a:endParaRPr b="1"/>
          </a:p>
        </p:txBody>
      </p:sp>
      <p:sp>
        <p:nvSpPr>
          <p:cNvPr id="2316" name="Google Shape;2316;p136"/>
          <p:cNvSpPr/>
          <p:nvPr/>
        </p:nvSpPr>
        <p:spPr>
          <a:xfrm>
            <a:off x="5694725" y="4210250"/>
            <a:ext cx="6600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@der</a:t>
            </a:r>
            <a:endParaRPr b="1"/>
          </a:p>
        </p:txBody>
      </p:sp>
      <p:sp>
        <p:nvSpPr>
          <p:cNvPr id="2317" name="Google Shape;2317;p13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Speech Translation - a Multi-faceted Problem</a:t>
            </a:r>
            <a:endParaRPr/>
          </a:p>
        </p:txBody>
      </p:sp>
      <p:pic>
        <p:nvPicPr>
          <p:cNvPr id="268" name="Google Shape;268;p38"/>
          <p:cNvPicPr preferRelativeResize="0"/>
          <p:nvPr/>
        </p:nvPicPr>
        <p:blipFill rotWithShape="1">
          <a:blip r:embed="rId3">
            <a:alphaModFix/>
          </a:blip>
          <a:srcRect b="0" l="29372" r="19907" t="0"/>
          <a:stretch/>
        </p:blipFill>
        <p:spPr>
          <a:xfrm>
            <a:off x="762174" y="1317200"/>
            <a:ext cx="2388926" cy="3156979"/>
          </a:xfrm>
          <a:prstGeom prst="rect">
            <a:avLst/>
          </a:prstGeom>
          <a:noFill/>
          <a:ln>
            <a:noFill/>
          </a:ln>
        </p:spPr>
      </p:pic>
      <p:grpSp>
        <p:nvGrpSpPr>
          <p:cNvPr id="269" name="Google Shape;269;p38"/>
          <p:cNvGrpSpPr/>
          <p:nvPr/>
        </p:nvGrpSpPr>
        <p:grpSpPr>
          <a:xfrm>
            <a:off x="6125249" y="1317200"/>
            <a:ext cx="2388926" cy="3156979"/>
            <a:chOff x="6125249" y="1462763"/>
            <a:chExt cx="2388926" cy="3156979"/>
          </a:xfrm>
        </p:grpSpPr>
        <p:pic>
          <p:nvPicPr>
            <p:cNvPr id="270" name="Google Shape;270;p38"/>
            <p:cNvPicPr preferRelativeResize="0"/>
            <p:nvPr/>
          </p:nvPicPr>
          <p:blipFill rotWithShape="1">
            <a:blip r:embed="rId3">
              <a:alphaModFix/>
            </a:blip>
            <a:srcRect b="0" l="29372" r="19907" t="0"/>
            <a:stretch/>
          </p:blipFill>
          <p:spPr>
            <a:xfrm flipH="1">
              <a:off x="6125249" y="1462763"/>
              <a:ext cx="2388926" cy="3156979"/>
            </a:xfrm>
            <a:prstGeom prst="rect">
              <a:avLst/>
            </a:prstGeom>
            <a:noFill/>
            <a:ln>
              <a:noFill/>
            </a:ln>
          </p:spPr>
        </p:pic>
        <p:pic>
          <p:nvPicPr>
            <p:cNvPr id="271" name="Google Shape;271;p38"/>
            <p:cNvPicPr preferRelativeResize="0"/>
            <p:nvPr/>
          </p:nvPicPr>
          <p:blipFill>
            <a:blip r:embed="rId4">
              <a:alphaModFix/>
            </a:blip>
            <a:stretch>
              <a:fillRect/>
            </a:stretch>
          </p:blipFill>
          <p:spPr>
            <a:xfrm flipH="1" rot="5400000">
              <a:off x="6293522" y="2806500"/>
              <a:ext cx="292425" cy="275125"/>
            </a:xfrm>
            <a:prstGeom prst="rect">
              <a:avLst/>
            </a:prstGeom>
            <a:noFill/>
            <a:ln>
              <a:noFill/>
            </a:ln>
          </p:spPr>
        </p:pic>
        <p:pic>
          <p:nvPicPr>
            <p:cNvPr id="272" name="Google Shape;272;p38"/>
            <p:cNvPicPr preferRelativeResize="0"/>
            <p:nvPr/>
          </p:nvPicPr>
          <p:blipFill>
            <a:blip r:embed="rId4">
              <a:alphaModFix/>
            </a:blip>
            <a:stretch>
              <a:fillRect/>
            </a:stretch>
          </p:blipFill>
          <p:spPr>
            <a:xfrm flipH="1" rot="-979253">
              <a:off x="7786147" y="2261075"/>
              <a:ext cx="292425" cy="275125"/>
            </a:xfrm>
            <a:prstGeom prst="rect">
              <a:avLst/>
            </a:prstGeom>
            <a:noFill/>
            <a:ln>
              <a:noFill/>
            </a:ln>
          </p:spPr>
        </p:pic>
        <p:pic>
          <p:nvPicPr>
            <p:cNvPr id="273" name="Google Shape;273;p38"/>
            <p:cNvPicPr preferRelativeResize="0"/>
            <p:nvPr/>
          </p:nvPicPr>
          <p:blipFill>
            <a:blip r:embed="rId4">
              <a:alphaModFix/>
            </a:blip>
            <a:stretch>
              <a:fillRect/>
            </a:stretch>
          </p:blipFill>
          <p:spPr>
            <a:xfrm flipH="1" rot="1272500">
              <a:off x="6472822" y="1978175"/>
              <a:ext cx="292425" cy="275125"/>
            </a:xfrm>
            <a:prstGeom prst="rect">
              <a:avLst/>
            </a:prstGeom>
            <a:noFill/>
            <a:ln>
              <a:noFill/>
            </a:ln>
          </p:spPr>
        </p:pic>
        <p:pic>
          <p:nvPicPr>
            <p:cNvPr id="274" name="Google Shape;274;p38"/>
            <p:cNvPicPr preferRelativeResize="0"/>
            <p:nvPr/>
          </p:nvPicPr>
          <p:blipFill>
            <a:blip r:embed="rId4">
              <a:alphaModFix/>
            </a:blip>
            <a:stretch>
              <a:fillRect/>
            </a:stretch>
          </p:blipFill>
          <p:spPr>
            <a:xfrm flipH="1" rot="-3299581">
              <a:off x="7319997" y="1738475"/>
              <a:ext cx="292425" cy="275125"/>
            </a:xfrm>
            <a:prstGeom prst="rect">
              <a:avLst/>
            </a:prstGeom>
            <a:noFill/>
            <a:ln>
              <a:noFill/>
            </a:ln>
          </p:spPr>
        </p:pic>
        <p:pic>
          <p:nvPicPr>
            <p:cNvPr id="275" name="Google Shape;275;p38"/>
            <p:cNvPicPr preferRelativeResize="0"/>
            <p:nvPr/>
          </p:nvPicPr>
          <p:blipFill>
            <a:blip r:embed="rId4">
              <a:alphaModFix/>
            </a:blip>
            <a:stretch>
              <a:fillRect/>
            </a:stretch>
          </p:blipFill>
          <p:spPr>
            <a:xfrm flipH="1" rot="-2700000">
              <a:off x="6293522" y="3368300"/>
              <a:ext cx="292425" cy="275125"/>
            </a:xfrm>
            <a:prstGeom prst="rect">
              <a:avLst/>
            </a:prstGeom>
            <a:noFill/>
            <a:ln>
              <a:noFill/>
            </a:ln>
          </p:spPr>
        </p:pic>
        <p:pic>
          <p:nvPicPr>
            <p:cNvPr id="276" name="Google Shape;276;p38"/>
            <p:cNvPicPr preferRelativeResize="0"/>
            <p:nvPr/>
          </p:nvPicPr>
          <p:blipFill>
            <a:blip r:embed="rId4">
              <a:alphaModFix/>
            </a:blip>
            <a:stretch>
              <a:fillRect/>
            </a:stretch>
          </p:blipFill>
          <p:spPr>
            <a:xfrm flipH="1" rot="-8265765">
              <a:off x="7925097" y="2806500"/>
              <a:ext cx="292425" cy="275125"/>
            </a:xfrm>
            <a:prstGeom prst="rect">
              <a:avLst/>
            </a:prstGeom>
            <a:noFill/>
            <a:ln>
              <a:noFill/>
            </a:ln>
          </p:spPr>
        </p:pic>
      </p:grpSp>
      <p:sp>
        <p:nvSpPr>
          <p:cNvPr id="277" name="Google Shape;277;p38"/>
          <p:cNvSpPr/>
          <p:nvPr/>
        </p:nvSpPr>
        <p:spPr>
          <a:xfrm>
            <a:off x="3287270" y="1591948"/>
            <a:ext cx="2701800" cy="1984200"/>
          </a:xfrm>
          <a:prstGeom prst="rightArrow">
            <a:avLst>
              <a:gd fmla="val 50000" name="adj1"/>
              <a:gd fmla="val 50000" name="adj2"/>
            </a:avLst>
          </a:prstGeom>
          <a:solidFill>
            <a:srgbClr val="F6B26B"/>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2"/>
                </a:solidFill>
              </a:rPr>
              <a:t>difficulty</a:t>
            </a:r>
            <a:endParaRPr sz="2600">
              <a:solidFill>
                <a:schemeClr val="dk2"/>
              </a:solidFill>
            </a:endParaRPr>
          </a:p>
        </p:txBody>
      </p:sp>
      <p:sp>
        <p:nvSpPr>
          <p:cNvPr id="278" name="Google Shape;278;p3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sp>
        <p:nvSpPr>
          <p:cNvPr id="2322" name="Google Shape;2322;p13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t>Output </a:t>
            </a:r>
            <a:r>
              <a:rPr lang="en"/>
              <a:t>representation</a:t>
            </a:r>
            <a:r>
              <a:rPr lang="en"/>
              <a:t>: </a:t>
            </a:r>
            <a:r>
              <a:rPr lang="en"/>
              <a:t>Characters</a:t>
            </a:r>
            <a:endParaRPr/>
          </a:p>
          <a:p>
            <a:pPr indent="0" lvl="0" marL="0" rtl="0" algn="l">
              <a:spcBef>
                <a:spcPts val="1600"/>
              </a:spcBef>
              <a:spcAft>
                <a:spcPts val="0"/>
              </a:spcAft>
              <a:buNone/>
            </a:pPr>
            <a:r>
              <a:t/>
            </a:r>
            <a:endParaRPr/>
          </a:p>
        </p:txBody>
      </p:sp>
      <p:sp>
        <p:nvSpPr>
          <p:cNvPr id="2323" name="Google Shape;2323;p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lang="en" sz="2200"/>
              <a:t>Each sentence splits in characters with a special symbol for the empty space</a:t>
            </a:r>
            <a:r>
              <a:rPr lang="en" sz="2200"/>
              <a:t> </a:t>
            </a:r>
            <a:endParaRPr sz="2200"/>
          </a:p>
          <a:p>
            <a:pPr indent="-368300" lvl="0" marL="457200" rtl="0" algn="l">
              <a:lnSpc>
                <a:spcPct val="150000"/>
              </a:lnSpc>
              <a:spcBef>
                <a:spcPts val="0"/>
              </a:spcBef>
              <a:spcAft>
                <a:spcPts val="0"/>
              </a:spcAft>
              <a:buSzPts val="2200"/>
              <a:buChar char="●"/>
            </a:pPr>
            <a:r>
              <a:rPr lang="en" sz="2200"/>
              <a:t>Training and test data are split </a:t>
            </a:r>
            <a:endParaRPr sz="2200"/>
          </a:p>
          <a:p>
            <a:pPr indent="-368300" lvl="0" marL="457200" rtl="0" algn="l">
              <a:lnSpc>
                <a:spcPct val="150000"/>
              </a:lnSpc>
              <a:spcBef>
                <a:spcPts val="0"/>
              </a:spcBef>
              <a:spcAft>
                <a:spcPts val="0"/>
              </a:spcAft>
              <a:buSzPts val="2200"/>
              <a:buChar char="●"/>
            </a:pPr>
            <a:r>
              <a:rPr lang="en" sz="2200"/>
              <a:t>After translation, characters converted into words</a:t>
            </a:r>
            <a:endParaRPr sz="2200"/>
          </a:p>
          <a:p>
            <a:pPr indent="0" lvl="0" marL="457200" rtl="0" algn="l">
              <a:lnSpc>
                <a:spcPct val="115000"/>
              </a:lnSpc>
              <a:spcBef>
                <a:spcPts val="1600"/>
              </a:spcBef>
              <a:spcAft>
                <a:spcPts val="1600"/>
              </a:spcAft>
              <a:buNone/>
            </a:pPr>
            <a:r>
              <a:t/>
            </a:r>
            <a:endParaRPr sz="2200"/>
          </a:p>
        </p:txBody>
      </p:sp>
      <p:sp>
        <p:nvSpPr>
          <p:cNvPr id="2324" name="Google Shape;2324;p137"/>
          <p:cNvSpPr txBox="1"/>
          <p:nvPr/>
        </p:nvSpPr>
        <p:spPr>
          <a:xfrm>
            <a:off x="3299115" y="3191240"/>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325" name="Google Shape;2325;p13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13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t>Output </a:t>
            </a:r>
            <a:r>
              <a:rPr lang="en"/>
              <a:t>representation</a:t>
            </a:r>
            <a:r>
              <a:rPr lang="en"/>
              <a:t>: </a:t>
            </a:r>
            <a:r>
              <a:rPr lang="en"/>
              <a:t>Characters</a:t>
            </a:r>
            <a:endParaRPr/>
          </a:p>
          <a:p>
            <a:pPr indent="0" lvl="0" marL="0" rtl="0" algn="l">
              <a:spcBef>
                <a:spcPts val="1600"/>
              </a:spcBef>
              <a:spcAft>
                <a:spcPts val="0"/>
              </a:spcAft>
              <a:buNone/>
            </a:pPr>
            <a:r>
              <a:t/>
            </a:r>
            <a:endParaRPr/>
          </a:p>
        </p:txBody>
      </p:sp>
      <p:sp>
        <p:nvSpPr>
          <p:cNvPr id="2331" name="Google Shape;2331;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lang="en" sz="2200"/>
              <a:t>Each sentence splits in characters with a special symbol for the empty space </a:t>
            </a:r>
            <a:endParaRPr sz="2200"/>
          </a:p>
          <a:p>
            <a:pPr indent="-368300" lvl="0" marL="457200" rtl="0" algn="l">
              <a:lnSpc>
                <a:spcPct val="150000"/>
              </a:lnSpc>
              <a:spcBef>
                <a:spcPts val="0"/>
              </a:spcBef>
              <a:spcAft>
                <a:spcPts val="0"/>
              </a:spcAft>
              <a:buSzPts val="2200"/>
              <a:buChar char="●"/>
            </a:pPr>
            <a:r>
              <a:rPr lang="en" sz="2200"/>
              <a:t>Training and test data are split </a:t>
            </a:r>
            <a:endParaRPr sz="2200"/>
          </a:p>
          <a:p>
            <a:pPr indent="-368300" lvl="0" marL="457200" rtl="0" algn="l">
              <a:lnSpc>
                <a:spcPct val="150000"/>
              </a:lnSpc>
              <a:spcBef>
                <a:spcPts val="0"/>
              </a:spcBef>
              <a:spcAft>
                <a:spcPts val="0"/>
              </a:spcAft>
              <a:buSzPts val="2200"/>
              <a:buChar char="●"/>
            </a:pPr>
            <a:r>
              <a:rPr lang="en" sz="2200"/>
              <a:t>After translation, characters converted into words</a:t>
            </a:r>
            <a:endParaRPr sz="2200"/>
          </a:p>
          <a:p>
            <a:pPr indent="0" lvl="0" marL="457200" rtl="0" algn="l">
              <a:lnSpc>
                <a:spcPct val="115000"/>
              </a:lnSpc>
              <a:spcBef>
                <a:spcPts val="1600"/>
              </a:spcBef>
              <a:spcAft>
                <a:spcPts val="1600"/>
              </a:spcAft>
              <a:buNone/>
            </a:pPr>
            <a:r>
              <a:t/>
            </a:r>
            <a:endParaRPr sz="2200"/>
          </a:p>
        </p:txBody>
      </p:sp>
      <p:sp>
        <p:nvSpPr>
          <p:cNvPr id="2332" name="Google Shape;2332;p138"/>
          <p:cNvSpPr/>
          <p:nvPr/>
        </p:nvSpPr>
        <p:spPr>
          <a:xfrm>
            <a:off x="2745275" y="2898150"/>
            <a:ext cx="3263400" cy="10767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38"/>
          <p:cNvSpPr txBox="1"/>
          <p:nvPr/>
        </p:nvSpPr>
        <p:spPr>
          <a:xfrm>
            <a:off x="3299115" y="3191240"/>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334" name="Google Shape;2334;p138"/>
          <p:cNvSpPr/>
          <p:nvPr/>
        </p:nvSpPr>
        <p:spPr>
          <a:xfrm>
            <a:off x="4231625" y="4105325"/>
            <a:ext cx="173400" cy="393600"/>
          </a:xfrm>
          <a:prstGeom prst="downArrow">
            <a:avLst>
              <a:gd fmla="val 50000" name="adj1"/>
              <a:gd fmla="val 5000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38"/>
          <p:cNvSpPr/>
          <p:nvPr/>
        </p:nvSpPr>
        <p:spPr>
          <a:xfrm>
            <a:off x="2379325" y="4591250"/>
            <a:ext cx="3138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W</a:t>
            </a:r>
            <a:endParaRPr b="1"/>
          </a:p>
        </p:txBody>
      </p:sp>
      <p:sp>
        <p:nvSpPr>
          <p:cNvPr id="2336" name="Google Shape;2336;p138"/>
          <p:cNvSpPr/>
          <p:nvPr/>
        </p:nvSpPr>
        <p:spPr>
          <a:xfrm>
            <a:off x="3020505" y="4591250"/>
            <a:ext cx="3138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h</a:t>
            </a:r>
            <a:endParaRPr b="1"/>
          </a:p>
        </p:txBody>
      </p:sp>
      <p:sp>
        <p:nvSpPr>
          <p:cNvPr id="2337" name="Google Shape;2337;p138"/>
          <p:cNvSpPr/>
          <p:nvPr/>
        </p:nvSpPr>
        <p:spPr>
          <a:xfrm>
            <a:off x="3661685" y="4591250"/>
            <a:ext cx="3138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a:t>
            </a:r>
            <a:endParaRPr b="1"/>
          </a:p>
        </p:txBody>
      </p:sp>
      <p:sp>
        <p:nvSpPr>
          <p:cNvPr id="2338" name="Google Shape;2338;p138"/>
          <p:cNvSpPr/>
          <p:nvPr/>
        </p:nvSpPr>
        <p:spPr>
          <a:xfrm>
            <a:off x="4302865" y="4591250"/>
            <a:ext cx="3138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t</a:t>
            </a:r>
            <a:endParaRPr b="1"/>
          </a:p>
        </p:txBody>
      </p:sp>
      <p:sp>
        <p:nvSpPr>
          <p:cNvPr id="2339" name="Google Shape;2339;p138"/>
          <p:cNvSpPr/>
          <p:nvPr/>
        </p:nvSpPr>
        <p:spPr>
          <a:xfrm>
            <a:off x="4944045" y="4591250"/>
            <a:ext cx="9567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&lt;space&gt;</a:t>
            </a:r>
            <a:endParaRPr b="1"/>
          </a:p>
        </p:txBody>
      </p:sp>
      <p:sp>
        <p:nvSpPr>
          <p:cNvPr id="2340" name="Google Shape;2340;p138"/>
          <p:cNvSpPr/>
          <p:nvPr/>
        </p:nvSpPr>
        <p:spPr>
          <a:xfrm>
            <a:off x="6228125" y="4591250"/>
            <a:ext cx="3138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a:t>
            </a:r>
            <a:endParaRPr b="1"/>
          </a:p>
        </p:txBody>
      </p:sp>
      <p:sp>
        <p:nvSpPr>
          <p:cNvPr id="2341" name="Google Shape;2341;p13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pic>
        <p:nvPicPr>
          <p:cNvPr id="2346" name="Google Shape;2346;p139" title="Points scored"/>
          <p:cNvPicPr preferRelativeResize="0"/>
          <p:nvPr/>
        </p:nvPicPr>
        <p:blipFill>
          <a:blip r:embed="rId3">
            <a:alphaModFix/>
          </a:blip>
          <a:stretch>
            <a:fillRect/>
          </a:stretch>
        </p:blipFill>
        <p:spPr>
          <a:xfrm>
            <a:off x="1125025" y="769200"/>
            <a:ext cx="6590226" cy="3586199"/>
          </a:xfrm>
          <a:prstGeom prst="rect">
            <a:avLst/>
          </a:prstGeom>
          <a:noFill/>
          <a:ln>
            <a:noFill/>
          </a:ln>
        </p:spPr>
      </p:pic>
      <p:sp>
        <p:nvSpPr>
          <p:cNvPr id="2347" name="Google Shape;2347;p139"/>
          <p:cNvSpPr txBox="1"/>
          <p:nvPr/>
        </p:nvSpPr>
        <p:spPr>
          <a:xfrm rot="-5400000">
            <a:off x="706375" y="2092725"/>
            <a:ext cx="10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BLEU</a:t>
            </a:r>
            <a:endParaRPr b="1">
              <a:latin typeface="Source Sans Pro"/>
              <a:ea typeface="Source Sans Pro"/>
              <a:cs typeface="Source Sans Pro"/>
              <a:sym typeface="Source Sans Pro"/>
            </a:endParaRPr>
          </a:p>
        </p:txBody>
      </p:sp>
      <p:sp>
        <p:nvSpPr>
          <p:cNvPr id="2348" name="Google Shape;2348;p13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Translation performance </a:t>
            </a:r>
            <a:r>
              <a:rPr lang="en" sz="1800"/>
              <a:t>(Di Gangi et al., 2020) </a:t>
            </a:r>
            <a:endParaRPr sz="1800"/>
          </a:p>
        </p:txBody>
      </p:sp>
      <p:sp>
        <p:nvSpPr>
          <p:cNvPr id="2349" name="Google Shape;2349;p139"/>
          <p:cNvSpPr txBox="1"/>
          <p:nvPr>
            <p:ph idx="1" type="body"/>
          </p:nvPr>
        </p:nvSpPr>
        <p:spPr>
          <a:xfrm>
            <a:off x="979900" y="4455125"/>
            <a:ext cx="7109400" cy="55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b="1" lang="en" sz="2800">
                <a:solidFill>
                  <a:schemeClr val="dk1"/>
                </a:solidFill>
                <a:latin typeface="Caveat"/>
                <a:ea typeface="Caveat"/>
                <a:cs typeface="Caveat"/>
                <a:sym typeface="Caveat"/>
              </a:rPr>
              <a:t>BPE outperforms Characters in all languages</a:t>
            </a:r>
            <a:endParaRPr b="1" sz="3000">
              <a:solidFill>
                <a:schemeClr val="dk1"/>
              </a:solidFill>
              <a:latin typeface="Caveat"/>
              <a:ea typeface="Caveat"/>
              <a:cs typeface="Caveat"/>
              <a:sym typeface="Caveat"/>
            </a:endParaRPr>
          </a:p>
        </p:txBody>
      </p:sp>
      <p:sp>
        <p:nvSpPr>
          <p:cNvPr id="2350" name="Google Shape;2350;p13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pic>
        <p:nvPicPr>
          <p:cNvPr id="2355" name="Google Shape;2355;p140"/>
          <p:cNvPicPr preferRelativeResize="0"/>
          <p:nvPr/>
        </p:nvPicPr>
        <p:blipFill>
          <a:blip r:embed="rId3">
            <a:alphaModFix/>
          </a:blip>
          <a:stretch>
            <a:fillRect/>
          </a:stretch>
        </p:blipFill>
        <p:spPr>
          <a:xfrm>
            <a:off x="1437098" y="924000"/>
            <a:ext cx="6187926" cy="3447030"/>
          </a:xfrm>
          <a:prstGeom prst="rect">
            <a:avLst/>
          </a:prstGeom>
          <a:noFill/>
          <a:ln>
            <a:noFill/>
          </a:ln>
        </p:spPr>
      </p:pic>
      <p:sp>
        <p:nvSpPr>
          <p:cNvPr id="2356" name="Google Shape;2356;p140"/>
          <p:cNvSpPr txBox="1"/>
          <p:nvPr/>
        </p:nvSpPr>
        <p:spPr>
          <a:xfrm rot="-5400000">
            <a:off x="835225" y="2297775"/>
            <a:ext cx="12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#Ref / #SLT</a:t>
            </a:r>
            <a:endParaRPr b="1">
              <a:latin typeface="Source Sans Pro"/>
              <a:ea typeface="Source Sans Pro"/>
              <a:cs typeface="Source Sans Pro"/>
              <a:sym typeface="Source Sans Pro"/>
            </a:endParaRPr>
          </a:p>
        </p:txBody>
      </p:sp>
      <p:sp>
        <p:nvSpPr>
          <p:cNvPr id="2357" name="Google Shape;2357;p14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Length </a:t>
            </a:r>
            <a:r>
              <a:rPr lang="en"/>
              <a:t>comparison</a:t>
            </a:r>
            <a:endParaRPr/>
          </a:p>
        </p:txBody>
      </p:sp>
      <p:sp>
        <p:nvSpPr>
          <p:cNvPr id="2358" name="Google Shape;2358;p140"/>
          <p:cNvSpPr txBox="1"/>
          <p:nvPr>
            <p:ph idx="1" type="body"/>
          </p:nvPr>
        </p:nvSpPr>
        <p:spPr>
          <a:xfrm>
            <a:off x="979900" y="4455125"/>
            <a:ext cx="7109400" cy="55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b="1" lang="en" sz="2800">
                <a:solidFill>
                  <a:schemeClr val="dk1"/>
                </a:solidFill>
                <a:latin typeface="Caveat"/>
                <a:ea typeface="Caveat"/>
                <a:cs typeface="Caveat"/>
                <a:sym typeface="Caveat"/>
              </a:rPr>
              <a:t>BPE produces longer sentences</a:t>
            </a:r>
            <a:endParaRPr b="1" sz="3000">
              <a:solidFill>
                <a:schemeClr val="dk1"/>
              </a:solidFill>
              <a:latin typeface="Caveat"/>
              <a:ea typeface="Caveat"/>
              <a:cs typeface="Caveat"/>
              <a:sym typeface="Caveat"/>
            </a:endParaRPr>
          </a:p>
        </p:txBody>
      </p:sp>
      <p:sp>
        <p:nvSpPr>
          <p:cNvPr id="2359" name="Google Shape;2359;p14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3" name="Shape 2363"/>
        <p:cNvGrpSpPr/>
        <p:nvPr/>
      </p:nvGrpSpPr>
      <p:grpSpPr>
        <a:xfrm>
          <a:off x="0" y="0"/>
          <a:ext cx="0" cy="0"/>
          <a:chOff x="0" y="0"/>
          <a:chExt cx="0" cy="0"/>
        </a:xfrm>
      </p:grpSpPr>
      <p:pic>
        <p:nvPicPr>
          <p:cNvPr id="2364" name="Google Shape;2364;p141" title="Chart"/>
          <p:cNvPicPr preferRelativeResize="0"/>
          <p:nvPr/>
        </p:nvPicPr>
        <p:blipFill>
          <a:blip r:embed="rId3">
            <a:alphaModFix/>
          </a:blip>
          <a:stretch>
            <a:fillRect/>
          </a:stretch>
        </p:blipFill>
        <p:spPr>
          <a:xfrm>
            <a:off x="1484399" y="888300"/>
            <a:ext cx="5855151" cy="3620426"/>
          </a:xfrm>
          <a:prstGeom prst="rect">
            <a:avLst/>
          </a:prstGeom>
          <a:noFill/>
          <a:ln>
            <a:noFill/>
          </a:ln>
        </p:spPr>
      </p:pic>
      <p:sp>
        <p:nvSpPr>
          <p:cNvPr id="2365" name="Google Shape;2365;p141"/>
          <p:cNvSpPr txBox="1"/>
          <p:nvPr/>
        </p:nvSpPr>
        <p:spPr>
          <a:xfrm>
            <a:off x="2262900" y="992225"/>
            <a:ext cx="12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En - Fr</a:t>
            </a:r>
            <a:endParaRPr b="1">
              <a:latin typeface="Source Sans Pro"/>
              <a:ea typeface="Source Sans Pro"/>
              <a:cs typeface="Source Sans Pro"/>
              <a:sym typeface="Source Sans Pro"/>
            </a:endParaRPr>
          </a:p>
        </p:txBody>
      </p:sp>
      <p:sp>
        <p:nvSpPr>
          <p:cNvPr id="2366" name="Google Shape;2366;p141"/>
          <p:cNvSpPr txBox="1"/>
          <p:nvPr>
            <p:ph type="title"/>
          </p:nvPr>
        </p:nvSpPr>
        <p:spPr>
          <a:xfrm>
            <a:off x="311700" y="445025"/>
            <a:ext cx="89847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Translation quality by sent. length </a:t>
            </a:r>
            <a:endParaRPr/>
          </a:p>
        </p:txBody>
      </p:sp>
      <p:sp>
        <p:nvSpPr>
          <p:cNvPr id="2367" name="Google Shape;2367;p141"/>
          <p:cNvSpPr txBox="1"/>
          <p:nvPr>
            <p:ph idx="1" type="body"/>
          </p:nvPr>
        </p:nvSpPr>
        <p:spPr>
          <a:xfrm>
            <a:off x="979900" y="4455125"/>
            <a:ext cx="7109400" cy="55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b="1" lang="en" sz="2800">
                <a:solidFill>
                  <a:schemeClr val="dk1"/>
                </a:solidFill>
                <a:latin typeface="Caveat"/>
                <a:ea typeface="Caveat"/>
                <a:cs typeface="Caveat"/>
                <a:sym typeface="Caveat"/>
              </a:rPr>
              <a:t>BPE better on longer sentences</a:t>
            </a:r>
            <a:endParaRPr b="1" sz="2800">
              <a:solidFill>
                <a:schemeClr val="dk1"/>
              </a:solidFill>
              <a:latin typeface="Caveat"/>
              <a:ea typeface="Caveat"/>
              <a:cs typeface="Caveat"/>
              <a:sym typeface="Caveat"/>
            </a:endParaRPr>
          </a:p>
        </p:txBody>
      </p:sp>
      <p:sp>
        <p:nvSpPr>
          <p:cNvPr id="2368" name="Google Shape;2368;p14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2" name="Shape 2372"/>
        <p:cNvGrpSpPr/>
        <p:nvPr/>
      </p:nvGrpSpPr>
      <p:grpSpPr>
        <a:xfrm>
          <a:off x="0" y="0"/>
          <a:ext cx="0" cy="0"/>
          <a:chOff x="0" y="0"/>
          <a:chExt cx="0" cy="0"/>
        </a:xfrm>
      </p:grpSpPr>
      <p:pic>
        <p:nvPicPr>
          <p:cNvPr id="2373" name="Google Shape;2373;p142" title="Points scored"/>
          <p:cNvPicPr preferRelativeResize="0"/>
          <p:nvPr/>
        </p:nvPicPr>
        <p:blipFill>
          <a:blip r:embed="rId3">
            <a:alphaModFix/>
          </a:blip>
          <a:stretch>
            <a:fillRect/>
          </a:stretch>
        </p:blipFill>
        <p:spPr>
          <a:xfrm>
            <a:off x="1589275" y="950325"/>
            <a:ext cx="5538426" cy="3424601"/>
          </a:xfrm>
          <a:prstGeom prst="rect">
            <a:avLst/>
          </a:prstGeom>
          <a:noFill/>
          <a:ln>
            <a:noFill/>
          </a:ln>
        </p:spPr>
      </p:pic>
      <p:sp>
        <p:nvSpPr>
          <p:cNvPr id="2374" name="Google Shape;2374;p142"/>
          <p:cNvSpPr txBox="1"/>
          <p:nvPr>
            <p:ph type="title"/>
          </p:nvPr>
        </p:nvSpPr>
        <p:spPr>
          <a:xfrm>
            <a:off x="311700" y="445025"/>
            <a:ext cx="89847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Sentence Level Comparison</a:t>
            </a:r>
            <a:r>
              <a:rPr lang="en"/>
              <a:t> </a:t>
            </a:r>
            <a:endParaRPr/>
          </a:p>
        </p:txBody>
      </p:sp>
      <p:sp>
        <p:nvSpPr>
          <p:cNvPr id="2375" name="Google Shape;2375;p142"/>
          <p:cNvSpPr txBox="1"/>
          <p:nvPr>
            <p:ph idx="1" type="body"/>
          </p:nvPr>
        </p:nvSpPr>
        <p:spPr>
          <a:xfrm>
            <a:off x="979900" y="4455125"/>
            <a:ext cx="7109400" cy="55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b="1" lang="en" sz="2800">
                <a:solidFill>
                  <a:schemeClr val="dk1"/>
                </a:solidFill>
                <a:latin typeface="Caveat"/>
                <a:ea typeface="Caveat"/>
                <a:cs typeface="Caveat"/>
                <a:sym typeface="Caveat"/>
              </a:rPr>
              <a:t>Chars </a:t>
            </a:r>
            <a:r>
              <a:rPr b="1" lang="en" sz="2800">
                <a:solidFill>
                  <a:schemeClr val="dk1"/>
                </a:solidFill>
                <a:latin typeface="Caveat"/>
                <a:ea typeface="Caveat"/>
                <a:cs typeface="Caveat"/>
                <a:sym typeface="Caveat"/>
              </a:rPr>
              <a:t>better on lower quality translations</a:t>
            </a:r>
            <a:endParaRPr b="1" sz="2800">
              <a:solidFill>
                <a:schemeClr val="dk1"/>
              </a:solidFill>
              <a:latin typeface="Caveat"/>
              <a:ea typeface="Caveat"/>
              <a:cs typeface="Caveat"/>
              <a:sym typeface="Caveat"/>
            </a:endParaRPr>
          </a:p>
        </p:txBody>
      </p:sp>
      <p:sp>
        <p:nvSpPr>
          <p:cNvPr id="2376" name="Google Shape;2376;p14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0" name="Shape 2380"/>
        <p:cNvGrpSpPr/>
        <p:nvPr/>
      </p:nvGrpSpPr>
      <p:grpSpPr>
        <a:xfrm>
          <a:off x="0" y="0"/>
          <a:ext cx="0" cy="0"/>
          <a:chOff x="0" y="0"/>
          <a:chExt cx="0" cy="0"/>
        </a:xfrm>
      </p:grpSpPr>
      <p:sp>
        <p:nvSpPr>
          <p:cNvPr id="2381" name="Google Shape;2381;p143"/>
          <p:cNvSpPr txBox="1"/>
          <p:nvPr>
            <p:ph type="title"/>
          </p:nvPr>
        </p:nvSpPr>
        <p:spPr>
          <a:xfrm>
            <a:off x="265500" y="1678650"/>
            <a:ext cx="4045200" cy="1786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0" lang="en" sz="3600">
                <a:solidFill>
                  <a:srgbClr val="434343"/>
                </a:solidFill>
                <a:latin typeface="Caveat"/>
                <a:ea typeface="Caveat"/>
                <a:cs typeface="Caveat"/>
                <a:sym typeface="Caveat"/>
              </a:rPr>
              <a:t>   </a:t>
            </a:r>
            <a:r>
              <a:rPr b="0" lang="en" sz="3600">
                <a:solidFill>
                  <a:srgbClr val="434343"/>
                </a:solidFill>
                <a:latin typeface="Caveat"/>
                <a:ea typeface="Caveat"/>
                <a:cs typeface="Caveat"/>
                <a:sym typeface="Caveat"/>
              </a:rPr>
              <a:t>Sec 3:</a:t>
            </a:r>
            <a:endParaRPr/>
          </a:p>
          <a:p>
            <a:pPr indent="0" lvl="0" marL="0" rtl="0" algn="ctr">
              <a:spcBef>
                <a:spcPts val="0"/>
              </a:spcBef>
              <a:spcAft>
                <a:spcPts val="0"/>
              </a:spcAft>
              <a:buNone/>
            </a:pPr>
            <a:r>
              <a:rPr lang="en"/>
              <a:t>Leveraging </a:t>
            </a:r>
            <a:br>
              <a:rPr lang="en"/>
            </a:br>
            <a:r>
              <a:rPr lang="en"/>
              <a:t>Data Sources</a:t>
            </a:r>
            <a:endParaRPr/>
          </a:p>
        </p:txBody>
      </p:sp>
      <p:sp>
        <p:nvSpPr>
          <p:cNvPr id="2382" name="Google Shape;2382;p143"/>
          <p:cNvSpPr txBox="1"/>
          <p:nvPr>
            <p:ph idx="2" type="body"/>
          </p:nvPr>
        </p:nvSpPr>
        <p:spPr>
          <a:xfrm>
            <a:off x="4939500" y="1202350"/>
            <a:ext cx="3837000" cy="321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Available data</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Techniques</a:t>
            </a:r>
            <a:endParaRPr b="1"/>
          </a:p>
          <a:p>
            <a:pPr indent="0" lvl="0" marL="0" rtl="0" algn="l">
              <a:spcBef>
                <a:spcPts val="0"/>
              </a:spcBef>
              <a:spcAft>
                <a:spcPts val="0"/>
              </a:spcAft>
              <a:buNone/>
            </a:pPr>
            <a:r>
              <a:rPr b="1" lang="en"/>
              <a:t>	</a:t>
            </a:r>
            <a:r>
              <a:rPr lang="en"/>
              <a:t>Multi-task learning</a:t>
            </a:r>
            <a:endParaRPr/>
          </a:p>
          <a:p>
            <a:pPr indent="0" lvl="0" marL="0" rtl="0" algn="l">
              <a:spcBef>
                <a:spcPts val="0"/>
              </a:spcBef>
              <a:spcAft>
                <a:spcPts val="0"/>
              </a:spcAft>
              <a:buNone/>
            </a:pPr>
            <a:r>
              <a:rPr lang="en"/>
              <a:t>	Transfer learning and pretraining</a:t>
            </a:r>
            <a:br>
              <a:rPr lang="en"/>
            </a:br>
            <a:r>
              <a:rPr lang="en"/>
              <a:t>	Knowledge distillation</a:t>
            </a:r>
            <a:br>
              <a:rPr lang="en"/>
            </a:br>
            <a:endParaRPr/>
          </a:p>
          <a:p>
            <a:pPr indent="0" lvl="0" marL="0" rtl="0" algn="l">
              <a:spcBef>
                <a:spcPts val="0"/>
              </a:spcBef>
              <a:spcAft>
                <a:spcPts val="0"/>
              </a:spcAft>
              <a:buNone/>
            </a:pPr>
            <a:r>
              <a:rPr b="1" lang="en"/>
              <a:t>Alternate data representations</a:t>
            </a:r>
            <a:endParaRPr b="1"/>
          </a:p>
          <a:p>
            <a:pPr indent="0" lvl="0" marL="0" rtl="0" algn="l">
              <a:spcBef>
                <a:spcPts val="0"/>
              </a:spcBef>
              <a:spcAft>
                <a:spcPts val="1600"/>
              </a:spcAft>
              <a:buNone/>
            </a:pPr>
            <a:r>
              <a:t/>
            </a:r>
            <a:endParaRPr sz="1500"/>
          </a:p>
        </p:txBody>
      </p:sp>
      <p:sp>
        <p:nvSpPr>
          <p:cNvPr id="2383" name="Google Shape;2383;p1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sp>
        <p:nvSpPr>
          <p:cNvPr id="2388" name="Google Shape;2388;p144"/>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600">
                <a:solidFill>
                  <a:srgbClr val="CFE2F3"/>
                </a:solidFill>
                <a:latin typeface="Caveat"/>
                <a:ea typeface="Caveat"/>
                <a:cs typeface="Caveat"/>
                <a:sym typeface="Caveat"/>
              </a:rPr>
              <a:t>Sec 3.1</a:t>
            </a:r>
            <a:endParaRPr b="0" sz="3600">
              <a:solidFill>
                <a:srgbClr val="CFE2F3"/>
              </a:solidFill>
              <a:latin typeface="Source Sans Pro"/>
              <a:ea typeface="Source Sans Pro"/>
              <a:cs typeface="Source Sans Pro"/>
              <a:sym typeface="Source Sans Pro"/>
            </a:endParaRPr>
          </a:p>
          <a:p>
            <a:pPr indent="0" lvl="0" marL="0" rtl="0" algn="l">
              <a:spcBef>
                <a:spcPts val="0"/>
              </a:spcBef>
              <a:spcAft>
                <a:spcPts val="0"/>
              </a:spcAft>
              <a:buNone/>
            </a:pPr>
            <a:r>
              <a:rPr lang="en"/>
              <a:t>Available Data</a:t>
            </a:r>
            <a:endParaRPr/>
          </a:p>
        </p:txBody>
      </p:sp>
      <p:sp>
        <p:nvSpPr>
          <p:cNvPr id="2389" name="Google Shape;2389;p1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grpSp>
        <p:nvGrpSpPr>
          <p:cNvPr id="2394" name="Google Shape;2394;p145"/>
          <p:cNvGrpSpPr/>
          <p:nvPr/>
        </p:nvGrpSpPr>
        <p:grpSpPr>
          <a:xfrm>
            <a:off x="844924" y="1042107"/>
            <a:ext cx="4117480" cy="3424170"/>
            <a:chOff x="1530724" y="1423167"/>
            <a:chExt cx="4117480" cy="3802521"/>
          </a:xfrm>
        </p:grpSpPr>
        <p:grpSp>
          <p:nvGrpSpPr>
            <p:cNvPr id="2395" name="Google Shape;2395;p145"/>
            <p:cNvGrpSpPr/>
            <p:nvPr/>
          </p:nvGrpSpPr>
          <p:grpSpPr>
            <a:xfrm>
              <a:off x="1530724" y="1423167"/>
              <a:ext cx="3854959" cy="3417846"/>
              <a:chOff x="1225924" y="1423167"/>
              <a:chExt cx="3854959" cy="3417846"/>
            </a:xfrm>
          </p:grpSpPr>
          <p:sp>
            <p:nvSpPr>
              <p:cNvPr id="2396" name="Google Shape;2396;p145"/>
              <p:cNvSpPr/>
              <p:nvPr/>
            </p:nvSpPr>
            <p:spPr>
              <a:xfrm>
                <a:off x="1225924" y="1423167"/>
                <a:ext cx="3837600" cy="33963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7" name="Google Shape;2397;p145"/>
              <p:cNvGrpSpPr/>
              <p:nvPr/>
            </p:nvGrpSpPr>
            <p:grpSpPr>
              <a:xfrm>
                <a:off x="2468025" y="1434001"/>
                <a:ext cx="2612859" cy="3407011"/>
                <a:chOff x="2468025" y="1434001"/>
                <a:chExt cx="2612859" cy="3407011"/>
              </a:xfrm>
            </p:grpSpPr>
            <p:sp>
              <p:nvSpPr>
                <p:cNvPr id="2398" name="Google Shape;2398;p145"/>
                <p:cNvSpPr/>
                <p:nvPr/>
              </p:nvSpPr>
              <p:spPr>
                <a:xfrm>
                  <a:off x="2658510" y="1434001"/>
                  <a:ext cx="1015840" cy="1481775"/>
                </a:xfrm>
                <a:custGeom>
                  <a:rect b="b" l="l" r="r" t="t"/>
                  <a:pathLst>
                    <a:path extrusionOk="0" h="61408" w="52444">
                      <a:moveTo>
                        <a:pt x="10758" y="29583"/>
                      </a:moveTo>
                      <a:lnTo>
                        <a:pt x="15688" y="61408"/>
                      </a:lnTo>
                      <a:lnTo>
                        <a:pt x="21964" y="48857"/>
                      </a:lnTo>
                      <a:lnTo>
                        <a:pt x="29584" y="56477"/>
                      </a:lnTo>
                      <a:lnTo>
                        <a:pt x="39893" y="41685"/>
                      </a:lnTo>
                      <a:lnTo>
                        <a:pt x="49306" y="49754"/>
                      </a:lnTo>
                      <a:lnTo>
                        <a:pt x="52444" y="38100"/>
                      </a:lnTo>
                      <a:lnTo>
                        <a:pt x="25549" y="0"/>
                      </a:lnTo>
                      <a:lnTo>
                        <a:pt x="0" y="34514"/>
                      </a:lnTo>
                      <a:close/>
                    </a:path>
                  </a:pathLst>
                </a:custGeom>
                <a:solidFill>
                  <a:srgbClr val="D9D9D9"/>
                </a:solidFill>
                <a:ln cap="flat" cmpd="sng" w="9525">
                  <a:solidFill>
                    <a:schemeClr val="dk2"/>
                  </a:solidFill>
                  <a:prstDash val="solid"/>
                  <a:round/>
                  <a:headEnd len="med" w="med" type="none"/>
                  <a:tailEnd len="med" w="med" type="none"/>
                </a:ln>
              </p:spPr>
            </p:sp>
            <p:sp>
              <p:nvSpPr>
                <p:cNvPr id="2399" name="Google Shape;2399;p145"/>
                <p:cNvSpPr/>
                <p:nvPr/>
              </p:nvSpPr>
              <p:spPr>
                <a:xfrm>
                  <a:off x="2788754" y="3716144"/>
                  <a:ext cx="2292130" cy="1124868"/>
                </a:xfrm>
                <a:custGeom>
                  <a:rect b="b" l="l" r="r" t="t"/>
                  <a:pathLst>
                    <a:path extrusionOk="0" h="46617" w="118334">
                      <a:moveTo>
                        <a:pt x="0" y="45720"/>
                      </a:moveTo>
                      <a:lnTo>
                        <a:pt x="28238" y="29584"/>
                      </a:lnTo>
                      <a:lnTo>
                        <a:pt x="33617" y="36307"/>
                      </a:lnTo>
                      <a:lnTo>
                        <a:pt x="48409" y="23308"/>
                      </a:lnTo>
                      <a:lnTo>
                        <a:pt x="55581" y="25550"/>
                      </a:lnTo>
                      <a:lnTo>
                        <a:pt x="72165" y="9413"/>
                      </a:lnTo>
                      <a:lnTo>
                        <a:pt x="76200" y="12103"/>
                      </a:lnTo>
                      <a:lnTo>
                        <a:pt x="85612" y="0"/>
                      </a:lnTo>
                      <a:lnTo>
                        <a:pt x="118334" y="46617"/>
                      </a:lnTo>
                      <a:close/>
                    </a:path>
                  </a:pathLst>
                </a:custGeom>
                <a:solidFill>
                  <a:srgbClr val="45818E"/>
                </a:solidFill>
                <a:ln cap="flat" cmpd="sng" w="9525">
                  <a:solidFill>
                    <a:schemeClr val="dk2"/>
                  </a:solidFill>
                  <a:prstDash val="solid"/>
                  <a:round/>
                  <a:headEnd len="med" w="med" type="none"/>
                  <a:tailEnd len="med" w="med" type="none"/>
                </a:ln>
              </p:spPr>
            </p:sp>
            <p:sp>
              <p:nvSpPr>
                <p:cNvPr id="2400" name="Google Shape;2400;p145"/>
                <p:cNvSpPr txBox="1"/>
                <p:nvPr/>
              </p:nvSpPr>
              <p:spPr>
                <a:xfrm>
                  <a:off x="2468025" y="2810350"/>
                  <a:ext cx="1501500" cy="119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latin typeface="Source Sans Pro"/>
                      <a:ea typeface="Source Sans Pro"/>
                      <a:cs typeface="Source Sans Pro"/>
                      <a:sym typeface="Source Sans Pro"/>
                    </a:rPr>
                    <a:t>ASR</a:t>
                  </a:r>
                  <a:endParaRPr b="1" sz="2900">
                    <a:latin typeface="Source Sans Pro"/>
                    <a:ea typeface="Source Sans Pro"/>
                    <a:cs typeface="Source Sans Pro"/>
                    <a:sym typeface="Source Sans Pro"/>
                  </a:endParaRPr>
                </a:p>
                <a:p>
                  <a:pPr indent="0" lvl="0" marL="0" rtl="0" algn="ctr">
                    <a:spcBef>
                      <a:spcPts val="0"/>
                    </a:spcBef>
                    <a:spcAft>
                      <a:spcPts val="0"/>
                    </a:spcAft>
                    <a:buNone/>
                  </a:pPr>
                  <a:r>
                    <a:t/>
                  </a:r>
                  <a:endParaRPr b="1" sz="2900">
                    <a:latin typeface="Source Sans Pro"/>
                    <a:ea typeface="Source Sans Pro"/>
                    <a:cs typeface="Source Sans Pro"/>
                    <a:sym typeface="Source Sans Pro"/>
                  </a:endParaRPr>
                </a:p>
              </p:txBody>
            </p:sp>
          </p:grpSp>
        </p:grpSp>
        <p:sp>
          <p:nvSpPr>
            <p:cNvPr id="2401" name="Google Shape;2401;p145"/>
            <p:cNvSpPr txBox="1"/>
            <p:nvPr/>
          </p:nvSpPr>
          <p:spPr>
            <a:xfrm>
              <a:off x="3706604" y="4781388"/>
              <a:ext cx="1941600" cy="44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grpSp>
      <p:sp>
        <p:nvSpPr>
          <p:cNvPr id="2402" name="Google Shape;2402;p14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Available data</a:t>
            </a:r>
            <a:endParaRPr/>
          </a:p>
        </p:txBody>
      </p:sp>
      <p:sp>
        <p:nvSpPr>
          <p:cNvPr id="2403" name="Google Shape;2403;p145"/>
          <p:cNvSpPr/>
          <p:nvPr/>
        </p:nvSpPr>
        <p:spPr>
          <a:xfrm>
            <a:off x="289100" y="1423150"/>
            <a:ext cx="862920" cy="313848"/>
          </a:xfrm>
          <a:prstGeom prst="cloud">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45"/>
          <p:cNvSpPr/>
          <p:nvPr/>
        </p:nvSpPr>
        <p:spPr>
          <a:xfrm>
            <a:off x="1912925" y="1123563"/>
            <a:ext cx="862920" cy="313848"/>
          </a:xfrm>
          <a:prstGeom prst="cloud">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5" name="Google Shape;2405;p145"/>
          <p:cNvGrpSpPr/>
          <p:nvPr/>
        </p:nvGrpSpPr>
        <p:grpSpPr>
          <a:xfrm>
            <a:off x="-750800" y="1193370"/>
            <a:ext cx="3850475" cy="3272907"/>
            <a:chOff x="-65000" y="1591143"/>
            <a:chExt cx="3850475" cy="3634545"/>
          </a:xfrm>
        </p:grpSpPr>
        <p:grpSp>
          <p:nvGrpSpPr>
            <p:cNvPr id="2406" name="Google Shape;2406;p145"/>
            <p:cNvGrpSpPr/>
            <p:nvPr/>
          </p:nvGrpSpPr>
          <p:grpSpPr>
            <a:xfrm>
              <a:off x="-65000" y="1591143"/>
              <a:ext cx="3850475" cy="3249807"/>
              <a:chOff x="-369800" y="1591143"/>
              <a:chExt cx="3850475" cy="3249807"/>
            </a:xfrm>
          </p:grpSpPr>
          <p:sp>
            <p:nvSpPr>
              <p:cNvPr id="2407" name="Google Shape;2407;p145"/>
              <p:cNvSpPr/>
              <p:nvPr/>
            </p:nvSpPr>
            <p:spPr>
              <a:xfrm flipH="1">
                <a:off x="-356925" y="1591143"/>
                <a:ext cx="3837600" cy="3229200"/>
              </a:xfrm>
              <a:prstGeom prst="triangle">
                <a:avLst>
                  <a:gd fmla="val 50000"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45"/>
              <p:cNvSpPr/>
              <p:nvPr/>
            </p:nvSpPr>
            <p:spPr>
              <a:xfrm>
                <a:off x="930100" y="1602450"/>
                <a:ext cx="1367100" cy="1624850"/>
              </a:xfrm>
              <a:custGeom>
                <a:rect b="b" l="l" r="r" t="t"/>
                <a:pathLst>
                  <a:path extrusionOk="0" h="64994" w="54684">
                    <a:moveTo>
                      <a:pt x="0" y="42134"/>
                    </a:moveTo>
                    <a:lnTo>
                      <a:pt x="7171" y="58718"/>
                    </a:lnTo>
                    <a:lnTo>
                      <a:pt x="15240" y="33169"/>
                    </a:lnTo>
                    <a:lnTo>
                      <a:pt x="18825" y="39444"/>
                    </a:lnTo>
                    <a:lnTo>
                      <a:pt x="24204" y="46168"/>
                    </a:lnTo>
                    <a:lnTo>
                      <a:pt x="27790" y="41237"/>
                    </a:lnTo>
                    <a:lnTo>
                      <a:pt x="34962" y="53340"/>
                    </a:lnTo>
                    <a:lnTo>
                      <a:pt x="41685" y="64994"/>
                    </a:lnTo>
                    <a:lnTo>
                      <a:pt x="45271" y="58718"/>
                    </a:lnTo>
                    <a:lnTo>
                      <a:pt x="53340" y="64546"/>
                    </a:lnTo>
                    <a:lnTo>
                      <a:pt x="54684" y="47961"/>
                    </a:lnTo>
                    <a:lnTo>
                      <a:pt x="25101" y="0"/>
                    </a:lnTo>
                    <a:close/>
                  </a:path>
                </a:pathLst>
              </a:custGeom>
              <a:solidFill>
                <a:srgbClr val="D9D9D9"/>
              </a:solidFill>
              <a:ln cap="flat" cmpd="sng" w="9525">
                <a:solidFill>
                  <a:schemeClr val="dk2"/>
                </a:solidFill>
                <a:prstDash val="solid"/>
                <a:round/>
                <a:headEnd len="med" w="med" type="none"/>
                <a:tailEnd len="med" w="med" type="none"/>
              </a:ln>
            </p:spPr>
          </p:sp>
          <p:sp>
            <p:nvSpPr>
              <p:cNvPr id="2409" name="Google Shape;2409;p145"/>
              <p:cNvSpPr/>
              <p:nvPr/>
            </p:nvSpPr>
            <p:spPr>
              <a:xfrm>
                <a:off x="-369800" y="3877225"/>
                <a:ext cx="2980775" cy="963725"/>
              </a:xfrm>
              <a:custGeom>
                <a:rect b="b" l="l" r="r" t="t"/>
                <a:pathLst>
                  <a:path extrusionOk="0" h="38549" w="119231">
                    <a:moveTo>
                      <a:pt x="20171" y="5379"/>
                    </a:moveTo>
                    <a:lnTo>
                      <a:pt x="0" y="38100"/>
                    </a:lnTo>
                    <a:lnTo>
                      <a:pt x="119231" y="36756"/>
                    </a:lnTo>
                    <a:lnTo>
                      <a:pt x="94578" y="27791"/>
                    </a:lnTo>
                    <a:lnTo>
                      <a:pt x="85613" y="16585"/>
                    </a:lnTo>
                    <a:lnTo>
                      <a:pt x="48858" y="3586"/>
                    </a:lnTo>
                    <a:lnTo>
                      <a:pt x="24653" y="16137"/>
                    </a:lnTo>
                    <a:lnTo>
                      <a:pt x="22412" y="0"/>
                    </a:lnTo>
                    <a:lnTo>
                      <a:pt x="0" y="38549"/>
                    </a:lnTo>
                  </a:path>
                </a:pathLst>
              </a:custGeom>
              <a:solidFill>
                <a:srgbClr val="134F5C"/>
              </a:solidFill>
              <a:ln cap="flat" cmpd="sng" w="9525">
                <a:solidFill>
                  <a:schemeClr val="dk2"/>
                </a:solidFill>
                <a:prstDash val="solid"/>
                <a:round/>
                <a:headEnd len="med" w="med" type="none"/>
                <a:tailEnd len="med" w="med" type="none"/>
              </a:ln>
            </p:spPr>
          </p:sp>
        </p:grpSp>
        <p:sp>
          <p:nvSpPr>
            <p:cNvPr id="2410" name="Google Shape;2410;p145"/>
            <p:cNvSpPr txBox="1"/>
            <p:nvPr/>
          </p:nvSpPr>
          <p:spPr>
            <a:xfrm>
              <a:off x="1061338" y="3025600"/>
              <a:ext cx="1501500" cy="119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latin typeface="Source Sans Pro"/>
                  <a:ea typeface="Source Sans Pro"/>
                  <a:cs typeface="Source Sans Pro"/>
                  <a:sym typeface="Source Sans Pro"/>
                </a:rPr>
                <a:t>MT</a:t>
              </a:r>
              <a:endParaRPr b="1" sz="2900">
                <a:latin typeface="Source Sans Pro"/>
                <a:ea typeface="Source Sans Pro"/>
                <a:cs typeface="Source Sans Pro"/>
                <a:sym typeface="Source Sans Pro"/>
              </a:endParaRPr>
            </a:p>
            <a:p>
              <a:pPr indent="0" lvl="0" marL="0" rtl="0" algn="ctr">
                <a:spcBef>
                  <a:spcPts val="0"/>
                </a:spcBef>
                <a:spcAft>
                  <a:spcPts val="0"/>
                </a:spcAft>
                <a:buNone/>
              </a:pPr>
              <a:r>
                <a:t/>
              </a:r>
              <a:endParaRPr b="1" sz="2900">
                <a:latin typeface="Source Sans Pro"/>
                <a:ea typeface="Source Sans Pro"/>
                <a:cs typeface="Source Sans Pro"/>
                <a:sym typeface="Source Sans Pro"/>
              </a:endParaRPr>
            </a:p>
          </p:txBody>
        </p:sp>
        <p:sp>
          <p:nvSpPr>
            <p:cNvPr id="2411" name="Google Shape;2411;p145"/>
            <p:cNvSpPr txBox="1"/>
            <p:nvPr/>
          </p:nvSpPr>
          <p:spPr>
            <a:xfrm>
              <a:off x="402387" y="4781388"/>
              <a:ext cx="1086900" cy="44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grpSp>
      <p:sp>
        <p:nvSpPr>
          <p:cNvPr id="2412" name="Google Shape;2412;p145"/>
          <p:cNvSpPr txBox="1"/>
          <p:nvPr/>
        </p:nvSpPr>
        <p:spPr>
          <a:xfrm>
            <a:off x="6328774" y="4002750"/>
            <a:ext cx="26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grpSp>
        <p:nvGrpSpPr>
          <p:cNvPr id="2413" name="Google Shape;2413;p145"/>
          <p:cNvGrpSpPr/>
          <p:nvPr/>
        </p:nvGrpSpPr>
        <p:grpSpPr>
          <a:xfrm>
            <a:off x="7157169" y="3765155"/>
            <a:ext cx="997008" cy="313818"/>
            <a:chOff x="5082974" y="1497142"/>
            <a:chExt cx="3837600" cy="3396300"/>
          </a:xfrm>
        </p:grpSpPr>
        <p:sp>
          <p:nvSpPr>
            <p:cNvPr id="2414" name="Google Shape;2414;p145"/>
            <p:cNvSpPr/>
            <p:nvPr/>
          </p:nvSpPr>
          <p:spPr>
            <a:xfrm>
              <a:off x="5082974" y="1497142"/>
              <a:ext cx="3837600" cy="3396300"/>
            </a:xfrm>
            <a:prstGeom prst="triangle">
              <a:avLst>
                <a:gd fmla="val 50342"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45"/>
            <p:cNvSpPr/>
            <p:nvPr/>
          </p:nvSpPr>
          <p:spPr>
            <a:xfrm>
              <a:off x="5356411" y="3438115"/>
              <a:ext cx="2835100" cy="1448060"/>
            </a:xfrm>
            <a:custGeom>
              <a:rect b="b" l="l" r="r" t="t"/>
              <a:pathLst>
                <a:path extrusionOk="0" h="17033" w="113404">
                  <a:moveTo>
                    <a:pt x="0" y="17033"/>
                  </a:moveTo>
                  <a:lnTo>
                    <a:pt x="39445" y="8964"/>
                  </a:lnTo>
                  <a:lnTo>
                    <a:pt x="52892" y="12998"/>
                  </a:lnTo>
                  <a:lnTo>
                    <a:pt x="69029" y="9413"/>
                  </a:lnTo>
                  <a:lnTo>
                    <a:pt x="79786" y="8068"/>
                  </a:lnTo>
                  <a:lnTo>
                    <a:pt x="82476" y="0"/>
                  </a:lnTo>
                  <a:lnTo>
                    <a:pt x="101302" y="13895"/>
                  </a:lnTo>
                  <a:lnTo>
                    <a:pt x="113404" y="16136"/>
                  </a:lnTo>
                </a:path>
              </a:pathLst>
            </a:custGeom>
            <a:solidFill>
              <a:srgbClr val="134F5C"/>
            </a:solidFill>
            <a:ln cap="flat" cmpd="sng" w="9525">
              <a:solidFill>
                <a:schemeClr val="dk2"/>
              </a:solidFill>
              <a:prstDash val="solid"/>
              <a:round/>
              <a:headEnd len="med" w="med" type="none"/>
              <a:tailEnd len="med" w="med" type="none"/>
            </a:ln>
          </p:spPr>
        </p:sp>
      </p:grpSp>
      <p:sp>
        <p:nvSpPr>
          <p:cNvPr id="2416" name="Google Shape;2416;p145"/>
          <p:cNvSpPr txBox="1"/>
          <p:nvPr/>
        </p:nvSpPr>
        <p:spPr>
          <a:xfrm>
            <a:off x="6904925" y="3153250"/>
            <a:ext cx="1501500" cy="6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latin typeface="Source Sans Pro"/>
                <a:ea typeface="Source Sans Pro"/>
                <a:cs typeface="Source Sans Pro"/>
                <a:sym typeface="Source Sans Pro"/>
              </a:rPr>
              <a:t>ST</a:t>
            </a:r>
            <a:endParaRPr b="1" sz="2900">
              <a:latin typeface="Source Sans Pro"/>
              <a:ea typeface="Source Sans Pro"/>
              <a:cs typeface="Source Sans Pro"/>
              <a:sym typeface="Source Sans Pro"/>
            </a:endParaRPr>
          </a:p>
          <a:p>
            <a:pPr indent="0" lvl="0" marL="0" rtl="0" algn="ctr">
              <a:spcBef>
                <a:spcPts val="0"/>
              </a:spcBef>
              <a:spcAft>
                <a:spcPts val="0"/>
              </a:spcAft>
              <a:buNone/>
            </a:pPr>
            <a:r>
              <a:t/>
            </a:r>
            <a:endParaRPr b="1" sz="2900">
              <a:latin typeface="Source Sans Pro"/>
              <a:ea typeface="Source Sans Pro"/>
              <a:cs typeface="Source Sans Pro"/>
              <a:sym typeface="Source Sans Pro"/>
            </a:endParaRPr>
          </a:p>
        </p:txBody>
      </p:sp>
      <p:sp>
        <p:nvSpPr>
          <p:cNvPr id="2417" name="Google Shape;2417;p145"/>
          <p:cNvSpPr txBox="1"/>
          <p:nvPr/>
        </p:nvSpPr>
        <p:spPr>
          <a:xfrm>
            <a:off x="3249401" y="4087275"/>
            <a:ext cx="15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(audio, transcript)</a:t>
            </a:r>
            <a:endParaRPr>
              <a:latin typeface="Source Sans Pro"/>
              <a:ea typeface="Source Sans Pro"/>
              <a:cs typeface="Source Sans Pro"/>
              <a:sym typeface="Source Sans Pro"/>
            </a:endParaRPr>
          </a:p>
        </p:txBody>
      </p:sp>
      <p:sp>
        <p:nvSpPr>
          <p:cNvPr id="2418" name="Google Shape;2418;p145"/>
          <p:cNvSpPr txBox="1"/>
          <p:nvPr/>
        </p:nvSpPr>
        <p:spPr>
          <a:xfrm>
            <a:off x="21366" y="4087275"/>
            <a:ext cx="18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(text, translation)</a:t>
            </a:r>
            <a:endParaRPr>
              <a:latin typeface="Source Sans Pro"/>
              <a:ea typeface="Source Sans Pro"/>
              <a:cs typeface="Source Sans Pro"/>
              <a:sym typeface="Source Sans Pro"/>
            </a:endParaRPr>
          </a:p>
        </p:txBody>
      </p:sp>
      <p:sp>
        <p:nvSpPr>
          <p:cNvPr id="2419" name="Google Shape;2419;p145"/>
          <p:cNvSpPr txBox="1"/>
          <p:nvPr/>
        </p:nvSpPr>
        <p:spPr>
          <a:xfrm>
            <a:off x="6328774" y="4087269"/>
            <a:ext cx="26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(audio, </a:t>
            </a:r>
            <a:r>
              <a:rPr lang="en">
                <a:solidFill>
                  <a:srgbClr val="CCCCCC"/>
                </a:solidFill>
                <a:latin typeface="Source Sans Pro"/>
                <a:ea typeface="Source Sans Pro"/>
                <a:cs typeface="Source Sans Pro"/>
                <a:sym typeface="Source Sans Pro"/>
              </a:rPr>
              <a:t>transcript</a:t>
            </a:r>
            <a:r>
              <a:rPr lang="en">
                <a:latin typeface="Source Sans Pro"/>
                <a:ea typeface="Source Sans Pro"/>
                <a:cs typeface="Source Sans Pro"/>
                <a:sym typeface="Source Sans Pro"/>
              </a:rPr>
              <a:t>, translation)</a:t>
            </a:r>
            <a:endParaRPr>
              <a:latin typeface="Source Sans Pro"/>
              <a:ea typeface="Source Sans Pro"/>
              <a:cs typeface="Source Sans Pro"/>
              <a:sym typeface="Source Sans Pro"/>
            </a:endParaRPr>
          </a:p>
        </p:txBody>
      </p:sp>
      <p:sp>
        <p:nvSpPr>
          <p:cNvPr id="2420" name="Google Shape;2420;p14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1" name="Google Shape;2421;p145"/>
          <p:cNvSpPr/>
          <p:nvPr/>
        </p:nvSpPr>
        <p:spPr>
          <a:xfrm>
            <a:off x="195325" y="4188600"/>
            <a:ext cx="238800" cy="214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45"/>
          <p:cNvSpPr/>
          <p:nvPr/>
        </p:nvSpPr>
        <p:spPr>
          <a:xfrm>
            <a:off x="728725" y="4188600"/>
            <a:ext cx="238800" cy="214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3" name="Google Shape;2423;p145"/>
          <p:cNvCxnSpPr>
            <a:stCxn id="2421" idx="4"/>
            <a:endCxn id="2422" idx="4"/>
          </p:cNvCxnSpPr>
          <p:nvPr/>
        </p:nvCxnSpPr>
        <p:spPr>
          <a:xfrm flipH="1" rot="-5400000">
            <a:off x="581125" y="4136700"/>
            <a:ext cx="600" cy="533400"/>
          </a:xfrm>
          <a:prstGeom prst="curvedConnector3">
            <a:avLst>
              <a:gd fmla="val 23329167" name="adj1"/>
            </a:avLst>
          </a:prstGeom>
          <a:noFill/>
          <a:ln cap="flat" cmpd="sng" w="9525">
            <a:solidFill>
              <a:schemeClr val="dk1"/>
            </a:solidFill>
            <a:prstDash val="solid"/>
            <a:round/>
            <a:headEnd len="med" w="med" type="triangle"/>
            <a:tailEnd len="med" w="med" type="triangle"/>
          </a:ln>
        </p:spPr>
      </p:cxnSp>
      <p:cxnSp>
        <p:nvCxnSpPr>
          <p:cNvPr id="2424" name="Google Shape;2424;p145"/>
          <p:cNvCxnSpPr/>
          <p:nvPr/>
        </p:nvCxnSpPr>
        <p:spPr>
          <a:xfrm flipH="1" rot="-5400000">
            <a:off x="3857725" y="4136700"/>
            <a:ext cx="600" cy="533400"/>
          </a:xfrm>
          <a:prstGeom prst="curvedConnector3">
            <a:avLst>
              <a:gd fmla="val 23329167" name="adj1"/>
            </a:avLst>
          </a:prstGeom>
          <a:noFill/>
          <a:ln cap="flat" cmpd="sng" w="9525">
            <a:solidFill>
              <a:schemeClr val="dk1"/>
            </a:solidFill>
            <a:prstDash val="solid"/>
            <a:round/>
            <a:headEnd len="med" w="med" type="triangle"/>
            <a:tailEnd len="med" w="med" type="triangle"/>
          </a:ln>
        </p:spPr>
      </p:cxnSp>
      <p:cxnSp>
        <p:nvCxnSpPr>
          <p:cNvPr id="2425" name="Google Shape;2425;p145"/>
          <p:cNvCxnSpPr>
            <a:stCxn id="2426" idx="4"/>
            <a:endCxn id="2427" idx="4"/>
          </p:cNvCxnSpPr>
          <p:nvPr/>
        </p:nvCxnSpPr>
        <p:spPr>
          <a:xfrm flipH="1" rot="-5400000">
            <a:off x="7448575" y="3654550"/>
            <a:ext cx="600" cy="1447800"/>
          </a:xfrm>
          <a:prstGeom prst="curvedConnector3">
            <a:avLst>
              <a:gd fmla="val 26045833" name="adj1"/>
            </a:avLst>
          </a:prstGeom>
          <a:noFill/>
          <a:ln cap="flat" cmpd="sng" w="9525">
            <a:solidFill>
              <a:schemeClr val="dk1"/>
            </a:solidFill>
            <a:prstDash val="solid"/>
            <a:round/>
            <a:headEnd len="med" w="med" type="triangle"/>
            <a:tailEnd len="med" w="med" type="triangle"/>
          </a:ln>
        </p:spPr>
      </p:cxnSp>
      <p:sp>
        <p:nvSpPr>
          <p:cNvPr id="2427" name="Google Shape;2427;p145"/>
          <p:cNvSpPr/>
          <p:nvPr/>
        </p:nvSpPr>
        <p:spPr>
          <a:xfrm>
            <a:off x="8028025" y="4064350"/>
            <a:ext cx="289500" cy="313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45"/>
          <p:cNvSpPr/>
          <p:nvPr/>
        </p:nvSpPr>
        <p:spPr>
          <a:xfrm>
            <a:off x="6580225" y="4064350"/>
            <a:ext cx="289500" cy="313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 name="Shape 2431"/>
        <p:cNvGrpSpPr/>
        <p:nvPr/>
      </p:nvGrpSpPr>
      <p:grpSpPr>
        <a:xfrm>
          <a:off x="0" y="0"/>
          <a:ext cx="0" cy="0"/>
          <a:chOff x="0" y="0"/>
          <a:chExt cx="0" cy="0"/>
        </a:xfrm>
      </p:grpSpPr>
      <p:grpSp>
        <p:nvGrpSpPr>
          <p:cNvPr id="2432" name="Google Shape;2432;p146"/>
          <p:cNvGrpSpPr/>
          <p:nvPr/>
        </p:nvGrpSpPr>
        <p:grpSpPr>
          <a:xfrm>
            <a:off x="844924" y="1042107"/>
            <a:ext cx="4117480" cy="3424170"/>
            <a:chOff x="1530724" y="1423167"/>
            <a:chExt cx="4117480" cy="3802521"/>
          </a:xfrm>
        </p:grpSpPr>
        <p:grpSp>
          <p:nvGrpSpPr>
            <p:cNvPr id="2433" name="Google Shape;2433;p146"/>
            <p:cNvGrpSpPr/>
            <p:nvPr/>
          </p:nvGrpSpPr>
          <p:grpSpPr>
            <a:xfrm>
              <a:off x="1530724" y="1423167"/>
              <a:ext cx="3854959" cy="3417846"/>
              <a:chOff x="1225924" y="1423167"/>
              <a:chExt cx="3854959" cy="3417846"/>
            </a:xfrm>
          </p:grpSpPr>
          <p:sp>
            <p:nvSpPr>
              <p:cNvPr id="2434" name="Google Shape;2434;p146"/>
              <p:cNvSpPr/>
              <p:nvPr/>
            </p:nvSpPr>
            <p:spPr>
              <a:xfrm>
                <a:off x="1225924" y="1423167"/>
                <a:ext cx="3837600" cy="33963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5" name="Google Shape;2435;p146"/>
              <p:cNvGrpSpPr/>
              <p:nvPr/>
            </p:nvGrpSpPr>
            <p:grpSpPr>
              <a:xfrm>
                <a:off x="2468025" y="1434001"/>
                <a:ext cx="2612859" cy="3407011"/>
                <a:chOff x="2468025" y="1434001"/>
                <a:chExt cx="2612859" cy="3407011"/>
              </a:xfrm>
            </p:grpSpPr>
            <p:sp>
              <p:nvSpPr>
                <p:cNvPr id="2436" name="Google Shape;2436;p146"/>
                <p:cNvSpPr/>
                <p:nvPr/>
              </p:nvSpPr>
              <p:spPr>
                <a:xfrm>
                  <a:off x="2658510" y="1434001"/>
                  <a:ext cx="1015840" cy="1481775"/>
                </a:xfrm>
                <a:custGeom>
                  <a:rect b="b" l="l" r="r" t="t"/>
                  <a:pathLst>
                    <a:path extrusionOk="0" h="61408" w="52444">
                      <a:moveTo>
                        <a:pt x="10758" y="29583"/>
                      </a:moveTo>
                      <a:lnTo>
                        <a:pt x="15688" y="61408"/>
                      </a:lnTo>
                      <a:lnTo>
                        <a:pt x="21964" y="48857"/>
                      </a:lnTo>
                      <a:lnTo>
                        <a:pt x="29584" y="56477"/>
                      </a:lnTo>
                      <a:lnTo>
                        <a:pt x="39893" y="41685"/>
                      </a:lnTo>
                      <a:lnTo>
                        <a:pt x="49306" y="49754"/>
                      </a:lnTo>
                      <a:lnTo>
                        <a:pt x="52444" y="38100"/>
                      </a:lnTo>
                      <a:lnTo>
                        <a:pt x="25549" y="0"/>
                      </a:lnTo>
                      <a:lnTo>
                        <a:pt x="0" y="34514"/>
                      </a:lnTo>
                      <a:close/>
                    </a:path>
                  </a:pathLst>
                </a:custGeom>
                <a:solidFill>
                  <a:srgbClr val="D9D9D9"/>
                </a:solidFill>
                <a:ln cap="flat" cmpd="sng" w="9525">
                  <a:solidFill>
                    <a:schemeClr val="dk2"/>
                  </a:solidFill>
                  <a:prstDash val="solid"/>
                  <a:round/>
                  <a:headEnd len="med" w="med" type="none"/>
                  <a:tailEnd len="med" w="med" type="none"/>
                </a:ln>
              </p:spPr>
            </p:sp>
            <p:sp>
              <p:nvSpPr>
                <p:cNvPr id="2437" name="Google Shape;2437;p146"/>
                <p:cNvSpPr/>
                <p:nvPr/>
              </p:nvSpPr>
              <p:spPr>
                <a:xfrm>
                  <a:off x="2788754" y="3716144"/>
                  <a:ext cx="2292130" cy="1124868"/>
                </a:xfrm>
                <a:custGeom>
                  <a:rect b="b" l="l" r="r" t="t"/>
                  <a:pathLst>
                    <a:path extrusionOk="0" h="46617" w="118334">
                      <a:moveTo>
                        <a:pt x="0" y="45720"/>
                      </a:moveTo>
                      <a:lnTo>
                        <a:pt x="28238" y="29584"/>
                      </a:lnTo>
                      <a:lnTo>
                        <a:pt x="33617" y="36307"/>
                      </a:lnTo>
                      <a:lnTo>
                        <a:pt x="48409" y="23308"/>
                      </a:lnTo>
                      <a:lnTo>
                        <a:pt x="55581" y="25550"/>
                      </a:lnTo>
                      <a:lnTo>
                        <a:pt x="72165" y="9413"/>
                      </a:lnTo>
                      <a:lnTo>
                        <a:pt x="76200" y="12103"/>
                      </a:lnTo>
                      <a:lnTo>
                        <a:pt x="85612" y="0"/>
                      </a:lnTo>
                      <a:lnTo>
                        <a:pt x="118334" y="46617"/>
                      </a:lnTo>
                      <a:close/>
                    </a:path>
                  </a:pathLst>
                </a:custGeom>
                <a:solidFill>
                  <a:srgbClr val="45818E"/>
                </a:solidFill>
                <a:ln cap="flat" cmpd="sng" w="9525">
                  <a:solidFill>
                    <a:schemeClr val="dk2"/>
                  </a:solidFill>
                  <a:prstDash val="solid"/>
                  <a:round/>
                  <a:headEnd len="med" w="med" type="none"/>
                  <a:tailEnd len="med" w="med" type="none"/>
                </a:ln>
              </p:spPr>
            </p:sp>
            <p:sp>
              <p:nvSpPr>
                <p:cNvPr id="2438" name="Google Shape;2438;p146"/>
                <p:cNvSpPr txBox="1"/>
                <p:nvPr/>
              </p:nvSpPr>
              <p:spPr>
                <a:xfrm>
                  <a:off x="2468025" y="2810350"/>
                  <a:ext cx="1501500" cy="119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latin typeface="Source Sans Pro"/>
                      <a:ea typeface="Source Sans Pro"/>
                      <a:cs typeface="Source Sans Pro"/>
                      <a:sym typeface="Source Sans Pro"/>
                    </a:rPr>
                    <a:t>ASR</a:t>
                  </a:r>
                  <a:endParaRPr b="1" sz="2900">
                    <a:latin typeface="Source Sans Pro"/>
                    <a:ea typeface="Source Sans Pro"/>
                    <a:cs typeface="Source Sans Pro"/>
                    <a:sym typeface="Source Sans Pro"/>
                  </a:endParaRPr>
                </a:p>
                <a:p>
                  <a:pPr indent="0" lvl="0" marL="0" rtl="0" algn="ctr">
                    <a:spcBef>
                      <a:spcPts val="0"/>
                    </a:spcBef>
                    <a:spcAft>
                      <a:spcPts val="0"/>
                    </a:spcAft>
                    <a:buNone/>
                  </a:pPr>
                  <a:r>
                    <a:t/>
                  </a:r>
                  <a:endParaRPr b="1" sz="2900">
                    <a:latin typeface="Source Sans Pro"/>
                    <a:ea typeface="Source Sans Pro"/>
                    <a:cs typeface="Source Sans Pro"/>
                    <a:sym typeface="Source Sans Pro"/>
                  </a:endParaRPr>
                </a:p>
              </p:txBody>
            </p:sp>
          </p:grpSp>
        </p:grpSp>
        <p:sp>
          <p:nvSpPr>
            <p:cNvPr id="2439" name="Google Shape;2439;p146"/>
            <p:cNvSpPr txBox="1"/>
            <p:nvPr/>
          </p:nvSpPr>
          <p:spPr>
            <a:xfrm>
              <a:off x="3706604" y="4781388"/>
              <a:ext cx="1941600" cy="44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grpSp>
      <p:sp>
        <p:nvSpPr>
          <p:cNvPr id="2440" name="Google Shape;2440;p14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Available data</a:t>
            </a:r>
            <a:endParaRPr/>
          </a:p>
        </p:txBody>
      </p:sp>
      <p:sp>
        <p:nvSpPr>
          <p:cNvPr id="2441" name="Google Shape;2441;p146"/>
          <p:cNvSpPr/>
          <p:nvPr/>
        </p:nvSpPr>
        <p:spPr>
          <a:xfrm>
            <a:off x="289100" y="1423150"/>
            <a:ext cx="862920" cy="313848"/>
          </a:xfrm>
          <a:prstGeom prst="cloud">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46"/>
          <p:cNvSpPr/>
          <p:nvPr/>
        </p:nvSpPr>
        <p:spPr>
          <a:xfrm>
            <a:off x="1912925" y="1123563"/>
            <a:ext cx="862920" cy="313848"/>
          </a:xfrm>
          <a:prstGeom prst="cloud">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3" name="Google Shape;2443;p146"/>
          <p:cNvGrpSpPr/>
          <p:nvPr/>
        </p:nvGrpSpPr>
        <p:grpSpPr>
          <a:xfrm>
            <a:off x="-750800" y="1193370"/>
            <a:ext cx="3850475" cy="3272907"/>
            <a:chOff x="-65000" y="1591143"/>
            <a:chExt cx="3850475" cy="3634545"/>
          </a:xfrm>
        </p:grpSpPr>
        <p:grpSp>
          <p:nvGrpSpPr>
            <p:cNvPr id="2444" name="Google Shape;2444;p146"/>
            <p:cNvGrpSpPr/>
            <p:nvPr/>
          </p:nvGrpSpPr>
          <p:grpSpPr>
            <a:xfrm>
              <a:off x="-65000" y="1591143"/>
              <a:ext cx="3850475" cy="3249807"/>
              <a:chOff x="-369800" y="1591143"/>
              <a:chExt cx="3850475" cy="3249807"/>
            </a:xfrm>
          </p:grpSpPr>
          <p:sp>
            <p:nvSpPr>
              <p:cNvPr id="2445" name="Google Shape;2445;p146"/>
              <p:cNvSpPr/>
              <p:nvPr/>
            </p:nvSpPr>
            <p:spPr>
              <a:xfrm flipH="1">
                <a:off x="-356925" y="1591143"/>
                <a:ext cx="3837600" cy="3229200"/>
              </a:xfrm>
              <a:prstGeom prst="triangle">
                <a:avLst>
                  <a:gd fmla="val 50000"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46"/>
              <p:cNvSpPr/>
              <p:nvPr/>
            </p:nvSpPr>
            <p:spPr>
              <a:xfrm>
                <a:off x="930100" y="1602450"/>
                <a:ext cx="1367100" cy="1624850"/>
              </a:xfrm>
              <a:custGeom>
                <a:rect b="b" l="l" r="r" t="t"/>
                <a:pathLst>
                  <a:path extrusionOk="0" h="64994" w="54684">
                    <a:moveTo>
                      <a:pt x="0" y="42134"/>
                    </a:moveTo>
                    <a:lnTo>
                      <a:pt x="7171" y="58718"/>
                    </a:lnTo>
                    <a:lnTo>
                      <a:pt x="15240" y="33169"/>
                    </a:lnTo>
                    <a:lnTo>
                      <a:pt x="18825" y="39444"/>
                    </a:lnTo>
                    <a:lnTo>
                      <a:pt x="24204" y="46168"/>
                    </a:lnTo>
                    <a:lnTo>
                      <a:pt x="27790" y="41237"/>
                    </a:lnTo>
                    <a:lnTo>
                      <a:pt x="34962" y="53340"/>
                    </a:lnTo>
                    <a:lnTo>
                      <a:pt x="41685" y="64994"/>
                    </a:lnTo>
                    <a:lnTo>
                      <a:pt x="45271" y="58718"/>
                    </a:lnTo>
                    <a:lnTo>
                      <a:pt x="53340" y="64546"/>
                    </a:lnTo>
                    <a:lnTo>
                      <a:pt x="54684" y="47961"/>
                    </a:lnTo>
                    <a:lnTo>
                      <a:pt x="25101" y="0"/>
                    </a:lnTo>
                    <a:close/>
                  </a:path>
                </a:pathLst>
              </a:custGeom>
              <a:solidFill>
                <a:srgbClr val="D9D9D9"/>
              </a:solidFill>
              <a:ln cap="flat" cmpd="sng" w="9525">
                <a:solidFill>
                  <a:schemeClr val="dk2"/>
                </a:solidFill>
                <a:prstDash val="solid"/>
                <a:round/>
                <a:headEnd len="med" w="med" type="none"/>
                <a:tailEnd len="med" w="med" type="none"/>
              </a:ln>
            </p:spPr>
          </p:sp>
          <p:sp>
            <p:nvSpPr>
              <p:cNvPr id="2447" name="Google Shape;2447;p146"/>
              <p:cNvSpPr/>
              <p:nvPr/>
            </p:nvSpPr>
            <p:spPr>
              <a:xfrm>
                <a:off x="-369800" y="3877225"/>
                <a:ext cx="2980775" cy="963725"/>
              </a:xfrm>
              <a:custGeom>
                <a:rect b="b" l="l" r="r" t="t"/>
                <a:pathLst>
                  <a:path extrusionOk="0" h="38549" w="119231">
                    <a:moveTo>
                      <a:pt x="20171" y="5379"/>
                    </a:moveTo>
                    <a:lnTo>
                      <a:pt x="0" y="38100"/>
                    </a:lnTo>
                    <a:lnTo>
                      <a:pt x="119231" y="36756"/>
                    </a:lnTo>
                    <a:lnTo>
                      <a:pt x="94578" y="27791"/>
                    </a:lnTo>
                    <a:lnTo>
                      <a:pt x="85613" y="16585"/>
                    </a:lnTo>
                    <a:lnTo>
                      <a:pt x="48858" y="3586"/>
                    </a:lnTo>
                    <a:lnTo>
                      <a:pt x="24653" y="16137"/>
                    </a:lnTo>
                    <a:lnTo>
                      <a:pt x="22412" y="0"/>
                    </a:lnTo>
                    <a:lnTo>
                      <a:pt x="0" y="38549"/>
                    </a:lnTo>
                  </a:path>
                </a:pathLst>
              </a:custGeom>
              <a:solidFill>
                <a:srgbClr val="134F5C"/>
              </a:solidFill>
              <a:ln cap="flat" cmpd="sng" w="9525">
                <a:solidFill>
                  <a:schemeClr val="dk2"/>
                </a:solidFill>
                <a:prstDash val="solid"/>
                <a:round/>
                <a:headEnd len="med" w="med" type="none"/>
                <a:tailEnd len="med" w="med" type="none"/>
              </a:ln>
            </p:spPr>
          </p:sp>
        </p:grpSp>
        <p:sp>
          <p:nvSpPr>
            <p:cNvPr id="2448" name="Google Shape;2448;p146"/>
            <p:cNvSpPr txBox="1"/>
            <p:nvPr/>
          </p:nvSpPr>
          <p:spPr>
            <a:xfrm>
              <a:off x="1061338" y="3025600"/>
              <a:ext cx="1501500" cy="119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latin typeface="Source Sans Pro"/>
                  <a:ea typeface="Source Sans Pro"/>
                  <a:cs typeface="Source Sans Pro"/>
                  <a:sym typeface="Source Sans Pro"/>
                </a:rPr>
                <a:t>MT</a:t>
              </a:r>
              <a:endParaRPr b="1" sz="2900">
                <a:latin typeface="Source Sans Pro"/>
                <a:ea typeface="Source Sans Pro"/>
                <a:cs typeface="Source Sans Pro"/>
                <a:sym typeface="Source Sans Pro"/>
              </a:endParaRPr>
            </a:p>
            <a:p>
              <a:pPr indent="0" lvl="0" marL="0" rtl="0" algn="ctr">
                <a:spcBef>
                  <a:spcPts val="0"/>
                </a:spcBef>
                <a:spcAft>
                  <a:spcPts val="0"/>
                </a:spcAft>
                <a:buNone/>
              </a:pPr>
              <a:r>
                <a:t/>
              </a:r>
              <a:endParaRPr b="1" sz="2900">
                <a:latin typeface="Source Sans Pro"/>
                <a:ea typeface="Source Sans Pro"/>
                <a:cs typeface="Source Sans Pro"/>
                <a:sym typeface="Source Sans Pro"/>
              </a:endParaRPr>
            </a:p>
          </p:txBody>
        </p:sp>
        <p:sp>
          <p:nvSpPr>
            <p:cNvPr id="2449" name="Google Shape;2449;p146"/>
            <p:cNvSpPr txBox="1"/>
            <p:nvPr/>
          </p:nvSpPr>
          <p:spPr>
            <a:xfrm>
              <a:off x="402387" y="4781388"/>
              <a:ext cx="1086900" cy="44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grpSp>
      <p:sp>
        <p:nvSpPr>
          <p:cNvPr id="2450" name="Google Shape;2450;p146"/>
          <p:cNvSpPr txBox="1"/>
          <p:nvPr/>
        </p:nvSpPr>
        <p:spPr>
          <a:xfrm>
            <a:off x="6328774" y="4002750"/>
            <a:ext cx="26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grpSp>
        <p:nvGrpSpPr>
          <p:cNvPr id="2451" name="Google Shape;2451;p146"/>
          <p:cNvGrpSpPr/>
          <p:nvPr/>
        </p:nvGrpSpPr>
        <p:grpSpPr>
          <a:xfrm>
            <a:off x="7157169" y="3765155"/>
            <a:ext cx="997008" cy="313818"/>
            <a:chOff x="5082974" y="1497142"/>
            <a:chExt cx="3837600" cy="3396300"/>
          </a:xfrm>
        </p:grpSpPr>
        <p:sp>
          <p:nvSpPr>
            <p:cNvPr id="2452" name="Google Shape;2452;p146"/>
            <p:cNvSpPr/>
            <p:nvPr/>
          </p:nvSpPr>
          <p:spPr>
            <a:xfrm>
              <a:off x="5082974" y="1497142"/>
              <a:ext cx="3837600" cy="3396300"/>
            </a:xfrm>
            <a:prstGeom prst="triangle">
              <a:avLst>
                <a:gd fmla="val 50342"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46"/>
            <p:cNvSpPr/>
            <p:nvPr/>
          </p:nvSpPr>
          <p:spPr>
            <a:xfrm>
              <a:off x="5356411" y="3438115"/>
              <a:ext cx="2835100" cy="1448060"/>
            </a:xfrm>
            <a:custGeom>
              <a:rect b="b" l="l" r="r" t="t"/>
              <a:pathLst>
                <a:path extrusionOk="0" h="17033" w="113404">
                  <a:moveTo>
                    <a:pt x="0" y="17033"/>
                  </a:moveTo>
                  <a:lnTo>
                    <a:pt x="39445" y="8964"/>
                  </a:lnTo>
                  <a:lnTo>
                    <a:pt x="52892" y="12998"/>
                  </a:lnTo>
                  <a:lnTo>
                    <a:pt x="69029" y="9413"/>
                  </a:lnTo>
                  <a:lnTo>
                    <a:pt x="79786" y="8068"/>
                  </a:lnTo>
                  <a:lnTo>
                    <a:pt x="82476" y="0"/>
                  </a:lnTo>
                  <a:lnTo>
                    <a:pt x="101302" y="13895"/>
                  </a:lnTo>
                  <a:lnTo>
                    <a:pt x="113404" y="16136"/>
                  </a:lnTo>
                </a:path>
              </a:pathLst>
            </a:custGeom>
            <a:solidFill>
              <a:srgbClr val="134F5C"/>
            </a:solidFill>
            <a:ln cap="flat" cmpd="sng" w="9525">
              <a:solidFill>
                <a:schemeClr val="dk2"/>
              </a:solidFill>
              <a:prstDash val="solid"/>
              <a:round/>
              <a:headEnd len="med" w="med" type="none"/>
              <a:tailEnd len="med" w="med" type="none"/>
            </a:ln>
          </p:spPr>
        </p:sp>
      </p:grpSp>
      <p:sp>
        <p:nvSpPr>
          <p:cNvPr id="2454" name="Google Shape;2454;p146"/>
          <p:cNvSpPr txBox="1"/>
          <p:nvPr/>
        </p:nvSpPr>
        <p:spPr>
          <a:xfrm>
            <a:off x="6904925" y="3153250"/>
            <a:ext cx="1501500" cy="6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latin typeface="Source Sans Pro"/>
                <a:ea typeface="Source Sans Pro"/>
                <a:cs typeface="Source Sans Pro"/>
                <a:sym typeface="Source Sans Pro"/>
              </a:rPr>
              <a:t>ST</a:t>
            </a:r>
            <a:endParaRPr b="1" sz="2900">
              <a:latin typeface="Source Sans Pro"/>
              <a:ea typeface="Source Sans Pro"/>
              <a:cs typeface="Source Sans Pro"/>
              <a:sym typeface="Source Sans Pro"/>
            </a:endParaRPr>
          </a:p>
          <a:p>
            <a:pPr indent="0" lvl="0" marL="0" rtl="0" algn="ctr">
              <a:spcBef>
                <a:spcPts val="0"/>
              </a:spcBef>
              <a:spcAft>
                <a:spcPts val="0"/>
              </a:spcAft>
              <a:buNone/>
            </a:pPr>
            <a:r>
              <a:t/>
            </a:r>
            <a:endParaRPr b="1" sz="2900">
              <a:latin typeface="Source Sans Pro"/>
              <a:ea typeface="Source Sans Pro"/>
              <a:cs typeface="Source Sans Pro"/>
              <a:sym typeface="Source Sans Pro"/>
            </a:endParaRPr>
          </a:p>
        </p:txBody>
      </p:sp>
      <p:sp>
        <p:nvSpPr>
          <p:cNvPr id="2455" name="Google Shape;2455;p146"/>
          <p:cNvSpPr txBox="1"/>
          <p:nvPr/>
        </p:nvSpPr>
        <p:spPr>
          <a:xfrm>
            <a:off x="3249401" y="4087275"/>
            <a:ext cx="15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(audio, transcript)</a:t>
            </a:r>
            <a:endParaRPr>
              <a:latin typeface="Source Sans Pro"/>
              <a:ea typeface="Source Sans Pro"/>
              <a:cs typeface="Source Sans Pro"/>
              <a:sym typeface="Source Sans Pro"/>
            </a:endParaRPr>
          </a:p>
        </p:txBody>
      </p:sp>
      <p:sp>
        <p:nvSpPr>
          <p:cNvPr id="2456" name="Google Shape;2456;p146"/>
          <p:cNvSpPr txBox="1"/>
          <p:nvPr/>
        </p:nvSpPr>
        <p:spPr>
          <a:xfrm>
            <a:off x="21366" y="4087275"/>
            <a:ext cx="18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(text, translation)</a:t>
            </a:r>
            <a:endParaRPr>
              <a:latin typeface="Source Sans Pro"/>
              <a:ea typeface="Source Sans Pro"/>
              <a:cs typeface="Source Sans Pro"/>
              <a:sym typeface="Source Sans Pro"/>
            </a:endParaRPr>
          </a:p>
        </p:txBody>
      </p:sp>
      <p:sp>
        <p:nvSpPr>
          <p:cNvPr id="2457" name="Google Shape;2457;p146"/>
          <p:cNvSpPr txBox="1"/>
          <p:nvPr/>
        </p:nvSpPr>
        <p:spPr>
          <a:xfrm>
            <a:off x="6328774" y="4087269"/>
            <a:ext cx="26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(audio, </a:t>
            </a:r>
            <a:r>
              <a:rPr lang="en">
                <a:latin typeface="Source Sans Pro"/>
                <a:ea typeface="Source Sans Pro"/>
                <a:cs typeface="Source Sans Pro"/>
                <a:sym typeface="Source Sans Pro"/>
              </a:rPr>
              <a:t>transcript</a:t>
            </a:r>
            <a:r>
              <a:rPr lang="en">
                <a:latin typeface="Source Sans Pro"/>
                <a:ea typeface="Source Sans Pro"/>
                <a:cs typeface="Source Sans Pro"/>
                <a:sym typeface="Source Sans Pro"/>
              </a:rPr>
              <a:t>, translation)</a:t>
            </a:r>
            <a:endParaRPr>
              <a:latin typeface="Source Sans Pro"/>
              <a:ea typeface="Source Sans Pro"/>
              <a:cs typeface="Source Sans Pro"/>
              <a:sym typeface="Source Sans Pro"/>
            </a:endParaRPr>
          </a:p>
        </p:txBody>
      </p:sp>
      <p:sp>
        <p:nvSpPr>
          <p:cNvPr id="2458" name="Google Shape;2458;p146"/>
          <p:cNvSpPr txBox="1"/>
          <p:nvPr/>
        </p:nvSpPr>
        <p:spPr>
          <a:xfrm>
            <a:off x="4572000" y="65375"/>
            <a:ext cx="4572000" cy="275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17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1700">
                <a:solidFill>
                  <a:schemeClr val="dk1"/>
                </a:solidFill>
                <a:latin typeface="Source Sans Pro"/>
                <a:ea typeface="Source Sans Pro"/>
                <a:cs typeface="Source Sans Pro"/>
                <a:sym typeface="Source Sans Pro"/>
              </a:rPr>
              <a:t>Question: Why so few data?</a:t>
            </a:r>
            <a:endParaRPr b="1" sz="17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1700">
                <a:solidFill>
                  <a:srgbClr val="E69138"/>
                </a:solidFill>
                <a:latin typeface="Source Sans Pro"/>
                <a:ea typeface="Source Sans Pro"/>
                <a:cs typeface="Source Sans Pro"/>
                <a:sym typeface="Source Sans Pro"/>
              </a:rPr>
              <a:t>Answer: High creation costs!</a:t>
            </a:r>
            <a:endParaRPr b="1" sz="1700">
              <a:solidFill>
                <a:srgbClr val="E69138"/>
              </a:solidFill>
              <a:latin typeface="Source Sans Pro"/>
              <a:ea typeface="Source Sans Pro"/>
              <a:cs typeface="Source Sans Pro"/>
              <a:sym typeface="Source Sans Pro"/>
            </a:endParaRPr>
          </a:p>
          <a:p>
            <a:pPr indent="0" lvl="0" marL="0" rtl="0" algn="l">
              <a:spcBef>
                <a:spcPts val="0"/>
              </a:spcBef>
              <a:spcAft>
                <a:spcPts val="0"/>
              </a:spcAft>
              <a:buNone/>
            </a:pPr>
            <a:r>
              <a:t/>
            </a:r>
            <a:endParaRPr sz="400">
              <a:solidFill>
                <a:schemeClr val="lt2"/>
              </a:solidFill>
              <a:latin typeface="Source Sans Pro"/>
              <a:ea typeface="Source Sans Pro"/>
              <a:cs typeface="Source Sans Pro"/>
              <a:sym typeface="Source Sans Pro"/>
            </a:endParaRPr>
          </a:p>
          <a:p>
            <a:pPr indent="-215900" lvl="0" marL="342900" rtl="0" algn="l">
              <a:spcBef>
                <a:spcPts val="0"/>
              </a:spcBef>
              <a:spcAft>
                <a:spcPts val="0"/>
              </a:spcAft>
              <a:buClr>
                <a:srgbClr val="666666"/>
              </a:buClr>
              <a:buSzPts val="1600"/>
              <a:buFont typeface="Source Sans Pro"/>
              <a:buAutoNum type="arabicPeriod"/>
            </a:pPr>
            <a:r>
              <a:rPr lang="en" sz="1600">
                <a:solidFill>
                  <a:srgbClr val="666666"/>
                </a:solidFill>
                <a:latin typeface="Source Sans Pro"/>
                <a:ea typeface="Source Sans Pro"/>
                <a:cs typeface="Source Sans Pro"/>
                <a:sym typeface="Source Sans Pro"/>
              </a:rPr>
              <a:t>Find good data (e.g. </a:t>
            </a:r>
            <a:r>
              <a:rPr lang="en" sz="1600">
                <a:solidFill>
                  <a:srgbClr val="666666"/>
                </a:solidFill>
                <a:latin typeface="Source Sans Pro"/>
                <a:ea typeface="Source Sans Pro"/>
                <a:cs typeface="Source Sans Pro"/>
                <a:sym typeface="Source Sans Pro"/>
              </a:rPr>
              <a:t>audio+transcr+transl.</a:t>
            </a:r>
            <a:r>
              <a:rPr lang="en" sz="1600">
                <a:solidFill>
                  <a:srgbClr val="666666"/>
                </a:solidFill>
                <a:latin typeface="Source Sans Pro"/>
                <a:ea typeface="Source Sans Pro"/>
                <a:cs typeface="Source Sans Pro"/>
                <a:sym typeface="Source Sans Pro"/>
              </a:rPr>
              <a:t>, free)</a:t>
            </a:r>
            <a:endParaRPr sz="1600">
              <a:solidFill>
                <a:srgbClr val="666666"/>
              </a:solidFill>
              <a:latin typeface="Source Sans Pro"/>
              <a:ea typeface="Source Sans Pro"/>
              <a:cs typeface="Source Sans Pro"/>
              <a:sym typeface="Source Sans Pro"/>
            </a:endParaRPr>
          </a:p>
          <a:p>
            <a:pPr indent="-215900" lvl="0" marL="342900" rtl="0" algn="l">
              <a:spcBef>
                <a:spcPts val="0"/>
              </a:spcBef>
              <a:spcAft>
                <a:spcPts val="0"/>
              </a:spcAft>
              <a:buClr>
                <a:srgbClr val="666666"/>
              </a:buClr>
              <a:buSzPts val="1600"/>
              <a:buFont typeface="Source Sans Pro"/>
              <a:buAutoNum type="arabicPeriod"/>
            </a:pPr>
            <a:r>
              <a:rPr lang="en" sz="1600">
                <a:solidFill>
                  <a:srgbClr val="666666"/>
                </a:solidFill>
                <a:latin typeface="Source Sans Pro"/>
                <a:ea typeface="Source Sans Pro"/>
                <a:cs typeface="Source Sans Pro"/>
                <a:sym typeface="Source Sans Pro"/>
              </a:rPr>
              <a:t>Download and clean </a:t>
            </a:r>
            <a:endParaRPr sz="1600">
              <a:solidFill>
                <a:srgbClr val="666666"/>
              </a:solidFill>
              <a:latin typeface="Source Sans Pro"/>
              <a:ea typeface="Source Sans Pro"/>
              <a:cs typeface="Source Sans Pro"/>
              <a:sym typeface="Source Sans Pro"/>
            </a:endParaRPr>
          </a:p>
          <a:p>
            <a:pPr indent="-215900" lvl="0" marL="342900" rtl="0" algn="l">
              <a:spcBef>
                <a:spcPts val="0"/>
              </a:spcBef>
              <a:spcAft>
                <a:spcPts val="0"/>
              </a:spcAft>
              <a:buClr>
                <a:srgbClr val="666666"/>
              </a:buClr>
              <a:buSzPts val="1600"/>
              <a:buFont typeface="Source Sans Pro"/>
              <a:buAutoNum type="arabicPeriod"/>
            </a:pPr>
            <a:r>
              <a:rPr lang="en" sz="1600">
                <a:solidFill>
                  <a:srgbClr val="666666"/>
                </a:solidFill>
                <a:latin typeface="Source Sans Pro"/>
                <a:ea typeface="Source Sans Pro"/>
                <a:cs typeface="Source Sans Pro"/>
                <a:sym typeface="Source Sans Pro"/>
              </a:rPr>
              <a:t>Segment transcripts and translations</a:t>
            </a:r>
            <a:endParaRPr sz="1600">
              <a:solidFill>
                <a:srgbClr val="666666"/>
              </a:solidFill>
              <a:latin typeface="Source Sans Pro"/>
              <a:ea typeface="Source Sans Pro"/>
              <a:cs typeface="Source Sans Pro"/>
              <a:sym typeface="Source Sans Pro"/>
            </a:endParaRPr>
          </a:p>
          <a:p>
            <a:pPr indent="-215900" lvl="0" marL="342900" rtl="0" algn="l">
              <a:spcBef>
                <a:spcPts val="0"/>
              </a:spcBef>
              <a:spcAft>
                <a:spcPts val="0"/>
              </a:spcAft>
              <a:buClr>
                <a:srgbClr val="666666"/>
              </a:buClr>
              <a:buSzPts val="1600"/>
              <a:buFont typeface="Source Sans Pro"/>
              <a:buAutoNum type="arabicPeriod"/>
            </a:pPr>
            <a:r>
              <a:rPr lang="en" sz="1600">
                <a:solidFill>
                  <a:srgbClr val="666666"/>
                </a:solidFill>
                <a:latin typeface="Source Sans Pro"/>
                <a:ea typeface="Source Sans Pro"/>
                <a:cs typeface="Source Sans Pro"/>
                <a:sym typeface="Source Sans Pro"/>
              </a:rPr>
              <a:t>Align transcripts and translations</a:t>
            </a:r>
            <a:endParaRPr sz="1600">
              <a:solidFill>
                <a:srgbClr val="666666"/>
              </a:solidFill>
              <a:latin typeface="Source Sans Pro"/>
              <a:ea typeface="Source Sans Pro"/>
              <a:cs typeface="Source Sans Pro"/>
              <a:sym typeface="Source Sans Pro"/>
            </a:endParaRPr>
          </a:p>
          <a:p>
            <a:pPr indent="-215900" lvl="0" marL="342900" rtl="0" algn="l">
              <a:spcBef>
                <a:spcPts val="0"/>
              </a:spcBef>
              <a:spcAft>
                <a:spcPts val="0"/>
              </a:spcAft>
              <a:buClr>
                <a:srgbClr val="666666"/>
              </a:buClr>
              <a:buSzPts val="1600"/>
              <a:buFont typeface="Source Sans Pro"/>
              <a:buAutoNum type="arabicPeriod"/>
            </a:pPr>
            <a:r>
              <a:rPr lang="en" sz="1600">
                <a:solidFill>
                  <a:srgbClr val="666666"/>
                </a:solidFill>
                <a:latin typeface="Source Sans Pro"/>
                <a:ea typeface="Source Sans Pro"/>
                <a:cs typeface="Source Sans Pro"/>
                <a:sym typeface="Source Sans Pro"/>
              </a:rPr>
              <a:t>Align transcripts and audio</a:t>
            </a:r>
            <a:endParaRPr sz="1600">
              <a:solidFill>
                <a:srgbClr val="666666"/>
              </a:solidFill>
              <a:latin typeface="Source Sans Pro"/>
              <a:ea typeface="Source Sans Pro"/>
              <a:cs typeface="Source Sans Pro"/>
              <a:sym typeface="Source Sans Pro"/>
            </a:endParaRPr>
          </a:p>
          <a:p>
            <a:pPr indent="-215900" lvl="0" marL="342900" rtl="0" algn="l">
              <a:spcBef>
                <a:spcPts val="0"/>
              </a:spcBef>
              <a:spcAft>
                <a:spcPts val="0"/>
              </a:spcAft>
              <a:buClr>
                <a:srgbClr val="666666"/>
              </a:buClr>
              <a:buSzPts val="1600"/>
              <a:buFont typeface="Source Sans Pro"/>
              <a:buAutoNum type="arabicPeriod"/>
            </a:pPr>
            <a:r>
              <a:rPr lang="en" sz="1600">
                <a:solidFill>
                  <a:srgbClr val="666666"/>
                </a:solidFill>
                <a:latin typeface="Source Sans Pro"/>
                <a:ea typeface="Source Sans Pro"/>
                <a:cs typeface="Source Sans Pro"/>
                <a:sym typeface="Source Sans Pro"/>
              </a:rPr>
              <a:t>Filter wrong/poor alignments  </a:t>
            </a:r>
            <a:endParaRPr sz="1600">
              <a:solidFill>
                <a:srgbClr val="666666"/>
              </a:solidFill>
              <a:latin typeface="Source Sans Pro"/>
              <a:ea typeface="Source Sans Pro"/>
              <a:cs typeface="Source Sans Pro"/>
              <a:sym typeface="Source Sans Pro"/>
            </a:endParaRPr>
          </a:p>
          <a:p>
            <a:pPr indent="-215900" lvl="0" marL="342900" rtl="0" algn="l">
              <a:spcBef>
                <a:spcPts val="0"/>
              </a:spcBef>
              <a:spcAft>
                <a:spcPts val="0"/>
              </a:spcAft>
              <a:buClr>
                <a:srgbClr val="666666"/>
              </a:buClr>
              <a:buSzPts val="1600"/>
              <a:buFont typeface="Source Sans Pro"/>
              <a:buAutoNum type="arabicPeriod"/>
            </a:pPr>
            <a:r>
              <a:rPr lang="en" sz="1600">
                <a:solidFill>
                  <a:srgbClr val="666666"/>
                </a:solidFill>
                <a:latin typeface="Source Sans Pro"/>
                <a:ea typeface="Source Sans Pro"/>
                <a:cs typeface="Source Sans Pro"/>
                <a:sym typeface="Source Sans Pro"/>
              </a:rPr>
              <a:t>Pack</a:t>
            </a:r>
            <a:r>
              <a:rPr lang="en" sz="1600">
                <a:solidFill>
                  <a:srgbClr val="666666"/>
                </a:solidFill>
                <a:latin typeface="Source Sans Pro"/>
                <a:ea typeface="Source Sans Pro"/>
                <a:cs typeface="Source Sans Pro"/>
                <a:sym typeface="Source Sans Pro"/>
              </a:rPr>
              <a:t> in suitable format, extract features </a:t>
            </a:r>
            <a:endParaRPr sz="1600">
              <a:solidFill>
                <a:srgbClr val="666666"/>
              </a:solidFill>
              <a:latin typeface="Source Sans Pro"/>
              <a:ea typeface="Source Sans Pro"/>
              <a:cs typeface="Source Sans Pro"/>
              <a:sym typeface="Source Sans Pro"/>
            </a:endParaRPr>
          </a:p>
        </p:txBody>
      </p:sp>
      <p:sp>
        <p:nvSpPr>
          <p:cNvPr id="2459" name="Google Shape;2459;p146"/>
          <p:cNvSpPr txBox="1"/>
          <p:nvPr/>
        </p:nvSpPr>
        <p:spPr>
          <a:xfrm>
            <a:off x="6904925" y="2749075"/>
            <a:ext cx="22803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2"/>
              </a:buClr>
              <a:buSzPts val="1100"/>
              <a:buFont typeface="Arial"/>
              <a:buNone/>
            </a:pPr>
            <a:r>
              <a:rPr lang="en" sz="1200">
                <a:solidFill>
                  <a:srgbClr val="666666"/>
                </a:solidFill>
                <a:latin typeface="Source Sans Pro"/>
                <a:ea typeface="Source Sans Pro"/>
                <a:cs typeface="Source Sans Pro"/>
                <a:sym typeface="Source Sans Pro"/>
              </a:rPr>
              <a:t>MuST-C (Cattoni et al., 2021) </a:t>
            </a:r>
            <a:endParaRPr sz="1200">
              <a:solidFill>
                <a:srgbClr val="666666"/>
              </a:solidFill>
              <a:latin typeface="Source Sans Pro"/>
              <a:ea typeface="Source Sans Pro"/>
              <a:cs typeface="Source Sans Pro"/>
              <a:sym typeface="Source Sans Pro"/>
            </a:endParaRPr>
          </a:p>
        </p:txBody>
      </p:sp>
      <p:sp>
        <p:nvSpPr>
          <p:cNvPr id="2460" name="Google Shape;2460;p14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2461" name="Google Shape;2461;p146"/>
          <p:cNvCxnSpPr/>
          <p:nvPr/>
        </p:nvCxnSpPr>
        <p:spPr>
          <a:xfrm flipH="1" rot="-5400000">
            <a:off x="581125" y="4136700"/>
            <a:ext cx="600" cy="533400"/>
          </a:xfrm>
          <a:prstGeom prst="curvedConnector3">
            <a:avLst>
              <a:gd fmla="val 23329167" name="adj1"/>
            </a:avLst>
          </a:prstGeom>
          <a:noFill/>
          <a:ln cap="flat" cmpd="sng" w="9525">
            <a:solidFill>
              <a:schemeClr val="dk1"/>
            </a:solidFill>
            <a:prstDash val="solid"/>
            <a:round/>
            <a:headEnd len="med" w="med" type="triangle"/>
            <a:tailEnd len="med" w="med" type="triangle"/>
          </a:ln>
        </p:spPr>
      </p:cxnSp>
      <p:cxnSp>
        <p:nvCxnSpPr>
          <p:cNvPr id="2462" name="Google Shape;2462;p146"/>
          <p:cNvCxnSpPr/>
          <p:nvPr/>
        </p:nvCxnSpPr>
        <p:spPr>
          <a:xfrm flipH="1" rot="-5400000">
            <a:off x="3857725" y="4136700"/>
            <a:ext cx="600" cy="533400"/>
          </a:xfrm>
          <a:prstGeom prst="curvedConnector3">
            <a:avLst>
              <a:gd fmla="val 23329167" name="adj1"/>
            </a:avLst>
          </a:prstGeom>
          <a:noFill/>
          <a:ln cap="flat" cmpd="sng" w="9525">
            <a:solidFill>
              <a:schemeClr val="dk1"/>
            </a:solidFill>
            <a:prstDash val="solid"/>
            <a:round/>
            <a:headEnd len="med" w="med" type="triangle"/>
            <a:tailEnd len="med" w="med" type="triangle"/>
          </a:ln>
        </p:spPr>
      </p:cxnSp>
      <p:sp>
        <p:nvSpPr>
          <p:cNvPr id="2463" name="Google Shape;2463;p146"/>
          <p:cNvSpPr txBox="1"/>
          <p:nvPr/>
        </p:nvSpPr>
        <p:spPr>
          <a:xfrm>
            <a:off x="6328774" y="4002750"/>
            <a:ext cx="26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2464" name="Google Shape;2464;p146"/>
          <p:cNvSpPr txBox="1"/>
          <p:nvPr/>
        </p:nvSpPr>
        <p:spPr>
          <a:xfrm>
            <a:off x="6328774" y="4087269"/>
            <a:ext cx="26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(audio, </a:t>
            </a:r>
            <a:r>
              <a:rPr lang="en">
                <a:solidFill>
                  <a:srgbClr val="CCCCCC"/>
                </a:solidFill>
                <a:latin typeface="Source Sans Pro"/>
                <a:ea typeface="Source Sans Pro"/>
                <a:cs typeface="Source Sans Pro"/>
                <a:sym typeface="Source Sans Pro"/>
              </a:rPr>
              <a:t>transcript</a:t>
            </a:r>
            <a:r>
              <a:rPr lang="en">
                <a:latin typeface="Source Sans Pro"/>
                <a:ea typeface="Source Sans Pro"/>
                <a:cs typeface="Source Sans Pro"/>
                <a:sym typeface="Source Sans Pro"/>
              </a:rPr>
              <a:t>, translation)</a:t>
            </a:r>
            <a:endParaRPr>
              <a:latin typeface="Source Sans Pro"/>
              <a:ea typeface="Source Sans Pro"/>
              <a:cs typeface="Source Sans Pro"/>
              <a:sym typeface="Source Sans Pro"/>
            </a:endParaRPr>
          </a:p>
        </p:txBody>
      </p:sp>
      <p:cxnSp>
        <p:nvCxnSpPr>
          <p:cNvPr id="2465" name="Google Shape;2465;p146"/>
          <p:cNvCxnSpPr>
            <a:stCxn id="2466" idx="4"/>
            <a:endCxn id="2467" idx="4"/>
          </p:cNvCxnSpPr>
          <p:nvPr/>
        </p:nvCxnSpPr>
        <p:spPr>
          <a:xfrm flipH="1" rot="-5400000">
            <a:off x="7448575" y="3654550"/>
            <a:ext cx="600" cy="1447800"/>
          </a:xfrm>
          <a:prstGeom prst="curvedConnector3">
            <a:avLst>
              <a:gd fmla="val 29091667" name="adj1"/>
            </a:avLst>
          </a:prstGeom>
          <a:noFill/>
          <a:ln cap="flat" cmpd="sng" w="9525">
            <a:solidFill>
              <a:schemeClr val="dk1"/>
            </a:solidFill>
            <a:prstDash val="solid"/>
            <a:round/>
            <a:headEnd len="med" w="med" type="triangle"/>
            <a:tailEnd len="med" w="med" type="triangle"/>
          </a:ln>
        </p:spPr>
      </p:cxnSp>
      <p:sp>
        <p:nvSpPr>
          <p:cNvPr id="2467" name="Google Shape;2467;p146"/>
          <p:cNvSpPr/>
          <p:nvPr/>
        </p:nvSpPr>
        <p:spPr>
          <a:xfrm>
            <a:off x="8028025" y="4064350"/>
            <a:ext cx="289500" cy="313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46"/>
          <p:cNvSpPr/>
          <p:nvPr/>
        </p:nvSpPr>
        <p:spPr>
          <a:xfrm>
            <a:off x="6580225" y="4064350"/>
            <a:ext cx="289500" cy="313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grpSp>
        <p:nvGrpSpPr>
          <p:cNvPr id="283" name="Google Shape;283;p39"/>
          <p:cNvGrpSpPr/>
          <p:nvPr/>
        </p:nvGrpSpPr>
        <p:grpSpPr>
          <a:xfrm>
            <a:off x="968000" y="4077637"/>
            <a:ext cx="7769900" cy="446400"/>
            <a:chOff x="968000" y="2669603"/>
            <a:chExt cx="7769900" cy="446400"/>
          </a:xfrm>
        </p:grpSpPr>
        <p:sp>
          <p:nvSpPr>
            <p:cNvPr id="284" name="Google Shape;284;p39"/>
            <p:cNvSpPr txBox="1"/>
            <p:nvPr/>
          </p:nvSpPr>
          <p:spPr>
            <a:xfrm>
              <a:off x="968000" y="2669603"/>
              <a:ext cx="22344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Unconstrained</a:t>
              </a:r>
              <a:endParaRPr b="1" sz="1700">
                <a:solidFill>
                  <a:srgbClr val="EFEFEF"/>
                </a:solidFill>
                <a:latin typeface="Source Sans Pro"/>
                <a:ea typeface="Source Sans Pro"/>
                <a:cs typeface="Source Sans Pro"/>
                <a:sym typeface="Source Sans Pro"/>
              </a:endParaRPr>
            </a:p>
          </p:txBody>
        </p:sp>
        <p:sp>
          <p:nvSpPr>
            <p:cNvPr id="285" name="Google Shape;285;p39"/>
            <p:cNvSpPr txBox="1"/>
            <p:nvPr/>
          </p:nvSpPr>
          <p:spPr>
            <a:xfrm>
              <a:off x="5732500" y="2669603"/>
              <a:ext cx="30054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Constrained (e.g. subtitling)</a:t>
              </a:r>
              <a:endParaRPr b="1" sz="1700">
                <a:solidFill>
                  <a:srgbClr val="EFEFEF"/>
                </a:solidFill>
                <a:latin typeface="Source Sans Pro"/>
                <a:ea typeface="Source Sans Pro"/>
                <a:cs typeface="Source Sans Pro"/>
                <a:sym typeface="Source Sans Pro"/>
              </a:endParaRPr>
            </a:p>
          </p:txBody>
        </p:sp>
      </p:grpSp>
      <p:grpSp>
        <p:nvGrpSpPr>
          <p:cNvPr id="286" name="Google Shape;286;p39"/>
          <p:cNvGrpSpPr/>
          <p:nvPr/>
        </p:nvGrpSpPr>
        <p:grpSpPr>
          <a:xfrm>
            <a:off x="235100" y="2616596"/>
            <a:ext cx="8850200" cy="446400"/>
            <a:chOff x="235100" y="2688368"/>
            <a:chExt cx="8850200" cy="446400"/>
          </a:xfrm>
        </p:grpSpPr>
        <p:sp>
          <p:nvSpPr>
            <p:cNvPr id="287" name="Google Shape;287;p39"/>
            <p:cNvSpPr txBox="1"/>
            <p:nvPr/>
          </p:nvSpPr>
          <p:spPr>
            <a:xfrm>
              <a:off x="235100" y="2688368"/>
              <a:ext cx="37002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Restricted domain </a:t>
              </a:r>
              <a:endParaRPr b="1" sz="1700">
                <a:solidFill>
                  <a:srgbClr val="EFEFEF"/>
                </a:solidFill>
                <a:latin typeface="Source Sans Pro"/>
                <a:ea typeface="Source Sans Pro"/>
                <a:cs typeface="Source Sans Pro"/>
                <a:sym typeface="Source Sans Pro"/>
              </a:endParaRPr>
            </a:p>
          </p:txBody>
        </p:sp>
        <p:sp>
          <p:nvSpPr>
            <p:cNvPr id="288" name="Google Shape;288;p39"/>
            <p:cNvSpPr txBox="1"/>
            <p:nvPr/>
          </p:nvSpPr>
          <p:spPr>
            <a:xfrm>
              <a:off x="5385100" y="2688368"/>
              <a:ext cx="37002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Open domain </a:t>
              </a:r>
              <a:endParaRPr b="1" sz="1700">
                <a:solidFill>
                  <a:srgbClr val="EFEFEF"/>
                </a:solidFill>
                <a:latin typeface="Source Sans Pro"/>
                <a:ea typeface="Source Sans Pro"/>
                <a:cs typeface="Source Sans Pro"/>
                <a:sym typeface="Source Sans Pro"/>
              </a:endParaRPr>
            </a:p>
          </p:txBody>
        </p:sp>
      </p:grpSp>
      <p:sp>
        <p:nvSpPr>
          <p:cNvPr id="289" name="Google Shape;289;p3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Speech Translation - a Multi-faceted Problem</a:t>
            </a:r>
            <a:endParaRPr/>
          </a:p>
        </p:txBody>
      </p:sp>
      <p:grpSp>
        <p:nvGrpSpPr>
          <p:cNvPr id="290" name="Google Shape;290;p39"/>
          <p:cNvGrpSpPr/>
          <p:nvPr/>
        </p:nvGrpSpPr>
        <p:grpSpPr>
          <a:xfrm>
            <a:off x="1631300" y="1155556"/>
            <a:ext cx="6508250" cy="446400"/>
            <a:chOff x="1631300" y="1155556"/>
            <a:chExt cx="6508250" cy="446400"/>
          </a:xfrm>
        </p:grpSpPr>
        <p:sp>
          <p:nvSpPr>
            <p:cNvPr id="291" name="Google Shape;291;p39"/>
            <p:cNvSpPr txBox="1"/>
            <p:nvPr/>
          </p:nvSpPr>
          <p:spPr>
            <a:xfrm>
              <a:off x="1631300" y="1155556"/>
              <a:ext cx="9078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Source Sans Pro"/>
                  <a:ea typeface="Source Sans Pro"/>
                  <a:cs typeface="Source Sans Pro"/>
                  <a:sym typeface="Source Sans Pro"/>
                </a:rPr>
                <a:t>Offline</a:t>
              </a:r>
              <a:endParaRPr b="1" sz="1700">
                <a:solidFill>
                  <a:schemeClr val="dk1"/>
                </a:solidFill>
                <a:latin typeface="Source Sans Pro"/>
                <a:ea typeface="Source Sans Pro"/>
                <a:cs typeface="Source Sans Pro"/>
                <a:sym typeface="Source Sans Pro"/>
              </a:endParaRPr>
            </a:p>
          </p:txBody>
        </p:sp>
        <p:sp>
          <p:nvSpPr>
            <p:cNvPr id="292" name="Google Shape;292;p39"/>
            <p:cNvSpPr txBox="1"/>
            <p:nvPr/>
          </p:nvSpPr>
          <p:spPr>
            <a:xfrm>
              <a:off x="6330850" y="1155556"/>
              <a:ext cx="18087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Source Sans Pro"/>
                  <a:ea typeface="Source Sans Pro"/>
                  <a:cs typeface="Source Sans Pro"/>
                  <a:sym typeface="Source Sans Pro"/>
                </a:rPr>
                <a:t>Simultaneous</a:t>
              </a:r>
              <a:endParaRPr b="1" sz="1700">
                <a:solidFill>
                  <a:schemeClr val="dk1"/>
                </a:solidFill>
                <a:latin typeface="Source Sans Pro"/>
                <a:ea typeface="Source Sans Pro"/>
                <a:cs typeface="Source Sans Pro"/>
                <a:sym typeface="Source Sans Pro"/>
              </a:endParaRPr>
            </a:p>
          </p:txBody>
        </p:sp>
      </p:grpSp>
      <p:grpSp>
        <p:nvGrpSpPr>
          <p:cNvPr id="293" name="Google Shape;293;p39"/>
          <p:cNvGrpSpPr/>
          <p:nvPr/>
        </p:nvGrpSpPr>
        <p:grpSpPr>
          <a:xfrm>
            <a:off x="1180850" y="1642570"/>
            <a:ext cx="6958700" cy="446400"/>
            <a:chOff x="1180850" y="1660239"/>
            <a:chExt cx="6958700" cy="446400"/>
          </a:xfrm>
        </p:grpSpPr>
        <p:sp>
          <p:nvSpPr>
            <p:cNvPr id="294" name="Google Shape;294;p39"/>
            <p:cNvSpPr txBox="1"/>
            <p:nvPr/>
          </p:nvSpPr>
          <p:spPr>
            <a:xfrm>
              <a:off x="6330850" y="1660239"/>
              <a:ext cx="18087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EFEFEF"/>
                  </a:solidFill>
                  <a:latin typeface="Source Sans Pro"/>
                  <a:ea typeface="Source Sans Pro"/>
                  <a:cs typeface="Source Sans Pro"/>
                  <a:sym typeface="Source Sans Pro"/>
                </a:rPr>
                <a:t>Multi-speaker</a:t>
              </a:r>
              <a:endParaRPr b="1" sz="1700">
                <a:solidFill>
                  <a:srgbClr val="EFEFEF"/>
                </a:solidFill>
                <a:latin typeface="Source Sans Pro"/>
                <a:ea typeface="Source Sans Pro"/>
                <a:cs typeface="Source Sans Pro"/>
                <a:sym typeface="Source Sans Pro"/>
              </a:endParaRPr>
            </a:p>
          </p:txBody>
        </p:sp>
        <p:sp>
          <p:nvSpPr>
            <p:cNvPr id="295" name="Google Shape;295;p39"/>
            <p:cNvSpPr txBox="1"/>
            <p:nvPr/>
          </p:nvSpPr>
          <p:spPr>
            <a:xfrm>
              <a:off x="1180850" y="1660239"/>
              <a:ext cx="18087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EFEFEF"/>
                  </a:solidFill>
                  <a:latin typeface="Source Sans Pro"/>
                  <a:ea typeface="Source Sans Pro"/>
                  <a:cs typeface="Source Sans Pro"/>
                  <a:sym typeface="Source Sans Pro"/>
                </a:rPr>
                <a:t>Single-speaker</a:t>
              </a:r>
              <a:endParaRPr b="1" sz="1700">
                <a:solidFill>
                  <a:srgbClr val="EFEFEF"/>
                </a:solidFill>
                <a:latin typeface="Source Sans Pro"/>
                <a:ea typeface="Source Sans Pro"/>
                <a:cs typeface="Source Sans Pro"/>
                <a:sym typeface="Source Sans Pro"/>
              </a:endParaRPr>
            </a:p>
          </p:txBody>
        </p:sp>
      </p:grpSp>
      <p:grpSp>
        <p:nvGrpSpPr>
          <p:cNvPr id="296" name="Google Shape;296;p39"/>
          <p:cNvGrpSpPr/>
          <p:nvPr/>
        </p:nvGrpSpPr>
        <p:grpSpPr>
          <a:xfrm>
            <a:off x="802100" y="3103610"/>
            <a:ext cx="7935800" cy="446400"/>
            <a:chOff x="802100" y="3174285"/>
            <a:chExt cx="7935800" cy="446400"/>
          </a:xfrm>
        </p:grpSpPr>
        <p:sp>
          <p:nvSpPr>
            <p:cNvPr id="297" name="Google Shape;297;p39"/>
            <p:cNvSpPr txBox="1"/>
            <p:nvPr/>
          </p:nvSpPr>
          <p:spPr>
            <a:xfrm>
              <a:off x="802100" y="3174285"/>
              <a:ext cx="2566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EFEFEF"/>
                  </a:solidFill>
                  <a:latin typeface="Source Sans Pro"/>
                  <a:ea typeface="Source Sans Pro"/>
                  <a:cs typeface="Source Sans Pro"/>
                  <a:sym typeface="Source Sans Pro"/>
                </a:rPr>
                <a:t>Resource-rich languages</a:t>
              </a:r>
              <a:endParaRPr b="1" sz="1700">
                <a:solidFill>
                  <a:srgbClr val="EFEFEF"/>
                </a:solidFill>
                <a:latin typeface="Source Sans Pro"/>
                <a:ea typeface="Source Sans Pro"/>
                <a:cs typeface="Source Sans Pro"/>
                <a:sym typeface="Source Sans Pro"/>
              </a:endParaRPr>
            </a:p>
          </p:txBody>
        </p:sp>
        <p:sp>
          <p:nvSpPr>
            <p:cNvPr id="298" name="Google Shape;298;p39"/>
            <p:cNvSpPr txBox="1"/>
            <p:nvPr/>
          </p:nvSpPr>
          <p:spPr>
            <a:xfrm>
              <a:off x="5732500" y="3174285"/>
              <a:ext cx="30054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EFEFEF"/>
                  </a:solidFill>
                  <a:latin typeface="Source Sans Pro"/>
                  <a:ea typeface="Source Sans Pro"/>
                  <a:cs typeface="Source Sans Pro"/>
                  <a:sym typeface="Source Sans Pro"/>
                </a:rPr>
                <a:t>Under-resourced languages</a:t>
              </a:r>
              <a:endParaRPr b="1" sz="1700">
                <a:solidFill>
                  <a:srgbClr val="EFEFEF"/>
                </a:solidFill>
                <a:latin typeface="Source Sans Pro"/>
                <a:ea typeface="Source Sans Pro"/>
                <a:cs typeface="Source Sans Pro"/>
                <a:sym typeface="Source Sans Pro"/>
              </a:endParaRPr>
            </a:p>
          </p:txBody>
        </p:sp>
      </p:grpSp>
      <p:sp>
        <p:nvSpPr>
          <p:cNvPr id="299" name="Google Shape;299;p39"/>
          <p:cNvSpPr/>
          <p:nvPr/>
        </p:nvSpPr>
        <p:spPr>
          <a:xfrm>
            <a:off x="3287270" y="1591948"/>
            <a:ext cx="2701800" cy="1984200"/>
          </a:xfrm>
          <a:prstGeom prst="rightArrow">
            <a:avLst>
              <a:gd fmla="val 50000" name="adj1"/>
              <a:gd fmla="val 50000" name="adj2"/>
            </a:avLst>
          </a:prstGeom>
          <a:solidFill>
            <a:srgbClr val="F6B26B"/>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2"/>
                </a:solidFill>
              </a:rPr>
              <a:t>difficulty</a:t>
            </a:r>
            <a:endParaRPr sz="2600">
              <a:solidFill>
                <a:schemeClr val="dk2"/>
              </a:solidFill>
            </a:endParaRPr>
          </a:p>
        </p:txBody>
      </p:sp>
      <p:grpSp>
        <p:nvGrpSpPr>
          <p:cNvPr id="300" name="Google Shape;300;p39"/>
          <p:cNvGrpSpPr/>
          <p:nvPr/>
        </p:nvGrpSpPr>
        <p:grpSpPr>
          <a:xfrm>
            <a:off x="802100" y="2129583"/>
            <a:ext cx="7716200" cy="446400"/>
            <a:chOff x="802100" y="2164921"/>
            <a:chExt cx="7716200" cy="446400"/>
          </a:xfrm>
        </p:grpSpPr>
        <p:sp>
          <p:nvSpPr>
            <p:cNvPr id="301" name="Google Shape;301;p39"/>
            <p:cNvSpPr txBox="1"/>
            <p:nvPr/>
          </p:nvSpPr>
          <p:spPr>
            <a:xfrm>
              <a:off x="802100" y="2164921"/>
              <a:ext cx="2566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EFEFEF"/>
                  </a:solidFill>
                  <a:latin typeface="Source Sans Pro"/>
                  <a:ea typeface="Source Sans Pro"/>
                  <a:cs typeface="Source Sans Pro"/>
                  <a:sym typeface="Source Sans Pro"/>
                </a:rPr>
                <a:t>Clean audio</a:t>
              </a:r>
              <a:endParaRPr b="1" sz="1700">
                <a:solidFill>
                  <a:srgbClr val="EFEFEF"/>
                </a:solidFill>
                <a:latin typeface="Source Sans Pro"/>
                <a:ea typeface="Source Sans Pro"/>
                <a:cs typeface="Source Sans Pro"/>
                <a:sym typeface="Source Sans Pro"/>
              </a:endParaRPr>
            </a:p>
          </p:txBody>
        </p:sp>
        <p:sp>
          <p:nvSpPr>
            <p:cNvPr id="302" name="Google Shape;302;p39"/>
            <p:cNvSpPr txBox="1"/>
            <p:nvPr/>
          </p:nvSpPr>
          <p:spPr>
            <a:xfrm>
              <a:off x="5952100" y="2164921"/>
              <a:ext cx="2566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EFEFEF"/>
                  </a:solidFill>
                  <a:latin typeface="Source Sans Pro"/>
                  <a:ea typeface="Source Sans Pro"/>
                  <a:cs typeface="Source Sans Pro"/>
                  <a:sym typeface="Source Sans Pro"/>
                </a:rPr>
                <a:t>Noisy conditions</a:t>
              </a:r>
              <a:endParaRPr b="1" sz="1700">
                <a:solidFill>
                  <a:srgbClr val="EFEFEF"/>
                </a:solidFill>
                <a:latin typeface="Source Sans Pro"/>
                <a:ea typeface="Source Sans Pro"/>
                <a:cs typeface="Source Sans Pro"/>
                <a:sym typeface="Source Sans Pro"/>
              </a:endParaRPr>
            </a:p>
          </p:txBody>
        </p:sp>
      </p:grpSp>
      <p:grpSp>
        <p:nvGrpSpPr>
          <p:cNvPr id="303" name="Google Shape;303;p39"/>
          <p:cNvGrpSpPr/>
          <p:nvPr/>
        </p:nvGrpSpPr>
        <p:grpSpPr>
          <a:xfrm>
            <a:off x="77300" y="3590623"/>
            <a:ext cx="9165800" cy="446400"/>
            <a:chOff x="77300" y="4183650"/>
            <a:chExt cx="9165800" cy="446400"/>
          </a:xfrm>
        </p:grpSpPr>
        <p:sp>
          <p:nvSpPr>
            <p:cNvPr id="304" name="Google Shape;304;p39"/>
            <p:cNvSpPr txBox="1"/>
            <p:nvPr/>
          </p:nvSpPr>
          <p:spPr>
            <a:xfrm>
              <a:off x="77300" y="4183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Low speaker variety (gender, accent, ...)</a:t>
              </a:r>
              <a:endParaRPr b="1" sz="1700">
                <a:solidFill>
                  <a:srgbClr val="EFEFEF"/>
                </a:solidFill>
                <a:latin typeface="Source Sans Pro"/>
                <a:ea typeface="Source Sans Pro"/>
                <a:cs typeface="Source Sans Pro"/>
                <a:sym typeface="Source Sans Pro"/>
              </a:endParaRPr>
            </a:p>
          </p:txBody>
        </p:sp>
        <p:sp>
          <p:nvSpPr>
            <p:cNvPr id="305" name="Google Shape;305;p39"/>
            <p:cNvSpPr txBox="1"/>
            <p:nvPr/>
          </p:nvSpPr>
          <p:spPr>
            <a:xfrm>
              <a:off x="5227300" y="4183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High speaker variety </a:t>
              </a:r>
              <a:endParaRPr b="1" sz="1700">
                <a:solidFill>
                  <a:srgbClr val="EFEFEF"/>
                </a:solidFill>
                <a:latin typeface="Source Sans Pro"/>
                <a:ea typeface="Source Sans Pro"/>
                <a:cs typeface="Source Sans Pro"/>
                <a:sym typeface="Source Sans Pro"/>
              </a:endParaRPr>
            </a:p>
          </p:txBody>
        </p:sp>
      </p:grpSp>
      <p:grpSp>
        <p:nvGrpSpPr>
          <p:cNvPr id="306" name="Google Shape;306;p39"/>
          <p:cNvGrpSpPr/>
          <p:nvPr/>
        </p:nvGrpSpPr>
        <p:grpSpPr>
          <a:xfrm>
            <a:off x="77300" y="4564650"/>
            <a:ext cx="9165800" cy="446400"/>
            <a:chOff x="77300" y="4564650"/>
            <a:chExt cx="9165800" cy="446400"/>
          </a:xfrm>
        </p:grpSpPr>
        <p:sp>
          <p:nvSpPr>
            <p:cNvPr id="307" name="Google Shape;307;p39"/>
            <p:cNvSpPr txBox="1"/>
            <p:nvPr/>
          </p:nvSpPr>
          <p:spPr>
            <a:xfrm>
              <a:off x="77300" y="4564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a:t>
              </a:r>
              <a:endParaRPr b="1" sz="1700">
                <a:solidFill>
                  <a:srgbClr val="EFEFEF"/>
                </a:solidFill>
                <a:latin typeface="Source Sans Pro"/>
                <a:ea typeface="Source Sans Pro"/>
                <a:cs typeface="Source Sans Pro"/>
                <a:sym typeface="Source Sans Pro"/>
              </a:endParaRPr>
            </a:p>
          </p:txBody>
        </p:sp>
        <p:sp>
          <p:nvSpPr>
            <p:cNvPr id="308" name="Google Shape;308;p39"/>
            <p:cNvSpPr txBox="1"/>
            <p:nvPr/>
          </p:nvSpPr>
          <p:spPr>
            <a:xfrm>
              <a:off x="5227300" y="4564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a:t>
              </a:r>
              <a:endParaRPr b="1" sz="1700">
                <a:solidFill>
                  <a:srgbClr val="EFEFEF"/>
                </a:solidFill>
                <a:latin typeface="Source Sans Pro"/>
                <a:ea typeface="Source Sans Pro"/>
                <a:cs typeface="Source Sans Pro"/>
                <a:sym typeface="Source Sans Pro"/>
              </a:endParaRPr>
            </a:p>
          </p:txBody>
        </p:sp>
      </p:grpSp>
      <p:sp>
        <p:nvSpPr>
          <p:cNvPr id="309" name="Google Shape;309;p3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1" name="Shape 2471"/>
        <p:cNvGrpSpPr/>
        <p:nvPr/>
      </p:nvGrpSpPr>
      <p:grpSpPr>
        <a:xfrm>
          <a:off x="0" y="0"/>
          <a:ext cx="0" cy="0"/>
          <a:chOff x="0" y="0"/>
          <a:chExt cx="0" cy="0"/>
        </a:xfrm>
      </p:grpSpPr>
      <p:sp>
        <p:nvSpPr>
          <p:cNvPr id="2472" name="Google Shape;2472;p14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Available data (≥ 20 hrs of speech)</a:t>
            </a:r>
            <a:endParaRPr/>
          </a:p>
        </p:txBody>
      </p:sp>
      <p:sp>
        <p:nvSpPr>
          <p:cNvPr id="2473" name="Google Shape;2473;p1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474" name="Google Shape;2474;p147"/>
          <p:cNvGraphicFramePr/>
          <p:nvPr/>
        </p:nvGraphicFramePr>
        <p:xfrm>
          <a:off x="0" y="1061125"/>
          <a:ext cx="3000000" cy="3000000"/>
        </p:xfrm>
        <a:graphic>
          <a:graphicData uri="http://schemas.openxmlformats.org/drawingml/2006/table">
            <a:tbl>
              <a:tblPr>
                <a:noFill/>
                <a:tableStyleId>{62B36BF8-392B-4E25-8475-8E34BF66E5CB}</a:tableStyleId>
              </a:tblPr>
              <a:tblGrid>
                <a:gridCol w="1573000"/>
                <a:gridCol w="2283500"/>
                <a:gridCol w="3550500"/>
                <a:gridCol w="1737000"/>
              </a:tblGrid>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a:t>
                      </a:r>
                      <a:r>
                        <a:rPr i="1" lang="en">
                          <a:solidFill>
                            <a:schemeClr val="lt2"/>
                          </a:solidFill>
                          <a:latin typeface="Source Sans Pro"/>
                          <a:ea typeface="Source Sans Pro"/>
                          <a:cs typeface="Source Sans Pro"/>
                          <a:sym typeface="Source Sans Pro"/>
                        </a:rPr>
                        <a:t>no name)</a:t>
                      </a:r>
                      <a:endParaRPr i="1">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(Tohyama et al., 2005)</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En↔Jp 182hrs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a:t>
                      </a:r>
                      <a:r>
                        <a:rPr i="1" lang="en">
                          <a:solidFill>
                            <a:schemeClr val="lt2"/>
                          </a:solidFill>
                          <a:latin typeface="Source Sans Pro"/>
                          <a:ea typeface="Source Sans Pro"/>
                          <a:cs typeface="Source Sans Pro"/>
                          <a:sym typeface="Source Sans Pro"/>
                        </a:rPr>
                        <a:t>no name)</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(Paulik and Waibel, 2009)</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En→Es 111 Es→En 105hrs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Fisher</a:t>
                      </a:r>
                      <a:endParaRPr/>
                    </a:p>
                  </a:txBody>
                  <a:tcPr marT="9125" marB="9125" marR="91425" marL="91425"/>
                </a:tc>
                <a:tc>
                  <a:txBody>
                    <a:bodyPr/>
                    <a:lstStyle/>
                    <a:p>
                      <a:pPr indent="0" lvl="0" marL="0" rtl="0" algn="l">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(Post 2013)</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Es→En 160hrs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phone conversations</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STC</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(Shimizu et al., 2014)</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En↔Jp 22hrs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How2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(Sanabria et al.,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En→Pt 300hrs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instructional videos</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IWSLT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(Niehues et al.,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En→De 273hrs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TED talks</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LIBRI-TRANS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(Kocabiyikoglu et al.,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En→Fr 236hrs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MuST-C</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(Cattoni et al., 2021)</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 14 lang. (237-504hrs)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TED talks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CoVoST </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(Wang et al., 2020)</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En→15 lang. (929hrs), 21 lang.→En (30-311hrs)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read, Common Voice</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r>
              <a:tr h="24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Europarl-ST</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(Iranzo-Sanchez et al., 2020)</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9 lang. (72 dir., 10-90hrs)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EP proceedings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r>
              <a:tr h="24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LibriVoxDeEn</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(Beilharz et al., 2020)</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De→En 100hrs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MaSS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(Zanon Boito et a., 2020)</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8 lang. (56 dir.) 20hrs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Bible readings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BSTC </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(Baidu, 2020)</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Zh→En 50hrs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Multilingual TEDx</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(Salesky et al., 2021)</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8 lang.→6 lang. 11-69hrs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TED talks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14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Available data (≥ 20 hrs of speech)</a:t>
            </a:r>
            <a:endParaRPr/>
          </a:p>
        </p:txBody>
      </p:sp>
      <p:sp>
        <p:nvSpPr>
          <p:cNvPr id="2480" name="Google Shape;2480;p14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481" name="Google Shape;2481;p148"/>
          <p:cNvGraphicFramePr/>
          <p:nvPr/>
        </p:nvGraphicFramePr>
        <p:xfrm>
          <a:off x="0" y="1061125"/>
          <a:ext cx="3000000" cy="3000000"/>
        </p:xfrm>
        <a:graphic>
          <a:graphicData uri="http://schemas.openxmlformats.org/drawingml/2006/table">
            <a:tbl>
              <a:tblPr>
                <a:noFill/>
                <a:tableStyleId>{62B36BF8-392B-4E25-8475-8E34BF66E5CB}</a:tableStyleId>
              </a:tblPr>
              <a:tblGrid>
                <a:gridCol w="1573000"/>
                <a:gridCol w="2283500"/>
                <a:gridCol w="3550500"/>
                <a:gridCol w="1737000"/>
              </a:tblGrid>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a:t>
                      </a:r>
                      <a:r>
                        <a:rPr i="1" lang="en">
                          <a:solidFill>
                            <a:schemeClr val="lt2"/>
                          </a:solidFill>
                          <a:latin typeface="Source Sans Pro"/>
                          <a:ea typeface="Source Sans Pro"/>
                          <a:cs typeface="Source Sans Pro"/>
                          <a:sym typeface="Source Sans Pro"/>
                        </a:rPr>
                        <a:t>no name)</a:t>
                      </a:r>
                      <a:endParaRPr i="1">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(Tohyama et al., 2005)</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En↔Jp 182hrs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a:t>
                      </a:r>
                      <a:r>
                        <a:rPr i="1" lang="en">
                          <a:solidFill>
                            <a:schemeClr val="lt2"/>
                          </a:solidFill>
                          <a:latin typeface="Source Sans Pro"/>
                          <a:ea typeface="Source Sans Pro"/>
                          <a:cs typeface="Source Sans Pro"/>
                          <a:sym typeface="Source Sans Pro"/>
                        </a:rPr>
                        <a:t>no name)</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(Paulik and Waibel, 2009)</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En→Es 111 Es→En 105hrs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Fisher</a:t>
                      </a:r>
                      <a:endParaRPr/>
                    </a:p>
                  </a:txBody>
                  <a:tcPr marT="9125" marB="9125" marR="91425" marL="91425"/>
                </a:tc>
                <a:tc>
                  <a:txBody>
                    <a:bodyPr/>
                    <a:lstStyle/>
                    <a:p>
                      <a:pPr indent="0" lvl="0" marL="0" rtl="0" algn="l">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(Post 2013)</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Es→En 160hrs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phone conversations</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STC</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(Shimizu et al., 2014)</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En↔Jp 22hrs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How2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(Sanabria et al.,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En→Pt 300hrs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instructional videos</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IWSLT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(Niehues et al.,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En→De 273hrs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TED talks</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LIBRI-TRANS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(Kocabiyikoglu et al.,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En→Fr 236hrs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p>
                  </a:txBody>
                  <a:tcPr marT="9125" marB="9125" marR="91425" marL="91425"/>
                </a:tc>
              </a:tr>
              <a:tr h="23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MuST-C</a:t>
                      </a:r>
                      <a:endParaRPr b="1">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(Cattoni et al., 2021)</a:t>
                      </a:r>
                      <a:endParaRPr>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En→ 14 lang. (237-504hrs)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TED talks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r>
              <a:tr h="23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CoVoST </a:t>
                      </a:r>
                      <a:endParaRPr b="1">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(Wang et al., 2020)</a:t>
                      </a:r>
                      <a:endParaRPr>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En→15 lang. (929hrs), 21 lang.→En (30-311hrs)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read, Common Voice</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r>
              <a:tr h="24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Europarl-ST</a:t>
                      </a:r>
                      <a:endParaRPr b="1">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(Iranzo-Sanchez et al., 2020)</a:t>
                      </a:r>
                      <a:endParaRPr>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9 lang. (72 dir., 10-90hrs)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EP proceedings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r>
              <a:tr h="24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LibriVoxDeEn</a:t>
                      </a:r>
                      <a:endParaRPr b="1">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(Beilharz et al., 2020)</a:t>
                      </a:r>
                      <a:endParaRPr>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De→En 100hrs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read audiobooks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r>
              <a:tr h="23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MaSS</a:t>
                      </a:r>
                      <a:endParaRPr b="1">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(Zanon Boito et a., 2020)</a:t>
                      </a:r>
                      <a:endParaRPr>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8 lang. (56 dir.) 20hrs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Bible readings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r>
              <a:tr h="23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BSTC </a:t>
                      </a:r>
                      <a:endParaRPr b="1">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(Baidu, 2020)</a:t>
                      </a:r>
                      <a:endParaRPr>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Zh→En 50hrs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simult. interpret.</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r>
              <a:tr h="23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Multilingual TEDx</a:t>
                      </a:r>
                      <a:endParaRPr b="1">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(Salesky et al., 2021)</a:t>
                      </a:r>
                      <a:endParaRPr>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8 lang.→6 lang. 11-69hrs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TED talks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r>
            </a:tbl>
          </a:graphicData>
        </a:graphic>
      </p:graphicFrame>
      <p:sp>
        <p:nvSpPr>
          <p:cNvPr id="2482" name="Google Shape;2482;p148"/>
          <p:cNvSpPr txBox="1"/>
          <p:nvPr/>
        </p:nvSpPr>
        <p:spPr>
          <a:xfrm>
            <a:off x="1572300" y="4640050"/>
            <a:ext cx="5999400" cy="442200"/>
          </a:xfrm>
          <a:prstGeom prst="rect">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 sz="2000">
                <a:solidFill>
                  <a:schemeClr val="dk1"/>
                </a:solidFill>
                <a:latin typeface="Caveat"/>
                <a:ea typeface="Caveat"/>
                <a:cs typeface="Caveat"/>
                <a:sym typeface="Caveat"/>
              </a:rPr>
              <a:t>Half of these corpora were built in the last 2 years</a:t>
            </a:r>
            <a:endParaRPr b="1" sz="2000">
              <a:solidFill>
                <a:schemeClr val="dk1"/>
              </a:solidFill>
              <a:latin typeface="Caveat"/>
              <a:ea typeface="Caveat"/>
              <a:cs typeface="Caveat"/>
              <a:sym typeface="Caveat"/>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6" name="Shape 2486"/>
        <p:cNvGrpSpPr/>
        <p:nvPr/>
      </p:nvGrpSpPr>
      <p:grpSpPr>
        <a:xfrm>
          <a:off x="0" y="0"/>
          <a:ext cx="0" cy="0"/>
          <a:chOff x="0" y="0"/>
          <a:chExt cx="0" cy="0"/>
        </a:xfrm>
      </p:grpSpPr>
      <p:sp>
        <p:nvSpPr>
          <p:cNvPr id="2487" name="Google Shape;2487;p14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Available data (≥ 20 hrs of speech)</a:t>
            </a:r>
            <a:endParaRPr/>
          </a:p>
        </p:txBody>
      </p:sp>
      <p:sp>
        <p:nvSpPr>
          <p:cNvPr id="2488" name="Google Shape;2488;p14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489" name="Google Shape;2489;p149"/>
          <p:cNvGraphicFramePr/>
          <p:nvPr/>
        </p:nvGraphicFramePr>
        <p:xfrm>
          <a:off x="0" y="1061125"/>
          <a:ext cx="3000000" cy="3000000"/>
        </p:xfrm>
        <a:graphic>
          <a:graphicData uri="http://schemas.openxmlformats.org/drawingml/2006/table">
            <a:tbl>
              <a:tblPr>
                <a:noFill/>
                <a:tableStyleId>{62B36BF8-392B-4E25-8475-8E34BF66E5CB}</a:tableStyleId>
              </a:tblPr>
              <a:tblGrid>
                <a:gridCol w="1573000"/>
                <a:gridCol w="2283500"/>
                <a:gridCol w="3550500"/>
                <a:gridCol w="1737000"/>
              </a:tblGrid>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a:t>
                      </a:r>
                      <a:r>
                        <a:rPr i="1" lang="en">
                          <a:solidFill>
                            <a:schemeClr val="lt2"/>
                          </a:solidFill>
                          <a:latin typeface="Source Sans Pro"/>
                          <a:ea typeface="Source Sans Pro"/>
                          <a:cs typeface="Source Sans Pro"/>
                          <a:sym typeface="Source Sans Pro"/>
                        </a:rPr>
                        <a:t>no name)</a:t>
                      </a:r>
                      <a:endParaRPr i="1">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(Tohyama et al., 2005)</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En↔Jp 182hrs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a:t>
                      </a:r>
                      <a:r>
                        <a:rPr i="1" lang="en">
                          <a:solidFill>
                            <a:schemeClr val="lt2"/>
                          </a:solidFill>
                          <a:latin typeface="Source Sans Pro"/>
                          <a:ea typeface="Source Sans Pro"/>
                          <a:cs typeface="Source Sans Pro"/>
                          <a:sym typeface="Source Sans Pro"/>
                        </a:rPr>
                        <a:t>no name)</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(Paulik and Waibel, 2009)</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En→Es 111 Es→En 105hrs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Fisher</a:t>
                      </a:r>
                      <a:endParaRPr/>
                    </a:p>
                  </a:txBody>
                  <a:tcPr marT="9125" marB="9125" marR="91425" marL="91425"/>
                </a:tc>
                <a:tc>
                  <a:txBody>
                    <a:bodyPr/>
                    <a:lstStyle/>
                    <a:p>
                      <a:pPr indent="0" lvl="0" marL="0" rtl="0" algn="l">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(Post 2013)</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Es→En 160hrs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phone conversations</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STC</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(Shimizu et al., 2014)</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En↔Jp 22hrs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T="9125" marB="9125" marR="91425" marL="91425"/>
                </a:tc>
              </a:tr>
              <a:tr h="23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How2 </a:t>
                      </a:r>
                      <a:endParaRPr b="1">
                        <a:solidFill>
                          <a:schemeClr val="dk1"/>
                        </a:solidFill>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(Sanabria et al., 2018)</a:t>
                      </a:r>
                      <a:endParaRPr>
                        <a:solidFill>
                          <a:srgbClr val="434343"/>
                        </a:solidFill>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En→Pt </a:t>
                      </a:r>
                      <a:r>
                        <a:rPr lang="en">
                          <a:solidFill>
                            <a:schemeClr val="dk1"/>
                          </a:solidFill>
                          <a:latin typeface="Source Sans Pro"/>
                          <a:ea typeface="Source Sans Pro"/>
                          <a:cs typeface="Source Sans Pro"/>
                          <a:sym typeface="Source Sans Pro"/>
                        </a:rPr>
                        <a:t>300hrs</a:t>
                      </a:r>
                      <a:endParaRPr>
                        <a:solidFill>
                          <a:schemeClr val="dk1"/>
                        </a:solidFill>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instructional videos</a:t>
                      </a:r>
                      <a:endParaRPr>
                        <a:solidFill>
                          <a:srgbClr val="434343"/>
                        </a:solidFill>
                      </a:endParaRPr>
                    </a:p>
                  </a:txBody>
                  <a:tcPr marT="9125" marB="9125" marR="91425" marL="91425">
                    <a:solidFill>
                      <a:srgbClr val="D9D2E9"/>
                    </a:solidFill>
                  </a:tcPr>
                </a:tc>
              </a:tr>
              <a:tr h="23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IWSLT 2018</a:t>
                      </a:r>
                      <a:endParaRPr b="1">
                        <a:solidFill>
                          <a:schemeClr val="dk1"/>
                        </a:solidFill>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(Niehues et al., 2018)</a:t>
                      </a:r>
                      <a:endParaRPr>
                        <a:solidFill>
                          <a:srgbClr val="434343"/>
                        </a:solidFill>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En→De </a:t>
                      </a:r>
                      <a:r>
                        <a:rPr lang="en">
                          <a:solidFill>
                            <a:schemeClr val="dk1"/>
                          </a:solidFill>
                          <a:latin typeface="Source Sans Pro"/>
                          <a:ea typeface="Source Sans Pro"/>
                          <a:cs typeface="Source Sans Pro"/>
                          <a:sym typeface="Source Sans Pro"/>
                        </a:rPr>
                        <a:t>273hrs</a:t>
                      </a:r>
                      <a:endParaRPr>
                        <a:solidFill>
                          <a:schemeClr val="dk1"/>
                        </a:solidFill>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TED talks</a:t>
                      </a:r>
                      <a:endParaRPr>
                        <a:solidFill>
                          <a:srgbClr val="434343"/>
                        </a:solidFill>
                      </a:endParaRPr>
                    </a:p>
                  </a:txBody>
                  <a:tcPr marT="9125" marB="9125" marR="91425" marL="91425">
                    <a:solidFill>
                      <a:srgbClr val="D9D2E9"/>
                    </a:solidFill>
                  </a:tcPr>
                </a:tc>
              </a:tr>
              <a:tr h="23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LIBRI-TRANS </a:t>
                      </a:r>
                      <a:endParaRPr b="1">
                        <a:solidFill>
                          <a:schemeClr val="dk1"/>
                        </a:solidFill>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(Kocabiyikoglu et al., 2018)</a:t>
                      </a:r>
                      <a:endParaRPr>
                        <a:solidFill>
                          <a:srgbClr val="434343"/>
                        </a:solidFill>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En→Fr </a:t>
                      </a:r>
                      <a:r>
                        <a:rPr lang="en">
                          <a:solidFill>
                            <a:schemeClr val="dk1"/>
                          </a:solidFill>
                          <a:latin typeface="Source Sans Pro"/>
                          <a:ea typeface="Source Sans Pro"/>
                          <a:cs typeface="Source Sans Pro"/>
                          <a:sym typeface="Source Sans Pro"/>
                        </a:rPr>
                        <a:t>236hrs</a:t>
                      </a:r>
                      <a:endParaRPr>
                        <a:solidFill>
                          <a:schemeClr val="dk1"/>
                        </a:solidFill>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read audiobooks</a:t>
                      </a:r>
                      <a:endParaRPr>
                        <a:solidFill>
                          <a:srgbClr val="434343"/>
                        </a:solidFill>
                      </a:endParaRPr>
                    </a:p>
                  </a:txBody>
                  <a:tcPr marT="9125" marB="9125" marR="91425" marL="91425">
                    <a:solidFill>
                      <a:srgbClr val="D9D2E9"/>
                    </a:solidFill>
                  </a:tcPr>
                </a:tc>
              </a:tr>
              <a:tr h="23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MuST-C</a:t>
                      </a:r>
                      <a:endParaRPr b="1">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(Cattoni et al., 2021)</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En→ 14 lang. (</a:t>
                      </a:r>
                      <a:r>
                        <a:rPr lang="en">
                          <a:solidFill>
                            <a:schemeClr val="dk1"/>
                          </a:solidFill>
                          <a:latin typeface="Source Sans Pro"/>
                          <a:ea typeface="Source Sans Pro"/>
                          <a:cs typeface="Source Sans Pro"/>
                          <a:sym typeface="Source Sans Pro"/>
                        </a:rPr>
                        <a:t>237-504hrs</a:t>
                      </a:r>
                      <a:r>
                        <a:rPr lang="en">
                          <a:solidFill>
                            <a:srgbClr val="434343"/>
                          </a:solidFill>
                          <a:latin typeface="Source Sans Pro"/>
                          <a:ea typeface="Source Sans Pro"/>
                          <a:cs typeface="Source Sans Pro"/>
                          <a:sym typeface="Source Sans Pro"/>
                        </a:rPr>
                        <a:t>)</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TED talks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r>
              <a:tr h="23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CoVoST </a:t>
                      </a:r>
                      <a:endParaRPr b="1">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(Wang et al., 2020)</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En→15 lang. (</a:t>
                      </a:r>
                      <a:r>
                        <a:rPr lang="en">
                          <a:solidFill>
                            <a:schemeClr val="dk1"/>
                          </a:solidFill>
                          <a:latin typeface="Source Sans Pro"/>
                          <a:ea typeface="Source Sans Pro"/>
                          <a:cs typeface="Source Sans Pro"/>
                          <a:sym typeface="Source Sans Pro"/>
                        </a:rPr>
                        <a:t>929hrs</a:t>
                      </a:r>
                      <a:r>
                        <a:rPr lang="en">
                          <a:solidFill>
                            <a:srgbClr val="434343"/>
                          </a:solidFill>
                          <a:latin typeface="Source Sans Pro"/>
                          <a:ea typeface="Source Sans Pro"/>
                          <a:cs typeface="Source Sans Pro"/>
                          <a:sym typeface="Source Sans Pro"/>
                        </a:rPr>
                        <a:t>), 21 lang.→En (</a:t>
                      </a:r>
                      <a:r>
                        <a:rPr lang="en">
                          <a:solidFill>
                            <a:schemeClr val="dk1"/>
                          </a:solidFill>
                          <a:latin typeface="Source Sans Pro"/>
                          <a:ea typeface="Source Sans Pro"/>
                          <a:cs typeface="Source Sans Pro"/>
                          <a:sym typeface="Source Sans Pro"/>
                        </a:rPr>
                        <a:t>30-311hrs</a:t>
                      </a:r>
                      <a:r>
                        <a:rPr lang="en">
                          <a:solidFill>
                            <a:srgbClr val="434343"/>
                          </a:solidFill>
                          <a:latin typeface="Source Sans Pro"/>
                          <a:ea typeface="Source Sans Pro"/>
                          <a:cs typeface="Source Sans Pro"/>
                          <a:sym typeface="Source Sans Pro"/>
                        </a:rPr>
                        <a:t>)</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read, Common Voice</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r>
              <a:tr h="24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Europarl-ST</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(Iranzo-Sanchez et al., 2020)</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9 lang. (72 dir., 10-90hrs)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EP proceedings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r>
              <a:tr h="24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LibriVoxDeEn</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(Beilharz et al., 2020)</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De→En 100hrs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MaSS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(Zanon Boito et a., 2020)</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8 lang. (56 dir.) 20hrs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Bible readings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BSTC </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(Baidu, 2020)</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Zh→En 50hrs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Multilingual TEDx</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(Salesky et al., 2021)</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8 lang.→6 lang. 11-69hrs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TED talks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r>
            </a:tbl>
          </a:graphicData>
        </a:graphic>
      </p:graphicFrame>
      <p:sp>
        <p:nvSpPr>
          <p:cNvPr id="2490" name="Google Shape;2490;p149"/>
          <p:cNvSpPr txBox="1"/>
          <p:nvPr/>
        </p:nvSpPr>
        <p:spPr>
          <a:xfrm>
            <a:off x="1383450" y="4640050"/>
            <a:ext cx="6377100" cy="442200"/>
          </a:xfrm>
          <a:prstGeom prst="rect">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 sz="2000">
                <a:solidFill>
                  <a:schemeClr val="dk1"/>
                </a:solidFill>
                <a:latin typeface="Caveat"/>
                <a:ea typeface="Caveat"/>
                <a:cs typeface="Caveat"/>
                <a:sym typeface="Caveat"/>
              </a:rPr>
              <a:t>Trend (1): increasing data size (&gt;200 hours of translated speech)</a:t>
            </a:r>
            <a:endParaRPr b="1" sz="2000">
              <a:solidFill>
                <a:schemeClr val="dk1"/>
              </a:solidFill>
              <a:latin typeface="Caveat"/>
              <a:ea typeface="Caveat"/>
              <a:cs typeface="Caveat"/>
              <a:sym typeface="Caveat"/>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4" name="Shape 2494"/>
        <p:cNvGrpSpPr/>
        <p:nvPr/>
      </p:nvGrpSpPr>
      <p:grpSpPr>
        <a:xfrm>
          <a:off x="0" y="0"/>
          <a:ext cx="0" cy="0"/>
          <a:chOff x="0" y="0"/>
          <a:chExt cx="0" cy="0"/>
        </a:xfrm>
      </p:grpSpPr>
      <p:sp>
        <p:nvSpPr>
          <p:cNvPr id="2495" name="Google Shape;2495;p15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Available data (≥ 20 hrs of speech)</a:t>
            </a:r>
            <a:endParaRPr/>
          </a:p>
        </p:txBody>
      </p:sp>
      <p:sp>
        <p:nvSpPr>
          <p:cNvPr id="2496" name="Google Shape;2496;p15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497" name="Google Shape;2497;p150"/>
          <p:cNvGraphicFramePr/>
          <p:nvPr/>
        </p:nvGraphicFramePr>
        <p:xfrm>
          <a:off x="0" y="1061125"/>
          <a:ext cx="3000000" cy="3000000"/>
        </p:xfrm>
        <a:graphic>
          <a:graphicData uri="http://schemas.openxmlformats.org/drawingml/2006/table">
            <a:tbl>
              <a:tblPr>
                <a:noFill/>
                <a:tableStyleId>{62B36BF8-392B-4E25-8475-8E34BF66E5CB}</a:tableStyleId>
              </a:tblPr>
              <a:tblGrid>
                <a:gridCol w="1573000"/>
                <a:gridCol w="2283500"/>
                <a:gridCol w="3550500"/>
                <a:gridCol w="1737000"/>
              </a:tblGrid>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a:t>
                      </a:r>
                      <a:r>
                        <a:rPr i="1" lang="en">
                          <a:solidFill>
                            <a:schemeClr val="lt2"/>
                          </a:solidFill>
                          <a:latin typeface="Source Sans Pro"/>
                          <a:ea typeface="Source Sans Pro"/>
                          <a:cs typeface="Source Sans Pro"/>
                          <a:sym typeface="Source Sans Pro"/>
                        </a:rPr>
                        <a:t>no name)</a:t>
                      </a:r>
                      <a:endParaRPr i="1">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(Tohyama et al., 2005)</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En↔Jp 182hrs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a:t>
                      </a:r>
                      <a:r>
                        <a:rPr i="1" lang="en">
                          <a:solidFill>
                            <a:schemeClr val="lt2"/>
                          </a:solidFill>
                          <a:latin typeface="Source Sans Pro"/>
                          <a:ea typeface="Source Sans Pro"/>
                          <a:cs typeface="Source Sans Pro"/>
                          <a:sym typeface="Source Sans Pro"/>
                        </a:rPr>
                        <a:t>no name)</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(Paulik and Waibel, 2009)</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En→Es 111 Es→En 105hrs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Fisher</a:t>
                      </a:r>
                      <a:endParaRPr/>
                    </a:p>
                  </a:txBody>
                  <a:tcPr marT="9125" marB="9125" marR="91425" marL="91425"/>
                </a:tc>
                <a:tc>
                  <a:txBody>
                    <a:bodyPr/>
                    <a:lstStyle/>
                    <a:p>
                      <a:pPr indent="0" lvl="0" marL="0" rtl="0" algn="l">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(Post 2013)</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Es→En 160hrs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phone conversations</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STC</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(Shimizu et al., 2014)</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En↔Jp 22hrs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How2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(Sanabria et al.,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En→Pt 300hrs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instructional videos</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IWSLT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(Niehues et al.,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En→De 273hrs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TED talks</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LIBRI-TRANS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(Kocabiyikoglu et al.,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En→Fr 236hrs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p>
                  </a:txBody>
                  <a:tcPr marT="9125" marB="9125" marR="91425" marL="91425"/>
                </a:tc>
              </a:tr>
              <a:tr h="23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MuST-C</a:t>
                      </a:r>
                      <a:endParaRPr b="1">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(Cattoni et al., 2021)</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En→ 14 lang.</a:t>
                      </a:r>
                      <a:r>
                        <a:rPr lang="en">
                          <a:solidFill>
                            <a:srgbClr val="434343"/>
                          </a:solidFill>
                          <a:latin typeface="Source Sans Pro"/>
                          <a:ea typeface="Source Sans Pro"/>
                          <a:cs typeface="Source Sans Pro"/>
                          <a:sym typeface="Source Sans Pro"/>
                        </a:rPr>
                        <a:t> (237-504hrs)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TED talks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r>
              <a:tr h="23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CoVoST </a:t>
                      </a:r>
                      <a:endParaRPr b="1">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(Wang et al., 2020)</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En→15 lang.</a:t>
                      </a:r>
                      <a:r>
                        <a:rPr lang="en">
                          <a:solidFill>
                            <a:srgbClr val="434343"/>
                          </a:solidFill>
                          <a:latin typeface="Source Sans Pro"/>
                          <a:ea typeface="Source Sans Pro"/>
                          <a:cs typeface="Source Sans Pro"/>
                          <a:sym typeface="Source Sans Pro"/>
                        </a:rPr>
                        <a:t> (929hrs),</a:t>
                      </a:r>
                      <a:r>
                        <a:rPr lang="en">
                          <a:solidFill>
                            <a:schemeClr val="dk1"/>
                          </a:solidFill>
                          <a:latin typeface="Source Sans Pro"/>
                          <a:ea typeface="Source Sans Pro"/>
                          <a:cs typeface="Source Sans Pro"/>
                          <a:sym typeface="Source Sans Pro"/>
                        </a:rPr>
                        <a:t> 21 lang.→En</a:t>
                      </a:r>
                      <a:r>
                        <a:rPr lang="en">
                          <a:solidFill>
                            <a:srgbClr val="434343"/>
                          </a:solidFill>
                          <a:latin typeface="Source Sans Pro"/>
                          <a:ea typeface="Source Sans Pro"/>
                          <a:cs typeface="Source Sans Pro"/>
                          <a:sym typeface="Source Sans Pro"/>
                        </a:rPr>
                        <a:t> (30-311hrs)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read, Common Voice</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r>
              <a:tr h="24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Europarl-ST</a:t>
                      </a:r>
                      <a:endParaRPr b="1">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(Iranzo-Sanchez et al., 2020)</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9 lang.</a:t>
                      </a:r>
                      <a:r>
                        <a:rPr lang="en">
                          <a:solidFill>
                            <a:srgbClr val="434343"/>
                          </a:solidFill>
                          <a:latin typeface="Source Sans Pro"/>
                          <a:ea typeface="Source Sans Pro"/>
                          <a:cs typeface="Source Sans Pro"/>
                          <a:sym typeface="Source Sans Pro"/>
                        </a:rPr>
                        <a:t> (72 dir., 10-90hrs)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EP proceedings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r>
              <a:tr h="24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LibriVoxDeEn</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(Beilharz et al., 2020)</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De→En 100hrs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r>
              <a:tr h="23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MaSS</a:t>
                      </a:r>
                      <a:endParaRPr b="1">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(Zanon Boito et a., 2020)</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8 lang.</a:t>
                      </a:r>
                      <a:r>
                        <a:rPr lang="en">
                          <a:solidFill>
                            <a:srgbClr val="434343"/>
                          </a:solidFill>
                          <a:latin typeface="Source Sans Pro"/>
                          <a:ea typeface="Source Sans Pro"/>
                          <a:cs typeface="Source Sans Pro"/>
                          <a:sym typeface="Source Sans Pro"/>
                        </a:rPr>
                        <a:t> (56 dir.) 20hrs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Bible readings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BSTC </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(Baidu, 2020)</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Zh→En 50hrs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r>
              <a:tr h="23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Multilingual TEDx</a:t>
                      </a:r>
                      <a:endParaRPr b="1">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(Salesky et al., 2021)</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8 lang.→6 lang.</a:t>
                      </a:r>
                      <a:r>
                        <a:rPr lang="en">
                          <a:solidFill>
                            <a:srgbClr val="434343"/>
                          </a:solidFill>
                          <a:latin typeface="Source Sans Pro"/>
                          <a:ea typeface="Source Sans Pro"/>
                          <a:cs typeface="Source Sans Pro"/>
                          <a:sym typeface="Source Sans Pro"/>
                        </a:rPr>
                        <a:t> 11-69hrs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TED talks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r>
            </a:tbl>
          </a:graphicData>
        </a:graphic>
      </p:graphicFrame>
      <p:sp>
        <p:nvSpPr>
          <p:cNvPr id="2498" name="Google Shape;2498;p150"/>
          <p:cNvSpPr txBox="1"/>
          <p:nvPr/>
        </p:nvSpPr>
        <p:spPr>
          <a:xfrm>
            <a:off x="1832100" y="4640050"/>
            <a:ext cx="5479800" cy="442200"/>
          </a:xfrm>
          <a:prstGeom prst="rect">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 sz="2000">
                <a:solidFill>
                  <a:schemeClr val="dk1"/>
                </a:solidFill>
                <a:latin typeface="Caveat"/>
                <a:ea typeface="Caveat"/>
                <a:cs typeface="Caveat"/>
                <a:sym typeface="Caveat"/>
              </a:rPr>
              <a:t>Trend (2): more language directions</a:t>
            </a:r>
            <a:endParaRPr b="1" sz="2000">
              <a:solidFill>
                <a:schemeClr val="dk1"/>
              </a:solidFill>
              <a:latin typeface="Caveat"/>
              <a:ea typeface="Caveat"/>
              <a:cs typeface="Caveat"/>
              <a:sym typeface="Caveat"/>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2" name="Shape 2502"/>
        <p:cNvGrpSpPr/>
        <p:nvPr/>
      </p:nvGrpSpPr>
      <p:grpSpPr>
        <a:xfrm>
          <a:off x="0" y="0"/>
          <a:ext cx="0" cy="0"/>
          <a:chOff x="0" y="0"/>
          <a:chExt cx="0" cy="0"/>
        </a:xfrm>
      </p:grpSpPr>
      <p:sp>
        <p:nvSpPr>
          <p:cNvPr id="2503" name="Google Shape;2503;p15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Available data (≥ 20 hrs of speech)</a:t>
            </a:r>
            <a:endParaRPr/>
          </a:p>
        </p:txBody>
      </p:sp>
      <p:sp>
        <p:nvSpPr>
          <p:cNvPr id="2504" name="Google Shape;2504;p15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505" name="Google Shape;2505;p151"/>
          <p:cNvGraphicFramePr/>
          <p:nvPr/>
        </p:nvGraphicFramePr>
        <p:xfrm>
          <a:off x="0" y="1061125"/>
          <a:ext cx="3000000" cy="3000000"/>
        </p:xfrm>
        <a:graphic>
          <a:graphicData uri="http://schemas.openxmlformats.org/drawingml/2006/table">
            <a:tbl>
              <a:tblPr>
                <a:noFill/>
                <a:tableStyleId>{62B36BF8-392B-4E25-8475-8E34BF66E5CB}</a:tableStyleId>
              </a:tblPr>
              <a:tblGrid>
                <a:gridCol w="1573000"/>
                <a:gridCol w="2283500"/>
                <a:gridCol w="3550500"/>
                <a:gridCol w="1737000"/>
              </a:tblGrid>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a:t>
                      </a:r>
                      <a:r>
                        <a:rPr i="1" lang="en">
                          <a:solidFill>
                            <a:schemeClr val="lt2"/>
                          </a:solidFill>
                          <a:latin typeface="Source Sans Pro"/>
                          <a:ea typeface="Source Sans Pro"/>
                          <a:cs typeface="Source Sans Pro"/>
                          <a:sym typeface="Source Sans Pro"/>
                        </a:rPr>
                        <a:t>no name)</a:t>
                      </a:r>
                      <a:endParaRPr i="1">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(Tohyama et al., 2005)</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En↔Jp 182hrs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a:t>
                      </a:r>
                      <a:r>
                        <a:rPr i="1" lang="en">
                          <a:solidFill>
                            <a:schemeClr val="lt2"/>
                          </a:solidFill>
                          <a:latin typeface="Source Sans Pro"/>
                          <a:ea typeface="Source Sans Pro"/>
                          <a:cs typeface="Source Sans Pro"/>
                          <a:sym typeface="Source Sans Pro"/>
                        </a:rPr>
                        <a:t>no name)</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(Paulik and Waibel, 2009)</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En→Es 111 Es→En 105hrs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Fisher</a:t>
                      </a:r>
                      <a:endParaRPr/>
                    </a:p>
                  </a:txBody>
                  <a:tcPr marT="9125" marB="9125" marR="91425" marL="91425"/>
                </a:tc>
                <a:tc>
                  <a:txBody>
                    <a:bodyPr/>
                    <a:lstStyle/>
                    <a:p>
                      <a:pPr indent="0" lvl="0" marL="0" rtl="0" algn="l">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(Post 2013)</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Es→En 160hrs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phone conversations</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STC</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(Shimizu et al., 2014)</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En↔Jp 22hrs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How2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(Sanabria et al.,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En→Pt 300hrs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instructional videos</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IWSLT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(Niehues et al.,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En→De 273hrs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TED talks</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LIBRI-TRANS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(Kocabiyikoglu et al.,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En→Fr 236hrs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MuST-C</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(Cattoni et al., 2021)</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 14 lang. (237-504hrs)</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TED talks</a:t>
                      </a:r>
                      <a:endParaRPr>
                        <a:solidFill>
                          <a:schemeClr val="lt2"/>
                        </a:solidFill>
                        <a:latin typeface="Source Sans Pro"/>
                        <a:ea typeface="Source Sans Pro"/>
                        <a:cs typeface="Source Sans Pro"/>
                        <a:sym typeface="Source Sans Pro"/>
                      </a:endParaRPr>
                    </a:p>
                  </a:txBody>
                  <a:tcPr marT="9125" marB="9125" marR="91425" marL="91425"/>
                </a:tc>
              </a:tr>
              <a:tr h="23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CoVoST </a:t>
                      </a:r>
                      <a:endParaRPr b="1">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(Wang et al., 2020)</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En→15 lang.</a:t>
                      </a:r>
                      <a:r>
                        <a:rPr lang="en">
                          <a:solidFill>
                            <a:srgbClr val="434343"/>
                          </a:solidFill>
                          <a:latin typeface="Source Sans Pro"/>
                          <a:ea typeface="Source Sans Pro"/>
                          <a:cs typeface="Source Sans Pro"/>
                          <a:sym typeface="Source Sans Pro"/>
                        </a:rPr>
                        <a:t> (929hrs),</a:t>
                      </a:r>
                      <a:r>
                        <a:rPr lang="en">
                          <a:solidFill>
                            <a:schemeClr val="dk1"/>
                          </a:solidFill>
                          <a:latin typeface="Source Sans Pro"/>
                          <a:ea typeface="Source Sans Pro"/>
                          <a:cs typeface="Source Sans Pro"/>
                          <a:sym typeface="Source Sans Pro"/>
                        </a:rPr>
                        <a:t> 21 lang.→En</a:t>
                      </a:r>
                      <a:r>
                        <a:rPr lang="en">
                          <a:solidFill>
                            <a:srgbClr val="434343"/>
                          </a:solidFill>
                          <a:latin typeface="Source Sans Pro"/>
                          <a:ea typeface="Source Sans Pro"/>
                          <a:cs typeface="Source Sans Pro"/>
                          <a:sym typeface="Source Sans Pro"/>
                        </a:rPr>
                        <a:t> (30-311hrs)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read, Common Voice</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r>
              <a:tr h="24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Europarl-ST</a:t>
                      </a:r>
                      <a:endParaRPr b="1">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(Iranzo-Sanchez et al., 2020)</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9 lang.</a:t>
                      </a:r>
                      <a:r>
                        <a:rPr lang="en">
                          <a:solidFill>
                            <a:srgbClr val="434343"/>
                          </a:solidFill>
                          <a:latin typeface="Source Sans Pro"/>
                          <a:ea typeface="Source Sans Pro"/>
                          <a:cs typeface="Source Sans Pro"/>
                          <a:sym typeface="Source Sans Pro"/>
                        </a:rPr>
                        <a:t> (72 dir., 10-90hrs)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EP proceedings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r>
              <a:tr h="24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LibriVoxDeEn</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(Beilharz et al., 2020)</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De→En 100hrs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r>
              <a:tr h="23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MaSS</a:t>
                      </a:r>
                      <a:endParaRPr b="1">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(Zanon Boito et a., 2020)</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8 lang.</a:t>
                      </a:r>
                      <a:r>
                        <a:rPr lang="en">
                          <a:solidFill>
                            <a:srgbClr val="434343"/>
                          </a:solidFill>
                          <a:latin typeface="Source Sans Pro"/>
                          <a:ea typeface="Source Sans Pro"/>
                          <a:cs typeface="Source Sans Pro"/>
                          <a:sym typeface="Source Sans Pro"/>
                        </a:rPr>
                        <a:t> (56 dir.) 20hrs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Bible readings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BSTC </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(Baidu, 2020)</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Zh→En 50hrs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r>
              <a:tr h="23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Multilingual TEDx</a:t>
                      </a:r>
                      <a:endParaRPr b="1">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(Salesky et al., 2021)</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8 lang.→6 lang.</a:t>
                      </a:r>
                      <a:r>
                        <a:rPr lang="en">
                          <a:solidFill>
                            <a:srgbClr val="434343"/>
                          </a:solidFill>
                          <a:latin typeface="Source Sans Pro"/>
                          <a:ea typeface="Source Sans Pro"/>
                          <a:cs typeface="Source Sans Pro"/>
                          <a:sym typeface="Source Sans Pro"/>
                        </a:rPr>
                        <a:t> 11-69hrs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TED talks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r>
            </a:tbl>
          </a:graphicData>
        </a:graphic>
      </p:graphicFrame>
      <p:sp>
        <p:nvSpPr>
          <p:cNvPr id="2506" name="Google Shape;2506;p151"/>
          <p:cNvSpPr txBox="1"/>
          <p:nvPr/>
        </p:nvSpPr>
        <p:spPr>
          <a:xfrm>
            <a:off x="1896300" y="4640050"/>
            <a:ext cx="5351400" cy="442200"/>
          </a:xfrm>
          <a:prstGeom prst="rect">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 sz="2000">
                <a:solidFill>
                  <a:schemeClr val="dk1"/>
                </a:solidFill>
                <a:latin typeface="Caveat"/>
                <a:ea typeface="Caveat"/>
                <a:cs typeface="Caveat"/>
                <a:sym typeface="Caveat"/>
              </a:rPr>
              <a:t>Trend (3): multilinguality + non-English speech</a:t>
            </a:r>
            <a:r>
              <a:rPr b="1" lang="en" sz="1900">
                <a:solidFill>
                  <a:srgbClr val="CCCCCC"/>
                </a:solidFill>
                <a:latin typeface="Source Sans Pro"/>
                <a:ea typeface="Source Sans Pro"/>
                <a:cs typeface="Source Sans Pro"/>
                <a:sym typeface="Source Sans Pro"/>
              </a:rPr>
              <a:t> </a:t>
            </a:r>
            <a:endParaRPr b="1" sz="2000">
              <a:solidFill>
                <a:schemeClr val="dk1"/>
              </a:solidFill>
              <a:latin typeface="Caveat"/>
              <a:ea typeface="Caveat"/>
              <a:cs typeface="Caveat"/>
              <a:sym typeface="Caveat"/>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0" name="Shape 2510"/>
        <p:cNvGrpSpPr/>
        <p:nvPr/>
      </p:nvGrpSpPr>
      <p:grpSpPr>
        <a:xfrm>
          <a:off x="0" y="0"/>
          <a:ext cx="0" cy="0"/>
          <a:chOff x="0" y="0"/>
          <a:chExt cx="0" cy="0"/>
        </a:xfrm>
      </p:grpSpPr>
      <p:sp>
        <p:nvSpPr>
          <p:cNvPr id="2511" name="Google Shape;2511;p15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Available data (≥ 20 hrs of speech)</a:t>
            </a:r>
            <a:endParaRPr/>
          </a:p>
        </p:txBody>
      </p:sp>
      <p:sp>
        <p:nvSpPr>
          <p:cNvPr id="2512" name="Google Shape;2512;p15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513" name="Google Shape;2513;p152"/>
          <p:cNvGraphicFramePr/>
          <p:nvPr/>
        </p:nvGraphicFramePr>
        <p:xfrm>
          <a:off x="0" y="1061125"/>
          <a:ext cx="3000000" cy="3000000"/>
        </p:xfrm>
        <a:graphic>
          <a:graphicData uri="http://schemas.openxmlformats.org/drawingml/2006/table">
            <a:tbl>
              <a:tblPr>
                <a:noFill/>
                <a:tableStyleId>{62B36BF8-392B-4E25-8475-8E34BF66E5CB}</a:tableStyleId>
              </a:tblPr>
              <a:tblGrid>
                <a:gridCol w="1573000"/>
                <a:gridCol w="2283500"/>
                <a:gridCol w="3550500"/>
                <a:gridCol w="1737000"/>
              </a:tblGrid>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a:t>
                      </a:r>
                      <a:r>
                        <a:rPr i="1" lang="en">
                          <a:solidFill>
                            <a:schemeClr val="lt2"/>
                          </a:solidFill>
                          <a:latin typeface="Source Sans Pro"/>
                          <a:ea typeface="Source Sans Pro"/>
                          <a:cs typeface="Source Sans Pro"/>
                          <a:sym typeface="Source Sans Pro"/>
                        </a:rPr>
                        <a:t>no name)</a:t>
                      </a:r>
                      <a:endParaRPr i="1">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(Tohyama et al., 2005)</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En↔Jp 182hrs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a:t>
                      </a:r>
                      <a:r>
                        <a:rPr i="1" lang="en">
                          <a:solidFill>
                            <a:schemeClr val="lt2"/>
                          </a:solidFill>
                          <a:latin typeface="Source Sans Pro"/>
                          <a:ea typeface="Source Sans Pro"/>
                          <a:cs typeface="Source Sans Pro"/>
                          <a:sym typeface="Source Sans Pro"/>
                        </a:rPr>
                        <a:t>no name)</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(Paulik and Waibel, 2009)</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En→Es 111 Es→En 105hrs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Fisher</a:t>
                      </a:r>
                      <a:endParaRPr/>
                    </a:p>
                  </a:txBody>
                  <a:tcPr marT="9125" marB="9125" marR="91425" marL="91425"/>
                </a:tc>
                <a:tc>
                  <a:txBody>
                    <a:bodyPr/>
                    <a:lstStyle/>
                    <a:p>
                      <a:pPr indent="0" lvl="0" marL="0" rtl="0" algn="l">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(Post 2013)</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Es→En 160hrs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phone conversations</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STC</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(Shimizu et al., 2014)</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En↔Jp 22hrs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How2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(Sanabria et al.,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En→Pt 300hrs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instructional videos</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IWSLT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(Niehues et al.,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En→De 273hrs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TED talks</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LIBRI-TRANS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(Kocabiyikoglu et al.,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En→Fr 236hrs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MuST-C</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(Cattoni et al., 2021)</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 14 lang. (237-504hrs)</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TED talks</a:t>
                      </a:r>
                      <a:endParaRPr>
                        <a:solidFill>
                          <a:schemeClr val="lt2"/>
                        </a:solidFill>
                        <a:latin typeface="Source Sans Pro"/>
                        <a:ea typeface="Source Sans Pro"/>
                        <a:cs typeface="Source Sans Pro"/>
                        <a:sym typeface="Source Sans Pro"/>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CoVoST </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(Wang et al., 2020)</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En→15 lang. (929hrs), 21 lang.→En (30-311hrs)</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read, Common Voice</a:t>
                      </a:r>
                      <a:endParaRPr>
                        <a:solidFill>
                          <a:schemeClr val="lt2"/>
                        </a:solidFill>
                        <a:latin typeface="Source Sans Pro"/>
                        <a:ea typeface="Source Sans Pro"/>
                        <a:cs typeface="Source Sans Pro"/>
                        <a:sym typeface="Source Sans Pro"/>
                      </a:endParaRPr>
                    </a:p>
                  </a:txBody>
                  <a:tcPr marT="9125" marB="9125" marR="91425" marL="91425"/>
                </a:tc>
              </a:tr>
              <a:tr h="24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Europarl-ST</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(Iranzo-Sanchez et al., 2020)</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9 lang. (72 dir., 10-90hrs)</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EP proceedings</a:t>
                      </a:r>
                      <a:endParaRPr>
                        <a:solidFill>
                          <a:schemeClr val="lt2"/>
                        </a:solidFill>
                        <a:latin typeface="Source Sans Pro"/>
                        <a:ea typeface="Source Sans Pro"/>
                        <a:cs typeface="Source Sans Pro"/>
                        <a:sym typeface="Source Sans Pro"/>
                      </a:endParaRPr>
                    </a:p>
                  </a:txBody>
                  <a:tcPr marT="9125" marB="9125" marR="91425" marL="91425"/>
                </a:tc>
              </a:tr>
              <a:tr h="24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LibriVoxDeEn</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(Beilharz et al., 2020)</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De→En 100hrs</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solidFill>
                          <a:schemeClr val="lt2"/>
                        </a:solidFill>
                        <a:latin typeface="Source Sans Pro"/>
                        <a:ea typeface="Source Sans Pro"/>
                        <a:cs typeface="Source Sans Pro"/>
                        <a:sym typeface="Source Sans Pro"/>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MaSS</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(Zanon Boito et a., 2020)</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8 lang. (56 dir.) 20hrs</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Bible readings</a:t>
                      </a:r>
                      <a:endParaRPr>
                        <a:solidFill>
                          <a:schemeClr val="lt2"/>
                        </a:solidFill>
                        <a:latin typeface="Source Sans Pro"/>
                        <a:ea typeface="Source Sans Pro"/>
                        <a:cs typeface="Source Sans Pro"/>
                        <a:sym typeface="Source Sans Pro"/>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BSTC </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(Baidu, 2020)</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Zh→En 50hrs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r>
              <a:tr h="23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Multilingual TEDx</a:t>
                      </a:r>
                      <a:endParaRPr b="1">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(Salesky et al., 2021)</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8 lang.→6 lang.</a:t>
                      </a:r>
                      <a:r>
                        <a:rPr lang="en">
                          <a:solidFill>
                            <a:srgbClr val="434343"/>
                          </a:solidFill>
                          <a:latin typeface="Source Sans Pro"/>
                          <a:ea typeface="Source Sans Pro"/>
                          <a:cs typeface="Source Sans Pro"/>
                          <a:sym typeface="Source Sans Pro"/>
                        </a:rPr>
                        <a:t> 11-69hrs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TED talks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r>
            </a:tbl>
          </a:graphicData>
        </a:graphic>
      </p:graphicFrame>
      <p:sp>
        <p:nvSpPr>
          <p:cNvPr id="2514" name="Google Shape;2514;p152"/>
          <p:cNvSpPr txBox="1"/>
          <p:nvPr/>
        </p:nvSpPr>
        <p:spPr>
          <a:xfrm>
            <a:off x="2034600" y="4640050"/>
            <a:ext cx="5074800" cy="442200"/>
          </a:xfrm>
          <a:prstGeom prst="rect">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 sz="2000">
                <a:solidFill>
                  <a:schemeClr val="dk1"/>
                </a:solidFill>
                <a:latin typeface="Caveat"/>
                <a:ea typeface="Caveat"/>
                <a:cs typeface="Caveat"/>
                <a:sym typeface="Caveat"/>
              </a:rPr>
              <a:t>Trend (4): same segmentation across datasets </a:t>
            </a:r>
            <a:endParaRPr b="1" sz="2000">
              <a:solidFill>
                <a:schemeClr val="dk1"/>
              </a:solidFill>
              <a:latin typeface="Caveat"/>
              <a:ea typeface="Caveat"/>
              <a:cs typeface="Caveat"/>
              <a:sym typeface="Caveat"/>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8" name="Shape 2518"/>
        <p:cNvGrpSpPr/>
        <p:nvPr/>
      </p:nvGrpSpPr>
      <p:grpSpPr>
        <a:xfrm>
          <a:off x="0" y="0"/>
          <a:ext cx="0" cy="0"/>
          <a:chOff x="0" y="0"/>
          <a:chExt cx="0" cy="0"/>
        </a:xfrm>
      </p:grpSpPr>
      <p:sp>
        <p:nvSpPr>
          <p:cNvPr id="2519" name="Google Shape;2519;p15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Available data (≥ 20 hrs of speech)</a:t>
            </a:r>
            <a:endParaRPr/>
          </a:p>
        </p:txBody>
      </p:sp>
      <p:sp>
        <p:nvSpPr>
          <p:cNvPr id="2520" name="Google Shape;2520;p15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521" name="Google Shape;2521;p153"/>
          <p:cNvGraphicFramePr/>
          <p:nvPr/>
        </p:nvGraphicFramePr>
        <p:xfrm>
          <a:off x="0" y="1061125"/>
          <a:ext cx="3000000" cy="3000000"/>
        </p:xfrm>
        <a:graphic>
          <a:graphicData uri="http://schemas.openxmlformats.org/drawingml/2006/table">
            <a:tbl>
              <a:tblPr>
                <a:noFill/>
                <a:tableStyleId>{62B36BF8-392B-4E25-8475-8E34BF66E5CB}</a:tableStyleId>
              </a:tblPr>
              <a:tblGrid>
                <a:gridCol w="1573000"/>
                <a:gridCol w="2283500"/>
                <a:gridCol w="3550500"/>
                <a:gridCol w="1737000"/>
              </a:tblGrid>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a:t>
                      </a:r>
                      <a:r>
                        <a:rPr i="1" lang="en">
                          <a:solidFill>
                            <a:schemeClr val="lt2"/>
                          </a:solidFill>
                          <a:latin typeface="Source Sans Pro"/>
                          <a:ea typeface="Source Sans Pro"/>
                          <a:cs typeface="Source Sans Pro"/>
                          <a:sym typeface="Source Sans Pro"/>
                        </a:rPr>
                        <a:t>no name)</a:t>
                      </a:r>
                      <a:endParaRPr i="1">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(Tohyama et al., 2005)</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En↔Jp 182hrs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a:t>
                      </a:r>
                      <a:r>
                        <a:rPr i="1" lang="en">
                          <a:solidFill>
                            <a:schemeClr val="lt2"/>
                          </a:solidFill>
                          <a:latin typeface="Source Sans Pro"/>
                          <a:ea typeface="Source Sans Pro"/>
                          <a:cs typeface="Source Sans Pro"/>
                          <a:sym typeface="Source Sans Pro"/>
                        </a:rPr>
                        <a:t>no name)</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(Paulik and Waibel, 2009)</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En→Es 111 Es→En 105hrs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Fisher</a:t>
                      </a:r>
                      <a:endParaRPr/>
                    </a:p>
                  </a:txBody>
                  <a:tcPr marT="9125" marB="9125" marR="91425" marL="91425"/>
                </a:tc>
                <a:tc>
                  <a:txBody>
                    <a:bodyPr/>
                    <a:lstStyle/>
                    <a:p>
                      <a:pPr indent="0" lvl="0" marL="0" rtl="0" algn="l">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(Post 2013)</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Es→En 160hrs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phone conversations</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STC</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(Shimizu et al., 2014)</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En↔Jp 22hrs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How2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(Sanabria et al.,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En→Pt 300hrs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instructional videos</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IWSLT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(Niehues et al.,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En→De 273hrs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TED talks</a:t>
                      </a:r>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LIBRI-TRANS </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(Kocabiyikoglu et al., 2018)</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En→Fr 236hrs</a:t>
                      </a:r>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p>
                  </a:txBody>
                  <a:tcPr marT="9125" marB="9125" marR="91425" marL="91425"/>
                </a:tc>
              </a:tr>
              <a:tr h="23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MuST-C</a:t>
                      </a:r>
                      <a:endParaRPr b="1">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(Cattoni et al., 2021)</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En→ 14 lang.</a:t>
                      </a:r>
                      <a:r>
                        <a:rPr lang="en">
                          <a:solidFill>
                            <a:srgbClr val="434343"/>
                          </a:solidFill>
                          <a:latin typeface="Source Sans Pro"/>
                          <a:ea typeface="Source Sans Pro"/>
                          <a:cs typeface="Source Sans Pro"/>
                          <a:sym typeface="Source Sans Pro"/>
                        </a:rPr>
                        <a:t> (237-504hrs)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TED talks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CoVoST </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(Wang et al., 2020)</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En→15 lang. (929hrs), 21 lang.→En (30-311hrs)</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read, Common Voice</a:t>
                      </a:r>
                      <a:endParaRPr>
                        <a:solidFill>
                          <a:schemeClr val="lt2"/>
                        </a:solidFill>
                        <a:latin typeface="Source Sans Pro"/>
                        <a:ea typeface="Source Sans Pro"/>
                        <a:cs typeface="Source Sans Pro"/>
                        <a:sym typeface="Source Sans Pro"/>
                      </a:endParaRPr>
                    </a:p>
                  </a:txBody>
                  <a:tcPr marT="9125" marB="9125" marR="91425" marL="91425"/>
                </a:tc>
              </a:tr>
              <a:tr h="24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Europarl-ST</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(Iranzo-Sanchez et al., 2020)</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9 lang. (72 dir., 10-90hrs)</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EP proceedings</a:t>
                      </a:r>
                      <a:endParaRPr>
                        <a:solidFill>
                          <a:schemeClr val="lt2"/>
                        </a:solidFill>
                        <a:latin typeface="Source Sans Pro"/>
                        <a:ea typeface="Source Sans Pro"/>
                        <a:cs typeface="Source Sans Pro"/>
                        <a:sym typeface="Source Sans Pro"/>
                      </a:endParaRPr>
                    </a:p>
                  </a:txBody>
                  <a:tcPr marT="9125" marB="9125" marR="91425" marL="91425"/>
                </a:tc>
              </a:tr>
              <a:tr h="24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LibriVoxDeEn</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(Beilharz et al., 2020)</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De→En 100hrs</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solidFill>
                          <a:schemeClr val="lt2"/>
                        </a:solidFill>
                        <a:latin typeface="Source Sans Pro"/>
                        <a:ea typeface="Source Sans Pro"/>
                        <a:cs typeface="Source Sans Pro"/>
                        <a:sym typeface="Source Sans Pro"/>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MaSS</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(Zanon Boito et a., 2020)</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8 lang. (56 dir.) 20hrs</a:t>
                      </a:r>
                      <a:endParaRPr>
                        <a:solidFill>
                          <a:schemeClr val="lt2"/>
                        </a:solidFill>
                        <a:latin typeface="Source Sans Pro"/>
                        <a:ea typeface="Source Sans Pro"/>
                        <a:cs typeface="Source Sans Pro"/>
                        <a:sym typeface="Source Sans Pro"/>
                      </a:endParaRPr>
                    </a:p>
                  </a:txBody>
                  <a:tcPr marT="9125" marB="9125" marR="91425" marL="91425"/>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Bible readings</a:t>
                      </a:r>
                      <a:endParaRPr>
                        <a:solidFill>
                          <a:schemeClr val="lt2"/>
                        </a:solidFill>
                        <a:latin typeface="Source Sans Pro"/>
                        <a:ea typeface="Source Sans Pro"/>
                        <a:cs typeface="Source Sans Pro"/>
                        <a:sym typeface="Source Sans Pro"/>
                      </a:endParaRPr>
                    </a:p>
                  </a:txBody>
                  <a:tcPr marT="9125" marB="9125" marR="91425" marL="91425"/>
                </a:tc>
              </a:tr>
              <a:tr h="231600">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BSTC </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(Baidu, 2020)</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Zh→En 50hrs</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c>
                  <a:txBody>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solidFill>
                          <a:schemeClr val="lt2"/>
                        </a:solidFill>
                        <a:latin typeface="Source Sans Pro"/>
                        <a:ea typeface="Source Sans Pro"/>
                        <a:cs typeface="Source Sans Pro"/>
                        <a:sym typeface="Source Sans Pro"/>
                      </a:endParaRPr>
                    </a:p>
                  </a:txBody>
                  <a:tcPr marT="9125" marB="9125" marR="91425" marL="91425">
                    <a:solidFill>
                      <a:srgbClr val="FFFFFF"/>
                    </a:solidFill>
                  </a:tcPr>
                </a:tc>
              </a:tr>
              <a:tr h="231600">
                <a:tc>
                  <a:txBody>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Multilingual TEDx</a:t>
                      </a:r>
                      <a:endParaRPr b="1">
                        <a:solidFill>
                          <a:schemeClr val="dk1"/>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(Salesky et al., 2021)</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8 lang.→6 lang.</a:t>
                      </a:r>
                      <a:r>
                        <a:rPr lang="en">
                          <a:solidFill>
                            <a:srgbClr val="434343"/>
                          </a:solidFill>
                          <a:latin typeface="Source Sans Pro"/>
                          <a:ea typeface="Source Sans Pro"/>
                          <a:cs typeface="Source Sans Pro"/>
                          <a:sym typeface="Source Sans Pro"/>
                        </a:rPr>
                        <a:t> 11-69hrs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c>
                  <a:txBody>
                    <a:bodyPr/>
                    <a:lstStyle/>
                    <a:p>
                      <a:pPr indent="0" lvl="0" marL="0" rtl="0" algn="l">
                        <a:spcBef>
                          <a:spcPts val="0"/>
                        </a:spcBef>
                        <a:spcAft>
                          <a:spcPts val="0"/>
                        </a:spcAft>
                        <a:buNone/>
                      </a:pPr>
                      <a:r>
                        <a:rPr lang="en">
                          <a:solidFill>
                            <a:srgbClr val="434343"/>
                          </a:solidFill>
                          <a:latin typeface="Source Sans Pro"/>
                          <a:ea typeface="Source Sans Pro"/>
                          <a:cs typeface="Source Sans Pro"/>
                          <a:sym typeface="Source Sans Pro"/>
                        </a:rPr>
                        <a:t>TED talks</a:t>
                      </a:r>
                      <a:endParaRPr>
                        <a:solidFill>
                          <a:srgbClr val="434343"/>
                        </a:solidFill>
                        <a:latin typeface="Source Sans Pro"/>
                        <a:ea typeface="Source Sans Pro"/>
                        <a:cs typeface="Source Sans Pro"/>
                        <a:sym typeface="Source Sans Pro"/>
                      </a:endParaRPr>
                    </a:p>
                  </a:txBody>
                  <a:tcPr marT="9125" marB="9125" marR="91425" marL="91425">
                    <a:solidFill>
                      <a:srgbClr val="D9D2E9"/>
                    </a:solidFill>
                  </a:tcPr>
                </a:tc>
              </a:tr>
            </a:tbl>
          </a:graphicData>
        </a:graphic>
      </p:graphicFrame>
      <p:sp>
        <p:nvSpPr>
          <p:cNvPr id="2522" name="Google Shape;2522;p153"/>
          <p:cNvSpPr txBox="1"/>
          <p:nvPr/>
        </p:nvSpPr>
        <p:spPr>
          <a:xfrm>
            <a:off x="2048100" y="4640050"/>
            <a:ext cx="5047800" cy="442200"/>
          </a:xfrm>
          <a:prstGeom prst="rect">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 sz="2000">
                <a:solidFill>
                  <a:schemeClr val="dk1"/>
                </a:solidFill>
                <a:latin typeface="Caveat"/>
                <a:ea typeface="Caveat"/>
                <a:cs typeface="Caveat"/>
                <a:sym typeface="Caveat"/>
              </a:rPr>
              <a:t>Trend (5): common test data across language pairs </a:t>
            </a:r>
            <a:endParaRPr b="1" sz="2000">
              <a:solidFill>
                <a:schemeClr val="dk1"/>
              </a:solidFill>
              <a:latin typeface="Caveat"/>
              <a:ea typeface="Caveat"/>
              <a:cs typeface="Caveat"/>
              <a:sym typeface="Caveat"/>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sp>
        <p:nvSpPr>
          <p:cNvPr id="2527" name="Google Shape;2527;p154"/>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600">
                <a:solidFill>
                  <a:srgbClr val="CFE2F3"/>
                </a:solidFill>
                <a:latin typeface="Caveat"/>
                <a:ea typeface="Caveat"/>
                <a:cs typeface="Caveat"/>
                <a:sym typeface="Caveat"/>
              </a:rPr>
              <a:t>Sec 3.2</a:t>
            </a:r>
            <a:endParaRPr b="0" sz="3600">
              <a:solidFill>
                <a:srgbClr val="CFE2F3"/>
              </a:solidFill>
              <a:latin typeface="Source Sans Pro"/>
              <a:ea typeface="Source Sans Pro"/>
              <a:cs typeface="Source Sans Pro"/>
              <a:sym typeface="Source Sans Pro"/>
            </a:endParaRPr>
          </a:p>
          <a:p>
            <a:pPr indent="0" lvl="0" marL="0" rtl="0" algn="l">
              <a:spcBef>
                <a:spcPts val="0"/>
              </a:spcBef>
              <a:spcAft>
                <a:spcPts val="0"/>
              </a:spcAft>
              <a:buNone/>
            </a:pPr>
            <a:r>
              <a:rPr lang="en"/>
              <a:t>Techniques</a:t>
            </a:r>
            <a:endParaRPr/>
          </a:p>
        </p:txBody>
      </p:sp>
      <p:sp>
        <p:nvSpPr>
          <p:cNvPr id="2528" name="Google Shape;2528;p15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2" name="Shape 2532"/>
        <p:cNvGrpSpPr/>
        <p:nvPr/>
      </p:nvGrpSpPr>
      <p:grpSpPr>
        <a:xfrm>
          <a:off x="0" y="0"/>
          <a:ext cx="0" cy="0"/>
          <a:chOff x="0" y="0"/>
          <a:chExt cx="0" cy="0"/>
        </a:xfrm>
      </p:grpSpPr>
      <p:grpSp>
        <p:nvGrpSpPr>
          <p:cNvPr id="2533" name="Google Shape;2533;p155"/>
          <p:cNvGrpSpPr/>
          <p:nvPr/>
        </p:nvGrpSpPr>
        <p:grpSpPr>
          <a:xfrm>
            <a:off x="844924" y="1042107"/>
            <a:ext cx="4117480" cy="3424170"/>
            <a:chOff x="1530724" y="1423167"/>
            <a:chExt cx="4117480" cy="3802521"/>
          </a:xfrm>
        </p:grpSpPr>
        <p:grpSp>
          <p:nvGrpSpPr>
            <p:cNvPr id="2534" name="Google Shape;2534;p155"/>
            <p:cNvGrpSpPr/>
            <p:nvPr/>
          </p:nvGrpSpPr>
          <p:grpSpPr>
            <a:xfrm>
              <a:off x="1530724" y="1423167"/>
              <a:ext cx="3854959" cy="3417846"/>
              <a:chOff x="1225924" y="1423167"/>
              <a:chExt cx="3854959" cy="3417846"/>
            </a:xfrm>
          </p:grpSpPr>
          <p:sp>
            <p:nvSpPr>
              <p:cNvPr id="2535" name="Google Shape;2535;p155"/>
              <p:cNvSpPr/>
              <p:nvPr/>
            </p:nvSpPr>
            <p:spPr>
              <a:xfrm>
                <a:off x="1225924" y="1423167"/>
                <a:ext cx="3837600" cy="33963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6" name="Google Shape;2536;p155"/>
              <p:cNvGrpSpPr/>
              <p:nvPr/>
            </p:nvGrpSpPr>
            <p:grpSpPr>
              <a:xfrm>
                <a:off x="2468025" y="1434001"/>
                <a:ext cx="2612859" cy="3407011"/>
                <a:chOff x="2468025" y="1434001"/>
                <a:chExt cx="2612859" cy="3407011"/>
              </a:xfrm>
            </p:grpSpPr>
            <p:sp>
              <p:nvSpPr>
                <p:cNvPr id="2537" name="Google Shape;2537;p155"/>
                <p:cNvSpPr/>
                <p:nvPr/>
              </p:nvSpPr>
              <p:spPr>
                <a:xfrm>
                  <a:off x="2658510" y="1434001"/>
                  <a:ext cx="1015840" cy="1481775"/>
                </a:xfrm>
                <a:custGeom>
                  <a:rect b="b" l="l" r="r" t="t"/>
                  <a:pathLst>
                    <a:path extrusionOk="0" h="61408" w="52444">
                      <a:moveTo>
                        <a:pt x="10758" y="29583"/>
                      </a:moveTo>
                      <a:lnTo>
                        <a:pt x="15688" y="61408"/>
                      </a:lnTo>
                      <a:lnTo>
                        <a:pt x="21964" y="48857"/>
                      </a:lnTo>
                      <a:lnTo>
                        <a:pt x="29584" y="56477"/>
                      </a:lnTo>
                      <a:lnTo>
                        <a:pt x="39893" y="41685"/>
                      </a:lnTo>
                      <a:lnTo>
                        <a:pt x="49306" y="49754"/>
                      </a:lnTo>
                      <a:lnTo>
                        <a:pt x="52444" y="38100"/>
                      </a:lnTo>
                      <a:lnTo>
                        <a:pt x="25549" y="0"/>
                      </a:lnTo>
                      <a:lnTo>
                        <a:pt x="0" y="34514"/>
                      </a:lnTo>
                      <a:close/>
                    </a:path>
                  </a:pathLst>
                </a:custGeom>
                <a:solidFill>
                  <a:srgbClr val="D9D9D9"/>
                </a:solidFill>
                <a:ln cap="flat" cmpd="sng" w="9525">
                  <a:solidFill>
                    <a:schemeClr val="dk2"/>
                  </a:solidFill>
                  <a:prstDash val="solid"/>
                  <a:round/>
                  <a:headEnd len="med" w="med" type="none"/>
                  <a:tailEnd len="med" w="med" type="none"/>
                </a:ln>
              </p:spPr>
            </p:sp>
            <p:sp>
              <p:nvSpPr>
                <p:cNvPr id="2538" name="Google Shape;2538;p155"/>
                <p:cNvSpPr/>
                <p:nvPr/>
              </p:nvSpPr>
              <p:spPr>
                <a:xfrm>
                  <a:off x="2788754" y="3716144"/>
                  <a:ext cx="2292130" cy="1124868"/>
                </a:xfrm>
                <a:custGeom>
                  <a:rect b="b" l="l" r="r" t="t"/>
                  <a:pathLst>
                    <a:path extrusionOk="0" h="46617" w="118334">
                      <a:moveTo>
                        <a:pt x="0" y="45720"/>
                      </a:moveTo>
                      <a:lnTo>
                        <a:pt x="28238" y="29584"/>
                      </a:lnTo>
                      <a:lnTo>
                        <a:pt x="33617" y="36307"/>
                      </a:lnTo>
                      <a:lnTo>
                        <a:pt x="48409" y="23308"/>
                      </a:lnTo>
                      <a:lnTo>
                        <a:pt x="55581" y="25550"/>
                      </a:lnTo>
                      <a:lnTo>
                        <a:pt x="72165" y="9413"/>
                      </a:lnTo>
                      <a:lnTo>
                        <a:pt x="76200" y="12103"/>
                      </a:lnTo>
                      <a:lnTo>
                        <a:pt x="85612" y="0"/>
                      </a:lnTo>
                      <a:lnTo>
                        <a:pt x="118334" y="46617"/>
                      </a:lnTo>
                      <a:close/>
                    </a:path>
                  </a:pathLst>
                </a:custGeom>
                <a:solidFill>
                  <a:srgbClr val="45818E"/>
                </a:solidFill>
                <a:ln cap="flat" cmpd="sng" w="9525">
                  <a:solidFill>
                    <a:schemeClr val="dk2"/>
                  </a:solidFill>
                  <a:prstDash val="solid"/>
                  <a:round/>
                  <a:headEnd len="med" w="med" type="none"/>
                  <a:tailEnd len="med" w="med" type="none"/>
                </a:ln>
              </p:spPr>
            </p:sp>
            <p:sp>
              <p:nvSpPr>
                <p:cNvPr id="2539" name="Google Shape;2539;p155"/>
                <p:cNvSpPr txBox="1"/>
                <p:nvPr/>
              </p:nvSpPr>
              <p:spPr>
                <a:xfrm>
                  <a:off x="2468025" y="2810350"/>
                  <a:ext cx="1501500" cy="119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latin typeface="Source Sans Pro"/>
                      <a:ea typeface="Source Sans Pro"/>
                      <a:cs typeface="Source Sans Pro"/>
                      <a:sym typeface="Source Sans Pro"/>
                    </a:rPr>
                    <a:t>ASR</a:t>
                  </a:r>
                  <a:endParaRPr b="1" sz="2900">
                    <a:latin typeface="Source Sans Pro"/>
                    <a:ea typeface="Source Sans Pro"/>
                    <a:cs typeface="Source Sans Pro"/>
                    <a:sym typeface="Source Sans Pro"/>
                  </a:endParaRPr>
                </a:p>
                <a:p>
                  <a:pPr indent="0" lvl="0" marL="0" rtl="0" algn="ctr">
                    <a:spcBef>
                      <a:spcPts val="0"/>
                    </a:spcBef>
                    <a:spcAft>
                      <a:spcPts val="0"/>
                    </a:spcAft>
                    <a:buNone/>
                  </a:pPr>
                  <a:r>
                    <a:t/>
                  </a:r>
                  <a:endParaRPr b="1" sz="2900">
                    <a:latin typeface="Source Sans Pro"/>
                    <a:ea typeface="Source Sans Pro"/>
                    <a:cs typeface="Source Sans Pro"/>
                    <a:sym typeface="Source Sans Pro"/>
                  </a:endParaRPr>
                </a:p>
              </p:txBody>
            </p:sp>
          </p:grpSp>
        </p:grpSp>
        <p:sp>
          <p:nvSpPr>
            <p:cNvPr id="2540" name="Google Shape;2540;p155"/>
            <p:cNvSpPr txBox="1"/>
            <p:nvPr/>
          </p:nvSpPr>
          <p:spPr>
            <a:xfrm>
              <a:off x="3706604" y="4781388"/>
              <a:ext cx="1941600" cy="44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grpSp>
      <p:sp>
        <p:nvSpPr>
          <p:cNvPr id="2541" name="Google Shape;2541;p15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Available data</a:t>
            </a:r>
            <a:endParaRPr/>
          </a:p>
        </p:txBody>
      </p:sp>
      <p:sp>
        <p:nvSpPr>
          <p:cNvPr id="2542" name="Google Shape;2542;p155"/>
          <p:cNvSpPr/>
          <p:nvPr/>
        </p:nvSpPr>
        <p:spPr>
          <a:xfrm>
            <a:off x="289100" y="1423150"/>
            <a:ext cx="862920" cy="313848"/>
          </a:xfrm>
          <a:prstGeom prst="cloud">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55"/>
          <p:cNvSpPr/>
          <p:nvPr/>
        </p:nvSpPr>
        <p:spPr>
          <a:xfrm>
            <a:off x="1912925" y="1123563"/>
            <a:ext cx="862920" cy="313848"/>
          </a:xfrm>
          <a:prstGeom prst="cloud">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4" name="Google Shape;2544;p155"/>
          <p:cNvGrpSpPr/>
          <p:nvPr/>
        </p:nvGrpSpPr>
        <p:grpSpPr>
          <a:xfrm>
            <a:off x="-750800" y="1193370"/>
            <a:ext cx="3850475" cy="3272907"/>
            <a:chOff x="-65000" y="1591143"/>
            <a:chExt cx="3850475" cy="3634545"/>
          </a:xfrm>
        </p:grpSpPr>
        <p:grpSp>
          <p:nvGrpSpPr>
            <p:cNvPr id="2545" name="Google Shape;2545;p155"/>
            <p:cNvGrpSpPr/>
            <p:nvPr/>
          </p:nvGrpSpPr>
          <p:grpSpPr>
            <a:xfrm>
              <a:off x="-65000" y="1591143"/>
              <a:ext cx="3850475" cy="3249807"/>
              <a:chOff x="-369800" y="1591143"/>
              <a:chExt cx="3850475" cy="3249807"/>
            </a:xfrm>
          </p:grpSpPr>
          <p:sp>
            <p:nvSpPr>
              <p:cNvPr id="2546" name="Google Shape;2546;p155"/>
              <p:cNvSpPr/>
              <p:nvPr/>
            </p:nvSpPr>
            <p:spPr>
              <a:xfrm flipH="1">
                <a:off x="-356925" y="1591143"/>
                <a:ext cx="3837600" cy="3229200"/>
              </a:xfrm>
              <a:prstGeom prst="triangle">
                <a:avLst>
                  <a:gd fmla="val 50000"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55"/>
              <p:cNvSpPr/>
              <p:nvPr/>
            </p:nvSpPr>
            <p:spPr>
              <a:xfrm>
                <a:off x="930100" y="1602450"/>
                <a:ext cx="1367100" cy="1624850"/>
              </a:xfrm>
              <a:custGeom>
                <a:rect b="b" l="l" r="r" t="t"/>
                <a:pathLst>
                  <a:path extrusionOk="0" h="64994" w="54684">
                    <a:moveTo>
                      <a:pt x="0" y="42134"/>
                    </a:moveTo>
                    <a:lnTo>
                      <a:pt x="7171" y="58718"/>
                    </a:lnTo>
                    <a:lnTo>
                      <a:pt x="15240" y="33169"/>
                    </a:lnTo>
                    <a:lnTo>
                      <a:pt x="18825" y="39444"/>
                    </a:lnTo>
                    <a:lnTo>
                      <a:pt x="24204" y="46168"/>
                    </a:lnTo>
                    <a:lnTo>
                      <a:pt x="27790" y="41237"/>
                    </a:lnTo>
                    <a:lnTo>
                      <a:pt x="34962" y="53340"/>
                    </a:lnTo>
                    <a:lnTo>
                      <a:pt x="41685" y="64994"/>
                    </a:lnTo>
                    <a:lnTo>
                      <a:pt x="45271" y="58718"/>
                    </a:lnTo>
                    <a:lnTo>
                      <a:pt x="53340" y="64546"/>
                    </a:lnTo>
                    <a:lnTo>
                      <a:pt x="54684" y="47961"/>
                    </a:lnTo>
                    <a:lnTo>
                      <a:pt x="25101" y="0"/>
                    </a:lnTo>
                    <a:close/>
                  </a:path>
                </a:pathLst>
              </a:custGeom>
              <a:solidFill>
                <a:srgbClr val="D9D9D9"/>
              </a:solidFill>
              <a:ln cap="flat" cmpd="sng" w="9525">
                <a:solidFill>
                  <a:schemeClr val="dk2"/>
                </a:solidFill>
                <a:prstDash val="solid"/>
                <a:round/>
                <a:headEnd len="med" w="med" type="none"/>
                <a:tailEnd len="med" w="med" type="none"/>
              </a:ln>
            </p:spPr>
          </p:sp>
          <p:sp>
            <p:nvSpPr>
              <p:cNvPr id="2548" name="Google Shape;2548;p155"/>
              <p:cNvSpPr/>
              <p:nvPr/>
            </p:nvSpPr>
            <p:spPr>
              <a:xfrm>
                <a:off x="-369800" y="3877225"/>
                <a:ext cx="2980775" cy="963725"/>
              </a:xfrm>
              <a:custGeom>
                <a:rect b="b" l="l" r="r" t="t"/>
                <a:pathLst>
                  <a:path extrusionOk="0" h="38549" w="119231">
                    <a:moveTo>
                      <a:pt x="20171" y="5379"/>
                    </a:moveTo>
                    <a:lnTo>
                      <a:pt x="0" y="38100"/>
                    </a:lnTo>
                    <a:lnTo>
                      <a:pt x="119231" y="36756"/>
                    </a:lnTo>
                    <a:lnTo>
                      <a:pt x="94578" y="27791"/>
                    </a:lnTo>
                    <a:lnTo>
                      <a:pt x="85613" y="16585"/>
                    </a:lnTo>
                    <a:lnTo>
                      <a:pt x="48858" y="3586"/>
                    </a:lnTo>
                    <a:lnTo>
                      <a:pt x="24653" y="16137"/>
                    </a:lnTo>
                    <a:lnTo>
                      <a:pt x="22412" y="0"/>
                    </a:lnTo>
                    <a:lnTo>
                      <a:pt x="0" y="38549"/>
                    </a:lnTo>
                  </a:path>
                </a:pathLst>
              </a:custGeom>
              <a:solidFill>
                <a:srgbClr val="134F5C"/>
              </a:solidFill>
              <a:ln cap="flat" cmpd="sng" w="9525">
                <a:solidFill>
                  <a:schemeClr val="dk2"/>
                </a:solidFill>
                <a:prstDash val="solid"/>
                <a:round/>
                <a:headEnd len="med" w="med" type="none"/>
                <a:tailEnd len="med" w="med" type="none"/>
              </a:ln>
            </p:spPr>
          </p:sp>
        </p:grpSp>
        <p:sp>
          <p:nvSpPr>
            <p:cNvPr id="2549" name="Google Shape;2549;p155"/>
            <p:cNvSpPr txBox="1"/>
            <p:nvPr/>
          </p:nvSpPr>
          <p:spPr>
            <a:xfrm>
              <a:off x="1061338" y="3025600"/>
              <a:ext cx="1501500" cy="119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latin typeface="Source Sans Pro"/>
                  <a:ea typeface="Source Sans Pro"/>
                  <a:cs typeface="Source Sans Pro"/>
                  <a:sym typeface="Source Sans Pro"/>
                </a:rPr>
                <a:t>MT</a:t>
              </a:r>
              <a:endParaRPr b="1" sz="2900">
                <a:latin typeface="Source Sans Pro"/>
                <a:ea typeface="Source Sans Pro"/>
                <a:cs typeface="Source Sans Pro"/>
                <a:sym typeface="Source Sans Pro"/>
              </a:endParaRPr>
            </a:p>
            <a:p>
              <a:pPr indent="0" lvl="0" marL="0" rtl="0" algn="ctr">
                <a:spcBef>
                  <a:spcPts val="0"/>
                </a:spcBef>
                <a:spcAft>
                  <a:spcPts val="0"/>
                </a:spcAft>
                <a:buNone/>
              </a:pPr>
              <a:r>
                <a:t/>
              </a:r>
              <a:endParaRPr b="1" sz="2900">
                <a:latin typeface="Source Sans Pro"/>
                <a:ea typeface="Source Sans Pro"/>
                <a:cs typeface="Source Sans Pro"/>
                <a:sym typeface="Source Sans Pro"/>
              </a:endParaRPr>
            </a:p>
          </p:txBody>
        </p:sp>
        <p:sp>
          <p:nvSpPr>
            <p:cNvPr id="2550" name="Google Shape;2550;p155"/>
            <p:cNvSpPr txBox="1"/>
            <p:nvPr/>
          </p:nvSpPr>
          <p:spPr>
            <a:xfrm>
              <a:off x="402387" y="4781388"/>
              <a:ext cx="1086900" cy="44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grpSp>
      <p:sp>
        <p:nvSpPr>
          <p:cNvPr id="2551" name="Google Shape;2551;p155"/>
          <p:cNvSpPr txBox="1"/>
          <p:nvPr/>
        </p:nvSpPr>
        <p:spPr>
          <a:xfrm>
            <a:off x="6328774" y="4002750"/>
            <a:ext cx="26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grpSp>
        <p:nvGrpSpPr>
          <p:cNvPr id="2552" name="Google Shape;2552;p155"/>
          <p:cNvGrpSpPr/>
          <p:nvPr/>
        </p:nvGrpSpPr>
        <p:grpSpPr>
          <a:xfrm>
            <a:off x="7157169" y="3765155"/>
            <a:ext cx="997008" cy="313818"/>
            <a:chOff x="5082974" y="1497142"/>
            <a:chExt cx="3837600" cy="3396300"/>
          </a:xfrm>
        </p:grpSpPr>
        <p:sp>
          <p:nvSpPr>
            <p:cNvPr id="2553" name="Google Shape;2553;p155"/>
            <p:cNvSpPr/>
            <p:nvPr/>
          </p:nvSpPr>
          <p:spPr>
            <a:xfrm>
              <a:off x="5082974" y="1497142"/>
              <a:ext cx="3837600" cy="3396300"/>
            </a:xfrm>
            <a:prstGeom prst="triangle">
              <a:avLst>
                <a:gd fmla="val 50342"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55"/>
            <p:cNvSpPr/>
            <p:nvPr/>
          </p:nvSpPr>
          <p:spPr>
            <a:xfrm>
              <a:off x="5356411" y="3438115"/>
              <a:ext cx="2835100" cy="1448060"/>
            </a:xfrm>
            <a:custGeom>
              <a:rect b="b" l="l" r="r" t="t"/>
              <a:pathLst>
                <a:path extrusionOk="0" h="17033" w="113404">
                  <a:moveTo>
                    <a:pt x="0" y="17033"/>
                  </a:moveTo>
                  <a:lnTo>
                    <a:pt x="39445" y="8964"/>
                  </a:lnTo>
                  <a:lnTo>
                    <a:pt x="52892" y="12998"/>
                  </a:lnTo>
                  <a:lnTo>
                    <a:pt x="69029" y="9413"/>
                  </a:lnTo>
                  <a:lnTo>
                    <a:pt x="79786" y="8068"/>
                  </a:lnTo>
                  <a:lnTo>
                    <a:pt x="82476" y="0"/>
                  </a:lnTo>
                  <a:lnTo>
                    <a:pt x="101302" y="13895"/>
                  </a:lnTo>
                  <a:lnTo>
                    <a:pt x="113404" y="16136"/>
                  </a:lnTo>
                </a:path>
              </a:pathLst>
            </a:custGeom>
            <a:solidFill>
              <a:srgbClr val="134F5C"/>
            </a:solidFill>
            <a:ln cap="flat" cmpd="sng" w="9525">
              <a:solidFill>
                <a:schemeClr val="dk2"/>
              </a:solidFill>
              <a:prstDash val="solid"/>
              <a:round/>
              <a:headEnd len="med" w="med" type="none"/>
              <a:tailEnd len="med" w="med" type="none"/>
            </a:ln>
          </p:spPr>
        </p:sp>
      </p:grpSp>
      <p:sp>
        <p:nvSpPr>
          <p:cNvPr id="2555" name="Google Shape;2555;p155"/>
          <p:cNvSpPr txBox="1"/>
          <p:nvPr/>
        </p:nvSpPr>
        <p:spPr>
          <a:xfrm>
            <a:off x="6904925" y="3153250"/>
            <a:ext cx="1501500" cy="6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latin typeface="Source Sans Pro"/>
                <a:ea typeface="Source Sans Pro"/>
                <a:cs typeface="Source Sans Pro"/>
                <a:sym typeface="Source Sans Pro"/>
              </a:rPr>
              <a:t>ST</a:t>
            </a:r>
            <a:endParaRPr b="1" sz="2900">
              <a:latin typeface="Source Sans Pro"/>
              <a:ea typeface="Source Sans Pro"/>
              <a:cs typeface="Source Sans Pro"/>
              <a:sym typeface="Source Sans Pro"/>
            </a:endParaRPr>
          </a:p>
          <a:p>
            <a:pPr indent="0" lvl="0" marL="0" rtl="0" algn="ctr">
              <a:spcBef>
                <a:spcPts val="0"/>
              </a:spcBef>
              <a:spcAft>
                <a:spcPts val="0"/>
              </a:spcAft>
              <a:buNone/>
            </a:pPr>
            <a:r>
              <a:t/>
            </a:r>
            <a:endParaRPr b="1" sz="2900">
              <a:latin typeface="Source Sans Pro"/>
              <a:ea typeface="Source Sans Pro"/>
              <a:cs typeface="Source Sans Pro"/>
              <a:sym typeface="Source Sans Pro"/>
            </a:endParaRPr>
          </a:p>
        </p:txBody>
      </p:sp>
      <p:sp>
        <p:nvSpPr>
          <p:cNvPr id="2556" name="Google Shape;2556;p155"/>
          <p:cNvSpPr txBox="1"/>
          <p:nvPr/>
        </p:nvSpPr>
        <p:spPr>
          <a:xfrm>
            <a:off x="3249401" y="4087275"/>
            <a:ext cx="15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(audio, transcript)</a:t>
            </a:r>
            <a:endParaRPr>
              <a:latin typeface="Source Sans Pro"/>
              <a:ea typeface="Source Sans Pro"/>
              <a:cs typeface="Source Sans Pro"/>
              <a:sym typeface="Source Sans Pro"/>
            </a:endParaRPr>
          </a:p>
        </p:txBody>
      </p:sp>
      <p:sp>
        <p:nvSpPr>
          <p:cNvPr id="2557" name="Google Shape;2557;p155"/>
          <p:cNvSpPr txBox="1"/>
          <p:nvPr/>
        </p:nvSpPr>
        <p:spPr>
          <a:xfrm>
            <a:off x="21366" y="4087275"/>
            <a:ext cx="18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(text, translation)</a:t>
            </a:r>
            <a:endParaRPr>
              <a:latin typeface="Source Sans Pro"/>
              <a:ea typeface="Source Sans Pro"/>
              <a:cs typeface="Source Sans Pro"/>
              <a:sym typeface="Source Sans Pro"/>
            </a:endParaRPr>
          </a:p>
        </p:txBody>
      </p:sp>
      <p:sp>
        <p:nvSpPr>
          <p:cNvPr id="2558" name="Google Shape;2558;p155"/>
          <p:cNvSpPr txBox="1"/>
          <p:nvPr/>
        </p:nvSpPr>
        <p:spPr>
          <a:xfrm>
            <a:off x="6328774" y="4087269"/>
            <a:ext cx="26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(audio, </a:t>
            </a:r>
            <a:r>
              <a:rPr lang="en">
                <a:solidFill>
                  <a:srgbClr val="999999"/>
                </a:solidFill>
                <a:latin typeface="Source Sans Pro"/>
                <a:ea typeface="Source Sans Pro"/>
                <a:cs typeface="Source Sans Pro"/>
                <a:sym typeface="Source Sans Pro"/>
              </a:rPr>
              <a:t>transcript</a:t>
            </a:r>
            <a:r>
              <a:rPr lang="en">
                <a:latin typeface="Source Sans Pro"/>
                <a:ea typeface="Source Sans Pro"/>
                <a:cs typeface="Source Sans Pro"/>
                <a:sym typeface="Source Sans Pro"/>
              </a:rPr>
              <a:t>, translation)</a:t>
            </a:r>
            <a:endParaRPr>
              <a:latin typeface="Source Sans Pro"/>
              <a:ea typeface="Source Sans Pro"/>
              <a:cs typeface="Source Sans Pro"/>
              <a:sym typeface="Source Sans Pro"/>
            </a:endParaRPr>
          </a:p>
        </p:txBody>
      </p:sp>
      <p:sp>
        <p:nvSpPr>
          <p:cNvPr id="2559" name="Google Shape;2559;p15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60" name="Google Shape;2560;p155"/>
          <p:cNvSpPr txBox="1"/>
          <p:nvPr/>
        </p:nvSpPr>
        <p:spPr>
          <a:xfrm>
            <a:off x="5950325" y="1829550"/>
            <a:ext cx="272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Can we make use of this large amount of data?</a:t>
            </a:r>
            <a:endParaRPr>
              <a:latin typeface="Source Sans Pro"/>
              <a:ea typeface="Source Sans Pro"/>
              <a:cs typeface="Source Sans Pro"/>
              <a:sym typeface="Source Sans Pro"/>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4" name="Shape 2564"/>
        <p:cNvGrpSpPr/>
        <p:nvPr/>
      </p:nvGrpSpPr>
      <p:grpSpPr>
        <a:xfrm>
          <a:off x="0" y="0"/>
          <a:ext cx="0" cy="0"/>
          <a:chOff x="0" y="0"/>
          <a:chExt cx="0" cy="0"/>
        </a:xfrm>
      </p:grpSpPr>
      <p:sp>
        <p:nvSpPr>
          <p:cNvPr id="2565" name="Google Shape;2565;p15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Multi-task learning</a:t>
            </a:r>
            <a:endParaRPr/>
          </a:p>
        </p:txBody>
      </p:sp>
      <p:sp>
        <p:nvSpPr>
          <p:cNvPr id="2566" name="Google Shape;2566;p156"/>
          <p:cNvSpPr txBox="1"/>
          <p:nvPr>
            <p:ph idx="1" type="body"/>
          </p:nvPr>
        </p:nvSpPr>
        <p:spPr>
          <a:xfrm>
            <a:off x="311700" y="1152475"/>
            <a:ext cx="8520600" cy="38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a:t>
            </a:r>
            <a:endParaRPr/>
          </a:p>
          <a:p>
            <a:pPr indent="0" lvl="0" marL="0" rtl="0" algn="l">
              <a:spcBef>
                <a:spcPts val="1600"/>
              </a:spcBef>
              <a:spcAft>
                <a:spcPts val="0"/>
              </a:spcAft>
              <a:buNone/>
            </a:pPr>
            <a:r>
              <a:rPr i="1" lang="en" sz="1450">
                <a:solidFill>
                  <a:srgbClr val="555555"/>
                </a:solidFill>
                <a:highlight>
                  <a:srgbClr val="FFFFFF"/>
                </a:highlight>
                <a:latin typeface="Helvetica Neue"/>
                <a:ea typeface="Helvetica Neue"/>
                <a:cs typeface="Helvetica Neue"/>
                <a:sym typeface="Helvetica Neue"/>
              </a:rPr>
              <a:t>“</a:t>
            </a:r>
            <a:r>
              <a:rPr i="1" lang="en" sz="1450">
                <a:solidFill>
                  <a:srgbClr val="555555"/>
                </a:solidFill>
                <a:highlight>
                  <a:srgbClr val="FFFFFF"/>
                </a:highlight>
                <a:latin typeface="Helvetica Neue"/>
                <a:ea typeface="Helvetica Neue"/>
                <a:cs typeface="Helvetica Neue"/>
                <a:sym typeface="Helvetica Neue"/>
              </a:rPr>
              <a:t>Multi-task learning improves generalization by leveraging the domain-specific information contained in the training signals of related tasks</a:t>
            </a:r>
            <a:r>
              <a:rPr i="1" lang="en" sz="1450">
                <a:solidFill>
                  <a:srgbClr val="555555"/>
                </a:solidFill>
                <a:highlight>
                  <a:srgbClr val="FFFFFF"/>
                </a:highlight>
                <a:latin typeface="Helvetica Neue"/>
                <a:ea typeface="Helvetica Neue"/>
                <a:cs typeface="Helvetica Neue"/>
                <a:sym typeface="Helvetica Neue"/>
              </a:rPr>
              <a:t>” </a:t>
            </a:r>
            <a:endParaRPr i="1" sz="1450">
              <a:solidFill>
                <a:srgbClr val="555555"/>
              </a:solidFill>
              <a:highlight>
                <a:srgbClr val="FFFFFF"/>
              </a:highlight>
              <a:latin typeface="Helvetica Neue"/>
              <a:ea typeface="Helvetica Neue"/>
              <a:cs typeface="Helvetica Neue"/>
              <a:sym typeface="Helvetica Neue"/>
            </a:endParaRPr>
          </a:p>
          <a:p>
            <a:pPr indent="0" lvl="0" marL="0" rtl="0" algn="l">
              <a:spcBef>
                <a:spcPts val="1600"/>
              </a:spcBef>
              <a:spcAft>
                <a:spcPts val="0"/>
              </a:spcAft>
              <a:buNone/>
            </a:pPr>
            <a:r>
              <a:rPr lang="en" sz="1450">
                <a:solidFill>
                  <a:srgbClr val="555555"/>
                </a:solidFill>
                <a:highlight>
                  <a:srgbClr val="FFFFFF"/>
                </a:highlight>
                <a:latin typeface="Helvetica Neue"/>
                <a:ea typeface="Helvetica Neue"/>
                <a:cs typeface="Helvetica Neue"/>
                <a:sym typeface="Helvetica Neue"/>
              </a:rPr>
              <a:t>— </a:t>
            </a:r>
            <a:r>
              <a:rPr lang="en" sz="1450">
                <a:solidFill>
                  <a:srgbClr val="555555"/>
                </a:solidFill>
                <a:highlight>
                  <a:srgbClr val="FFFFFF"/>
                </a:highlight>
                <a:latin typeface="Helvetica Neue"/>
                <a:ea typeface="Helvetica Neue"/>
                <a:cs typeface="Helvetica Neue"/>
                <a:sym typeface="Helvetica Neue"/>
              </a:rPr>
              <a:t>Caruana, R. (1998)</a:t>
            </a:r>
            <a:endParaRPr sz="1450">
              <a:solidFill>
                <a:srgbClr val="555555"/>
              </a:solidFill>
              <a:highlight>
                <a:srgbClr val="FFFFFF"/>
              </a:highlight>
              <a:latin typeface="Helvetica Neue"/>
              <a:ea typeface="Helvetica Neue"/>
              <a:cs typeface="Helvetica Neue"/>
              <a:sym typeface="Helvetica Neue"/>
            </a:endParaRPr>
          </a:p>
          <a:p>
            <a:pPr indent="0" lvl="0" marL="0" rtl="0" algn="l">
              <a:spcBef>
                <a:spcPts val="1600"/>
              </a:spcBef>
              <a:spcAft>
                <a:spcPts val="1600"/>
              </a:spcAft>
              <a:buNone/>
            </a:pPr>
            <a:r>
              <a:t/>
            </a:r>
            <a:endParaRPr/>
          </a:p>
        </p:txBody>
      </p:sp>
      <p:sp>
        <p:nvSpPr>
          <p:cNvPr id="2567" name="Google Shape;2567;p15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grpSp>
        <p:nvGrpSpPr>
          <p:cNvPr id="314" name="Google Shape;314;p40"/>
          <p:cNvGrpSpPr/>
          <p:nvPr/>
        </p:nvGrpSpPr>
        <p:grpSpPr>
          <a:xfrm>
            <a:off x="968000" y="4077637"/>
            <a:ext cx="7769900" cy="446400"/>
            <a:chOff x="968000" y="2669603"/>
            <a:chExt cx="7769900" cy="446400"/>
          </a:xfrm>
        </p:grpSpPr>
        <p:sp>
          <p:nvSpPr>
            <p:cNvPr id="315" name="Google Shape;315;p40"/>
            <p:cNvSpPr txBox="1"/>
            <p:nvPr/>
          </p:nvSpPr>
          <p:spPr>
            <a:xfrm>
              <a:off x="968000" y="2669603"/>
              <a:ext cx="22344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Unconstrained</a:t>
              </a:r>
              <a:endParaRPr b="1" sz="1700">
                <a:solidFill>
                  <a:srgbClr val="EFEFEF"/>
                </a:solidFill>
                <a:latin typeface="Source Sans Pro"/>
                <a:ea typeface="Source Sans Pro"/>
                <a:cs typeface="Source Sans Pro"/>
                <a:sym typeface="Source Sans Pro"/>
              </a:endParaRPr>
            </a:p>
          </p:txBody>
        </p:sp>
        <p:sp>
          <p:nvSpPr>
            <p:cNvPr id="316" name="Google Shape;316;p40"/>
            <p:cNvSpPr txBox="1"/>
            <p:nvPr/>
          </p:nvSpPr>
          <p:spPr>
            <a:xfrm>
              <a:off x="5732500" y="2669603"/>
              <a:ext cx="30054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Constrained (e.g. subtitling)</a:t>
              </a:r>
              <a:endParaRPr b="1" sz="1700">
                <a:solidFill>
                  <a:srgbClr val="EFEFEF"/>
                </a:solidFill>
                <a:latin typeface="Source Sans Pro"/>
                <a:ea typeface="Source Sans Pro"/>
                <a:cs typeface="Source Sans Pro"/>
                <a:sym typeface="Source Sans Pro"/>
              </a:endParaRPr>
            </a:p>
          </p:txBody>
        </p:sp>
      </p:grpSp>
      <p:grpSp>
        <p:nvGrpSpPr>
          <p:cNvPr id="317" name="Google Shape;317;p40"/>
          <p:cNvGrpSpPr/>
          <p:nvPr/>
        </p:nvGrpSpPr>
        <p:grpSpPr>
          <a:xfrm>
            <a:off x="235100" y="2616596"/>
            <a:ext cx="8850200" cy="446400"/>
            <a:chOff x="235100" y="2688368"/>
            <a:chExt cx="8850200" cy="446400"/>
          </a:xfrm>
        </p:grpSpPr>
        <p:sp>
          <p:nvSpPr>
            <p:cNvPr id="318" name="Google Shape;318;p40"/>
            <p:cNvSpPr txBox="1"/>
            <p:nvPr/>
          </p:nvSpPr>
          <p:spPr>
            <a:xfrm>
              <a:off x="235100" y="2688368"/>
              <a:ext cx="37002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Restricted domain </a:t>
              </a:r>
              <a:endParaRPr b="1" sz="1700">
                <a:solidFill>
                  <a:srgbClr val="EFEFEF"/>
                </a:solidFill>
                <a:latin typeface="Source Sans Pro"/>
                <a:ea typeface="Source Sans Pro"/>
                <a:cs typeface="Source Sans Pro"/>
                <a:sym typeface="Source Sans Pro"/>
              </a:endParaRPr>
            </a:p>
          </p:txBody>
        </p:sp>
        <p:sp>
          <p:nvSpPr>
            <p:cNvPr id="319" name="Google Shape;319;p40"/>
            <p:cNvSpPr txBox="1"/>
            <p:nvPr/>
          </p:nvSpPr>
          <p:spPr>
            <a:xfrm>
              <a:off x="5385100" y="2688368"/>
              <a:ext cx="37002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Open domain </a:t>
              </a:r>
              <a:endParaRPr b="1" sz="1700">
                <a:solidFill>
                  <a:srgbClr val="EFEFEF"/>
                </a:solidFill>
                <a:latin typeface="Source Sans Pro"/>
                <a:ea typeface="Source Sans Pro"/>
                <a:cs typeface="Source Sans Pro"/>
                <a:sym typeface="Source Sans Pro"/>
              </a:endParaRPr>
            </a:p>
          </p:txBody>
        </p:sp>
      </p:grpSp>
      <p:sp>
        <p:nvSpPr>
          <p:cNvPr id="320" name="Google Shape;320;p4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Speech Translation - a Multi-faceted Problem</a:t>
            </a:r>
            <a:endParaRPr/>
          </a:p>
        </p:txBody>
      </p:sp>
      <p:grpSp>
        <p:nvGrpSpPr>
          <p:cNvPr id="321" name="Google Shape;321;p40"/>
          <p:cNvGrpSpPr/>
          <p:nvPr/>
        </p:nvGrpSpPr>
        <p:grpSpPr>
          <a:xfrm>
            <a:off x="1631300" y="1155556"/>
            <a:ext cx="6508250" cy="446400"/>
            <a:chOff x="1631300" y="1155556"/>
            <a:chExt cx="6508250" cy="446400"/>
          </a:xfrm>
        </p:grpSpPr>
        <p:sp>
          <p:nvSpPr>
            <p:cNvPr id="322" name="Google Shape;322;p40"/>
            <p:cNvSpPr txBox="1"/>
            <p:nvPr/>
          </p:nvSpPr>
          <p:spPr>
            <a:xfrm>
              <a:off x="1631300" y="1155556"/>
              <a:ext cx="9078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Offline</a:t>
              </a:r>
              <a:endParaRPr b="1" sz="1700">
                <a:solidFill>
                  <a:srgbClr val="999999"/>
                </a:solidFill>
                <a:latin typeface="Source Sans Pro"/>
                <a:ea typeface="Source Sans Pro"/>
                <a:cs typeface="Source Sans Pro"/>
                <a:sym typeface="Source Sans Pro"/>
              </a:endParaRPr>
            </a:p>
          </p:txBody>
        </p:sp>
        <p:sp>
          <p:nvSpPr>
            <p:cNvPr id="323" name="Google Shape;323;p40"/>
            <p:cNvSpPr txBox="1"/>
            <p:nvPr/>
          </p:nvSpPr>
          <p:spPr>
            <a:xfrm>
              <a:off x="6330850" y="1155556"/>
              <a:ext cx="18087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Simultaneous</a:t>
              </a:r>
              <a:endParaRPr b="1" sz="1700">
                <a:solidFill>
                  <a:srgbClr val="999999"/>
                </a:solidFill>
                <a:latin typeface="Source Sans Pro"/>
                <a:ea typeface="Source Sans Pro"/>
                <a:cs typeface="Source Sans Pro"/>
                <a:sym typeface="Source Sans Pro"/>
              </a:endParaRPr>
            </a:p>
          </p:txBody>
        </p:sp>
      </p:grpSp>
      <p:grpSp>
        <p:nvGrpSpPr>
          <p:cNvPr id="324" name="Google Shape;324;p40"/>
          <p:cNvGrpSpPr/>
          <p:nvPr/>
        </p:nvGrpSpPr>
        <p:grpSpPr>
          <a:xfrm>
            <a:off x="1180850" y="1642570"/>
            <a:ext cx="6958700" cy="446400"/>
            <a:chOff x="1180850" y="1660239"/>
            <a:chExt cx="6958700" cy="446400"/>
          </a:xfrm>
        </p:grpSpPr>
        <p:sp>
          <p:nvSpPr>
            <p:cNvPr id="325" name="Google Shape;325;p40"/>
            <p:cNvSpPr txBox="1"/>
            <p:nvPr/>
          </p:nvSpPr>
          <p:spPr>
            <a:xfrm>
              <a:off x="6330850" y="1660239"/>
              <a:ext cx="18087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Source Sans Pro"/>
                  <a:ea typeface="Source Sans Pro"/>
                  <a:cs typeface="Source Sans Pro"/>
                  <a:sym typeface="Source Sans Pro"/>
                </a:rPr>
                <a:t>Multi-speaker</a:t>
              </a:r>
              <a:endParaRPr b="1" sz="1700">
                <a:solidFill>
                  <a:schemeClr val="dk1"/>
                </a:solidFill>
                <a:latin typeface="Source Sans Pro"/>
                <a:ea typeface="Source Sans Pro"/>
                <a:cs typeface="Source Sans Pro"/>
                <a:sym typeface="Source Sans Pro"/>
              </a:endParaRPr>
            </a:p>
          </p:txBody>
        </p:sp>
        <p:sp>
          <p:nvSpPr>
            <p:cNvPr id="326" name="Google Shape;326;p40"/>
            <p:cNvSpPr txBox="1"/>
            <p:nvPr/>
          </p:nvSpPr>
          <p:spPr>
            <a:xfrm>
              <a:off x="1180850" y="1660239"/>
              <a:ext cx="18087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Source Sans Pro"/>
                  <a:ea typeface="Source Sans Pro"/>
                  <a:cs typeface="Source Sans Pro"/>
                  <a:sym typeface="Source Sans Pro"/>
                </a:rPr>
                <a:t>Single-speaker</a:t>
              </a:r>
              <a:endParaRPr b="1" sz="1700">
                <a:solidFill>
                  <a:schemeClr val="dk1"/>
                </a:solidFill>
                <a:latin typeface="Source Sans Pro"/>
                <a:ea typeface="Source Sans Pro"/>
                <a:cs typeface="Source Sans Pro"/>
                <a:sym typeface="Source Sans Pro"/>
              </a:endParaRPr>
            </a:p>
          </p:txBody>
        </p:sp>
      </p:grpSp>
      <p:grpSp>
        <p:nvGrpSpPr>
          <p:cNvPr id="327" name="Google Shape;327;p40"/>
          <p:cNvGrpSpPr/>
          <p:nvPr/>
        </p:nvGrpSpPr>
        <p:grpSpPr>
          <a:xfrm>
            <a:off x="802100" y="3103610"/>
            <a:ext cx="7935800" cy="446400"/>
            <a:chOff x="802100" y="3174285"/>
            <a:chExt cx="7935800" cy="446400"/>
          </a:xfrm>
        </p:grpSpPr>
        <p:sp>
          <p:nvSpPr>
            <p:cNvPr id="328" name="Google Shape;328;p40"/>
            <p:cNvSpPr txBox="1"/>
            <p:nvPr/>
          </p:nvSpPr>
          <p:spPr>
            <a:xfrm>
              <a:off x="802100" y="3174285"/>
              <a:ext cx="2566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EFEFEF"/>
                  </a:solidFill>
                  <a:latin typeface="Source Sans Pro"/>
                  <a:ea typeface="Source Sans Pro"/>
                  <a:cs typeface="Source Sans Pro"/>
                  <a:sym typeface="Source Sans Pro"/>
                </a:rPr>
                <a:t>Resource-rich languages</a:t>
              </a:r>
              <a:endParaRPr b="1" sz="1700">
                <a:solidFill>
                  <a:srgbClr val="EFEFEF"/>
                </a:solidFill>
                <a:latin typeface="Source Sans Pro"/>
                <a:ea typeface="Source Sans Pro"/>
                <a:cs typeface="Source Sans Pro"/>
                <a:sym typeface="Source Sans Pro"/>
              </a:endParaRPr>
            </a:p>
          </p:txBody>
        </p:sp>
        <p:sp>
          <p:nvSpPr>
            <p:cNvPr id="329" name="Google Shape;329;p40"/>
            <p:cNvSpPr txBox="1"/>
            <p:nvPr/>
          </p:nvSpPr>
          <p:spPr>
            <a:xfrm>
              <a:off x="5732500" y="3174285"/>
              <a:ext cx="30054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EFEFEF"/>
                  </a:solidFill>
                  <a:latin typeface="Source Sans Pro"/>
                  <a:ea typeface="Source Sans Pro"/>
                  <a:cs typeface="Source Sans Pro"/>
                  <a:sym typeface="Source Sans Pro"/>
                </a:rPr>
                <a:t>Under-resourced languages</a:t>
              </a:r>
              <a:endParaRPr b="1" sz="1700">
                <a:solidFill>
                  <a:srgbClr val="EFEFEF"/>
                </a:solidFill>
                <a:latin typeface="Source Sans Pro"/>
                <a:ea typeface="Source Sans Pro"/>
                <a:cs typeface="Source Sans Pro"/>
                <a:sym typeface="Source Sans Pro"/>
              </a:endParaRPr>
            </a:p>
          </p:txBody>
        </p:sp>
      </p:grpSp>
      <p:sp>
        <p:nvSpPr>
          <p:cNvPr id="330" name="Google Shape;330;p40"/>
          <p:cNvSpPr/>
          <p:nvPr/>
        </p:nvSpPr>
        <p:spPr>
          <a:xfrm>
            <a:off x="3287270" y="1591948"/>
            <a:ext cx="2701800" cy="1984200"/>
          </a:xfrm>
          <a:prstGeom prst="rightArrow">
            <a:avLst>
              <a:gd fmla="val 50000" name="adj1"/>
              <a:gd fmla="val 50000" name="adj2"/>
            </a:avLst>
          </a:prstGeom>
          <a:solidFill>
            <a:srgbClr val="F6B26B"/>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2"/>
                </a:solidFill>
              </a:rPr>
              <a:t>difficulty</a:t>
            </a:r>
            <a:endParaRPr sz="2600">
              <a:solidFill>
                <a:schemeClr val="dk2"/>
              </a:solidFill>
            </a:endParaRPr>
          </a:p>
        </p:txBody>
      </p:sp>
      <p:grpSp>
        <p:nvGrpSpPr>
          <p:cNvPr id="331" name="Google Shape;331;p40"/>
          <p:cNvGrpSpPr/>
          <p:nvPr/>
        </p:nvGrpSpPr>
        <p:grpSpPr>
          <a:xfrm>
            <a:off x="802100" y="2129583"/>
            <a:ext cx="7716200" cy="446400"/>
            <a:chOff x="802100" y="2164921"/>
            <a:chExt cx="7716200" cy="446400"/>
          </a:xfrm>
        </p:grpSpPr>
        <p:sp>
          <p:nvSpPr>
            <p:cNvPr id="332" name="Google Shape;332;p40"/>
            <p:cNvSpPr txBox="1"/>
            <p:nvPr/>
          </p:nvSpPr>
          <p:spPr>
            <a:xfrm>
              <a:off x="802100" y="2164921"/>
              <a:ext cx="2566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EFEFEF"/>
                  </a:solidFill>
                  <a:latin typeface="Source Sans Pro"/>
                  <a:ea typeface="Source Sans Pro"/>
                  <a:cs typeface="Source Sans Pro"/>
                  <a:sym typeface="Source Sans Pro"/>
                </a:rPr>
                <a:t>Clean audio</a:t>
              </a:r>
              <a:endParaRPr b="1" sz="1700">
                <a:solidFill>
                  <a:srgbClr val="EFEFEF"/>
                </a:solidFill>
                <a:latin typeface="Source Sans Pro"/>
                <a:ea typeface="Source Sans Pro"/>
                <a:cs typeface="Source Sans Pro"/>
                <a:sym typeface="Source Sans Pro"/>
              </a:endParaRPr>
            </a:p>
          </p:txBody>
        </p:sp>
        <p:sp>
          <p:nvSpPr>
            <p:cNvPr id="333" name="Google Shape;333;p40"/>
            <p:cNvSpPr txBox="1"/>
            <p:nvPr/>
          </p:nvSpPr>
          <p:spPr>
            <a:xfrm>
              <a:off x="5952100" y="2164921"/>
              <a:ext cx="2566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EFEFEF"/>
                  </a:solidFill>
                  <a:latin typeface="Source Sans Pro"/>
                  <a:ea typeface="Source Sans Pro"/>
                  <a:cs typeface="Source Sans Pro"/>
                  <a:sym typeface="Source Sans Pro"/>
                </a:rPr>
                <a:t>Noisy conditions</a:t>
              </a:r>
              <a:endParaRPr b="1" sz="1700">
                <a:solidFill>
                  <a:srgbClr val="EFEFEF"/>
                </a:solidFill>
                <a:latin typeface="Source Sans Pro"/>
                <a:ea typeface="Source Sans Pro"/>
                <a:cs typeface="Source Sans Pro"/>
                <a:sym typeface="Source Sans Pro"/>
              </a:endParaRPr>
            </a:p>
          </p:txBody>
        </p:sp>
      </p:grpSp>
      <p:grpSp>
        <p:nvGrpSpPr>
          <p:cNvPr id="334" name="Google Shape;334;p40"/>
          <p:cNvGrpSpPr/>
          <p:nvPr/>
        </p:nvGrpSpPr>
        <p:grpSpPr>
          <a:xfrm>
            <a:off x="77300" y="3590623"/>
            <a:ext cx="9165800" cy="446400"/>
            <a:chOff x="77300" y="4183650"/>
            <a:chExt cx="9165800" cy="446400"/>
          </a:xfrm>
        </p:grpSpPr>
        <p:sp>
          <p:nvSpPr>
            <p:cNvPr id="335" name="Google Shape;335;p40"/>
            <p:cNvSpPr txBox="1"/>
            <p:nvPr/>
          </p:nvSpPr>
          <p:spPr>
            <a:xfrm>
              <a:off x="77300" y="4183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Low speaker variety (gender, accent, ...)</a:t>
              </a:r>
              <a:endParaRPr b="1" sz="1700">
                <a:solidFill>
                  <a:srgbClr val="EFEFEF"/>
                </a:solidFill>
                <a:latin typeface="Source Sans Pro"/>
                <a:ea typeface="Source Sans Pro"/>
                <a:cs typeface="Source Sans Pro"/>
                <a:sym typeface="Source Sans Pro"/>
              </a:endParaRPr>
            </a:p>
          </p:txBody>
        </p:sp>
        <p:sp>
          <p:nvSpPr>
            <p:cNvPr id="336" name="Google Shape;336;p40"/>
            <p:cNvSpPr txBox="1"/>
            <p:nvPr/>
          </p:nvSpPr>
          <p:spPr>
            <a:xfrm>
              <a:off x="5227300" y="4183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High speaker variety </a:t>
              </a:r>
              <a:endParaRPr b="1" sz="1700">
                <a:solidFill>
                  <a:srgbClr val="EFEFEF"/>
                </a:solidFill>
                <a:latin typeface="Source Sans Pro"/>
                <a:ea typeface="Source Sans Pro"/>
                <a:cs typeface="Source Sans Pro"/>
                <a:sym typeface="Source Sans Pro"/>
              </a:endParaRPr>
            </a:p>
          </p:txBody>
        </p:sp>
      </p:grpSp>
      <p:grpSp>
        <p:nvGrpSpPr>
          <p:cNvPr id="337" name="Google Shape;337;p40"/>
          <p:cNvGrpSpPr/>
          <p:nvPr/>
        </p:nvGrpSpPr>
        <p:grpSpPr>
          <a:xfrm>
            <a:off x="77300" y="4564650"/>
            <a:ext cx="9165800" cy="446400"/>
            <a:chOff x="77300" y="4564650"/>
            <a:chExt cx="9165800" cy="446400"/>
          </a:xfrm>
        </p:grpSpPr>
        <p:sp>
          <p:nvSpPr>
            <p:cNvPr id="338" name="Google Shape;338;p40"/>
            <p:cNvSpPr txBox="1"/>
            <p:nvPr/>
          </p:nvSpPr>
          <p:spPr>
            <a:xfrm>
              <a:off x="77300" y="4564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a:t>
              </a:r>
              <a:endParaRPr b="1" sz="1700">
                <a:solidFill>
                  <a:srgbClr val="EFEFEF"/>
                </a:solidFill>
                <a:latin typeface="Source Sans Pro"/>
                <a:ea typeface="Source Sans Pro"/>
                <a:cs typeface="Source Sans Pro"/>
                <a:sym typeface="Source Sans Pro"/>
              </a:endParaRPr>
            </a:p>
          </p:txBody>
        </p:sp>
        <p:sp>
          <p:nvSpPr>
            <p:cNvPr id="339" name="Google Shape;339;p40"/>
            <p:cNvSpPr txBox="1"/>
            <p:nvPr/>
          </p:nvSpPr>
          <p:spPr>
            <a:xfrm>
              <a:off x="5227300" y="4564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a:t>
              </a:r>
              <a:endParaRPr b="1" sz="1700">
                <a:solidFill>
                  <a:srgbClr val="EFEFEF"/>
                </a:solidFill>
                <a:latin typeface="Source Sans Pro"/>
                <a:ea typeface="Source Sans Pro"/>
                <a:cs typeface="Source Sans Pro"/>
                <a:sym typeface="Source Sans Pro"/>
              </a:endParaRPr>
            </a:p>
          </p:txBody>
        </p:sp>
      </p:grpSp>
      <p:sp>
        <p:nvSpPr>
          <p:cNvPr id="340" name="Google Shape;340;p4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1" name="Shape 2571"/>
        <p:cNvGrpSpPr/>
        <p:nvPr/>
      </p:nvGrpSpPr>
      <p:grpSpPr>
        <a:xfrm>
          <a:off x="0" y="0"/>
          <a:ext cx="0" cy="0"/>
          <a:chOff x="0" y="0"/>
          <a:chExt cx="0" cy="0"/>
        </a:xfrm>
      </p:grpSpPr>
      <p:sp>
        <p:nvSpPr>
          <p:cNvPr id="2572" name="Google Shape;2572;p15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 Learning</a:t>
            </a:r>
            <a:endParaRPr/>
          </a:p>
        </p:txBody>
      </p:sp>
      <p:sp>
        <p:nvSpPr>
          <p:cNvPr id="2573" name="Google Shape;2573;p157"/>
          <p:cNvSpPr txBox="1"/>
          <p:nvPr>
            <p:ph idx="1" type="body"/>
          </p:nvPr>
        </p:nvSpPr>
        <p:spPr>
          <a:xfrm>
            <a:off x="311700" y="1152475"/>
            <a:ext cx="8520600" cy="38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a:t>
            </a:r>
            <a:endParaRPr/>
          </a:p>
          <a:p>
            <a:pPr indent="0" lvl="0" marL="0" rtl="0" algn="l">
              <a:spcBef>
                <a:spcPts val="1600"/>
              </a:spcBef>
              <a:spcAft>
                <a:spcPts val="0"/>
              </a:spcAft>
              <a:buNone/>
            </a:pPr>
            <a:r>
              <a:rPr i="1" lang="en" sz="1450">
                <a:solidFill>
                  <a:srgbClr val="555555"/>
                </a:solidFill>
                <a:highlight>
                  <a:srgbClr val="FFFFFF"/>
                </a:highlight>
                <a:latin typeface="Helvetica Neue"/>
                <a:ea typeface="Helvetica Neue"/>
                <a:cs typeface="Helvetica Neue"/>
                <a:sym typeface="Helvetica Neue"/>
              </a:rPr>
              <a:t>“Transfer learning and domain adaptation refer to the situation where what has been learned in one setting … is exploited to improve generalization in another setting” </a:t>
            </a:r>
            <a:endParaRPr i="1" sz="1450">
              <a:solidFill>
                <a:srgbClr val="555555"/>
              </a:solidFill>
              <a:highlight>
                <a:srgbClr val="FFFFFF"/>
              </a:highlight>
              <a:latin typeface="Helvetica Neue"/>
              <a:ea typeface="Helvetica Neue"/>
              <a:cs typeface="Helvetica Neue"/>
              <a:sym typeface="Helvetica Neue"/>
            </a:endParaRPr>
          </a:p>
          <a:p>
            <a:pPr indent="0" lvl="0" marL="0" rtl="0" algn="l">
              <a:spcBef>
                <a:spcPts val="1600"/>
              </a:spcBef>
              <a:spcAft>
                <a:spcPts val="0"/>
              </a:spcAft>
              <a:buNone/>
            </a:pPr>
            <a:r>
              <a:rPr lang="en" sz="1450">
                <a:solidFill>
                  <a:srgbClr val="555555"/>
                </a:solidFill>
                <a:highlight>
                  <a:srgbClr val="FFFFFF"/>
                </a:highlight>
                <a:latin typeface="Helvetica Neue"/>
                <a:ea typeface="Helvetica Neue"/>
                <a:cs typeface="Helvetica Neue"/>
                <a:sym typeface="Helvetica Neue"/>
              </a:rPr>
              <a:t>— Page 526, </a:t>
            </a:r>
            <a:r>
              <a:rPr lang="en" sz="1450">
                <a:solidFill>
                  <a:srgbClr val="428BCA"/>
                </a:solidFill>
                <a:uFill>
                  <a:noFill/>
                </a:uFill>
                <a:latin typeface="Helvetica Neue"/>
                <a:ea typeface="Helvetica Neue"/>
                <a:cs typeface="Helvetica Neue"/>
                <a:sym typeface="Helvetica Neue"/>
                <a:hlinkClick r:id="rId4">
                  <a:extLst>
                    <a:ext uri="{A12FA001-AC4F-418D-AE19-62706E023703}">
                      <ahyp:hlinkClr val="tx"/>
                    </a:ext>
                  </a:extLst>
                </a:hlinkClick>
              </a:rPr>
              <a:t>Deep Learning</a:t>
            </a:r>
            <a:r>
              <a:rPr lang="en" sz="1450">
                <a:solidFill>
                  <a:srgbClr val="555555"/>
                </a:solidFill>
                <a:highlight>
                  <a:srgbClr val="FFFFFF"/>
                </a:highlight>
                <a:latin typeface="Helvetica Neue"/>
                <a:ea typeface="Helvetica Neue"/>
                <a:cs typeface="Helvetica Neue"/>
                <a:sym typeface="Helvetica Neue"/>
              </a:rPr>
              <a:t>, 2016.</a:t>
            </a:r>
            <a:endParaRPr sz="1450">
              <a:solidFill>
                <a:srgbClr val="555555"/>
              </a:solidFill>
              <a:highlight>
                <a:srgbClr val="FFFFFF"/>
              </a:highlight>
              <a:latin typeface="Helvetica Neue"/>
              <a:ea typeface="Helvetica Neue"/>
              <a:cs typeface="Helvetica Neue"/>
              <a:sym typeface="Helvetica Neue"/>
            </a:endParaRPr>
          </a:p>
          <a:p>
            <a:pPr indent="0" lvl="0" marL="0" rtl="0" algn="l">
              <a:spcBef>
                <a:spcPts val="1600"/>
              </a:spcBef>
              <a:spcAft>
                <a:spcPts val="1600"/>
              </a:spcAft>
              <a:buNone/>
            </a:pPr>
            <a:r>
              <a:t/>
            </a:r>
            <a:endParaRPr/>
          </a:p>
        </p:txBody>
      </p:sp>
      <p:sp>
        <p:nvSpPr>
          <p:cNvPr id="2574" name="Google Shape;2574;p15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78" name="Shape 2578"/>
        <p:cNvGrpSpPr/>
        <p:nvPr/>
      </p:nvGrpSpPr>
      <p:grpSpPr>
        <a:xfrm>
          <a:off x="0" y="0"/>
          <a:ext cx="0" cy="0"/>
          <a:chOff x="0" y="0"/>
          <a:chExt cx="0" cy="0"/>
        </a:xfrm>
      </p:grpSpPr>
      <p:sp>
        <p:nvSpPr>
          <p:cNvPr id="2579" name="Google Shape;2579;p15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 Learning</a:t>
            </a:r>
            <a:endParaRPr/>
          </a:p>
        </p:txBody>
      </p:sp>
      <p:sp>
        <p:nvSpPr>
          <p:cNvPr id="2580" name="Google Shape;2580;p158"/>
          <p:cNvSpPr txBox="1"/>
          <p:nvPr>
            <p:ph idx="1" type="body"/>
          </p:nvPr>
        </p:nvSpPr>
        <p:spPr>
          <a:xfrm>
            <a:off x="311700" y="1152475"/>
            <a:ext cx="8520600" cy="38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a:t>
            </a:r>
            <a:r>
              <a:rPr lang="en"/>
              <a:t>(2):</a:t>
            </a:r>
            <a:endParaRPr sz="1450">
              <a:solidFill>
                <a:srgbClr val="555555"/>
              </a:solidFill>
              <a:highlight>
                <a:srgbClr val="FFFFFF"/>
              </a:highlight>
              <a:latin typeface="Helvetica Neue"/>
              <a:ea typeface="Helvetica Neue"/>
              <a:cs typeface="Helvetica Neue"/>
              <a:sym typeface="Helvetica Neue"/>
            </a:endParaRPr>
          </a:p>
          <a:p>
            <a:pPr indent="0" lvl="0" marL="0" rtl="0" algn="l">
              <a:spcBef>
                <a:spcPts val="1600"/>
              </a:spcBef>
              <a:spcAft>
                <a:spcPts val="0"/>
              </a:spcAft>
              <a:buNone/>
            </a:pPr>
            <a:r>
              <a:rPr i="1" lang="en" sz="1450">
                <a:solidFill>
                  <a:srgbClr val="555555"/>
                </a:solidFill>
                <a:highlight>
                  <a:srgbClr val="FFFFFF"/>
                </a:highlight>
                <a:latin typeface="Helvetica Neue"/>
                <a:ea typeface="Helvetica Neue"/>
                <a:cs typeface="Helvetica Neue"/>
                <a:sym typeface="Helvetica Neue"/>
              </a:rPr>
              <a:t>“Transfer learning is the improvement of learning in a new task through the transfer of knowledge from a related task that has already been learned.” </a:t>
            </a:r>
            <a:endParaRPr i="1" sz="1450">
              <a:solidFill>
                <a:srgbClr val="555555"/>
              </a:solidFill>
              <a:highlight>
                <a:srgbClr val="FFFFFF"/>
              </a:highlight>
              <a:latin typeface="Helvetica Neue"/>
              <a:ea typeface="Helvetica Neue"/>
              <a:cs typeface="Helvetica Neue"/>
              <a:sym typeface="Helvetica Neue"/>
            </a:endParaRPr>
          </a:p>
          <a:p>
            <a:pPr indent="0" lvl="0" marL="0" rtl="0" algn="l">
              <a:spcBef>
                <a:spcPts val="1600"/>
              </a:spcBef>
              <a:spcAft>
                <a:spcPts val="0"/>
              </a:spcAft>
              <a:buNone/>
            </a:pPr>
            <a:r>
              <a:rPr lang="en" sz="1450">
                <a:solidFill>
                  <a:srgbClr val="555555"/>
                </a:solidFill>
                <a:highlight>
                  <a:srgbClr val="FFFFFF"/>
                </a:highlight>
                <a:latin typeface="Helvetica Neue"/>
                <a:ea typeface="Helvetica Neue"/>
                <a:cs typeface="Helvetica Neue"/>
                <a:sym typeface="Helvetica Neue"/>
              </a:rPr>
              <a:t>— </a:t>
            </a:r>
            <a:r>
              <a:rPr lang="en" sz="1450">
                <a:solidFill>
                  <a:srgbClr val="428BCA"/>
                </a:solidFill>
                <a:latin typeface="Helvetica Neue"/>
                <a:ea typeface="Helvetica Neue"/>
                <a:cs typeface="Helvetica Neue"/>
                <a:sym typeface="Helvetica Neue"/>
              </a:rPr>
              <a:t>Chapter 11: Transfer Learning</a:t>
            </a:r>
            <a:r>
              <a:rPr lang="en" sz="1450">
                <a:solidFill>
                  <a:srgbClr val="555555"/>
                </a:solidFill>
                <a:highlight>
                  <a:srgbClr val="FFFFFF"/>
                </a:highlight>
                <a:latin typeface="Helvetica Neue"/>
                <a:ea typeface="Helvetica Neue"/>
                <a:cs typeface="Helvetica Neue"/>
                <a:sym typeface="Helvetica Neue"/>
              </a:rPr>
              <a:t>, </a:t>
            </a:r>
            <a:r>
              <a:rPr lang="en" sz="1450">
                <a:solidFill>
                  <a:srgbClr val="428BCA"/>
                </a:solidFill>
                <a:uFill>
                  <a:noFill/>
                </a:uFill>
                <a:latin typeface="Helvetica Neue"/>
                <a:ea typeface="Helvetica Neue"/>
                <a:cs typeface="Helvetica Neue"/>
                <a:sym typeface="Helvetica Neue"/>
                <a:hlinkClick r:id="rId4">
                  <a:extLst>
                    <a:ext uri="{A12FA001-AC4F-418D-AE19-62706E023703}">
                      <ahyp:hlinkClr val="tx"/>
                    </a:ext>
                  </a:extLst>
                </a:hlinkClick>
              </a:rPr>
              <a:t>Handbook of Research on Machine Learning Applications</a:t>
            </a:r>
            <a:r>
              <a:rPr lang="en" sz="1450">
                <a:solidFill>
                  <a:srgbClr val="555555"/>
                </a:solidFill>
                <a:highlight>
                  <a:srgbClr val="FFFFFF"/>
                </a:highlight>
                <a:latin typeface="Helvetica Neue"/>
                <a:ea typeface="Helvetica Neue"/>
                <a:cs typeface="Helvetica Neue"/>
                <a:sym typeface="Helvetica Neue"/>
              </a:rPr>
              <a:t>, 2009.</a:t>
            </a:r>
            <a:endParaRPr sz="1450">
              <a:solidFill>
                <a:srgbClr val="555555"/>
              </a:solidFill>
              <a:highlight>
                <a:srgbClr val="FFFFFF"/>
              </a:highlight>
              <a:latin typeface="Helvetica Neue"/>
              <a:ea typeface="Helvetica Neue"/>
              <a:cs typeface="Helvetica Neue"/>
              <a:sym typeface="Helvetica Neue"/>
            </a:endParaRPr>
          </a:p>
          <a:p>
            <a:pPr indent="0" lvl="0" marL="0" rtl="0" algn="l">
              <a:spcBef>
                <a:spcPts val="1600"/>
              </a:spcBef>
              <a:spcAft>
                <a:spcPts val="1600"/>
              </a:spcAft>
              <a:buNone/>
            </a:pPr>
            <a:r>
              <a:t/>
            </a:r>
            <a:endParaRPr sz="1450">
              <a:solidFill>
                <a:srgbClr val="555555"/>
              </a:solidFill>
              <a:highlight>
                <a:srgbClr val="FFFFFF"/>
              </a:highlight>
              <a:latin typeface="Helvetica Neue"/>
              <a:ea typeface="Helvetica Neue"/>
              <a:cs typeface="Helvetica Neue"/>
              <a:sym typeface="Helvetica Neue"/>
            </a:endParaRPr>
          </a:p>
        </p:txBody>
      </p:sp>
      <p:sp>
        <p:nvSpPr>
          <p:cNvPr id="2581" name="Google Shape;2581;p15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85" name="Shape 2585"/>
        <p:cNvGrpSpPr/>
        <p:nvPr/>
      </p:nvGrpSpPr>
      <p:grpSpPr>
        <a:xfrm>
          <a:off x="0" y="0"/>
          <a:ext cx="0" cy="0"/>
          <a:chOff x="0" y="0"/>
          <a:chExt cx="0" cy="0"/>
        </a:xfrm>
      </p:grpSpPr>
      <p:sp>
        <p:nvSpPr>
          <p:cNvPr id="2586" name="Google Shape;2586;p15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 Learning</a:t>
            </a:r>
            <a:endParaRPr/>
          </a:p>
        </p:txBody>
      </p:sp>
      <p:sp>
        <p:nvSpPr>
          <p:cNvPr id="2587" name="Google Shape;2587;p159"/>
          <p:cNvSpPr txBox="1"/>
          <p:nvPr>
            <p:ph idx="1" type="body"/>
          </p:nvPr>
        </p:nvSpPr>
        <p:spPr>
          <a:xfrm>
            <a:off x="311700" y="1152475"/>
            <a:ext cx="8520600" cy="38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a:t>
            </a:r>
            <a:r>
              <a:rPr lang="en"/>
              <a:t>:</a:t>
            </a:r>
            <a:endParaRPr sz="1450">
              <a:solidFill>
                <a:srgbClr val="555555"/>
              </a:solidFill>
              <a:highlight>
                <a:srgbClr val="FFFFFF"/>
              </a:highlight>
              <a:latin typeface="Helvetica Neue"/>
              <a:ea typeface="Helvetica Neue"/>
              <a:cs typeface="Helvetica Neue"/>
              <a:sym typeface="Helvetica Neue"/>
            </a:endParaRPr>
          </a:p>
          <a:p>
            <a:pPr indent="0" lvl="0" marL="0" rtl="0" algn="l">
              <a:spcBef>
                <a:spcPts val="1600"/>
              </a:spcBef>
              <a:spcAft>
                <a:spcPts val="0"/>
              </a:spcAft>
              <a:buNone/>
            </a:pPr>
            <a:r>
              <a:rPr lang="en" sz="1450">
                <a:solidFill>
                  <a:srgbClr val="555555"/>
                </a:solidFill>
                <a:highlight>
                  <a:srgbClr val="FFFFFF"/>
                </a:highlight>
                <a:latin typeface="Helvetica Neue"/>
                <a:ea typeface="Helvetica Neue"/>
                <a:cs typeface="Helvetica Neue"/>
                <a:sym typeface="Helvetica Neue"/>
              </a:rPr>
              <a:t>“</a:t>
            </a:r>
            <a:r>
              <a:rPr i="1" lang="en" sz="1450">
                <a:solidFill>
                  <a:srgbClr val="555555"/>
                </a:solidFill>
                <a:highlight>
                  <a:srgbClr val="FFFFFF"/>
                </a:highlight>
                <a:latin typeface="Helvetica Neue"/>
                <a:ea typeface="Helvetica Neue"/>
                <a:cs typeface="Helvetica Neue"/>
                <a:sym typeface="Helvetica Neue"/>
              </a:rPr>
              <a:t>In transfer learning, we first train a base network on a base dataset and task, and then we repurpose the learned features, or transfer them, to a second target network to be trained on a target dataset and task. This process will tend to work if the features are general, meaning suitable to both base and target tasks, instead of specific to the base task.” </a:t>
            </a:r>
            <a:endParaRPr i="1" sz="1450">
              <a:solidFill>
                <a:srgbClr val="555555"/>
              </a:solidFill>
              <a:highlight>
                <a:srgbClr val="FFFFFF"/>
              </a:highlight>
              <a:latin typeface="Helvetica Neue"/>
              <a:ea typeface="Helvetica Neue"/>
              <a:cs typeface="Helvetica Neue"/>
              <a:sym typeface="Helvetica Neue"/>
            </a:endParaRPr>
          </a:p>
          <a:p>
            <a:pPr indent="0" lvl="0" marL="0" rtl="0" algn="l">
              <a:spcBef>
                <a:spcPts val="1600"/>
              </a:spcBef>
              <a:spcAft>
                <a:spcPts val="0"/>
              </a:spcAft>
              <a:buNone/>
            </a:pPr>
            <a:r>
              <a:rPr lang="en" sz="1450">
                <a:solidFill>
                  <a:srgbClr val="555555"/>
                </a:solidFill>
                <a:highlight>
                  <a:srgbClr val="FFFFFF"/>
                </a:highlight>
                <a:latin typeface="Helvetica Neue"/>
                <a:ea typeface="Helvetica Neue"/>
                <a:cs typeface="Helvetica Neue"/>
                <a:sym typeface="Helvetica Neue"/>
              </a:rPr>
              <a:t>— </a:t>
            </a:r>
            <a:r>
              <a:rPr lang="en" sz="1450">
                <a:solidFill>
                  <a:srgbClr val="428BCA"/>
                </a:solidFill>
                <a:uFill>
                  <a:noFill/>
                </a:uFill>
                <a:latin typeface="Helvetica Neue"/>
                <a:ea typeface="Helvetica Neue"/>
                <a:cs typeface="Helvetica Neue"/>
                <a:sym typeface="Helvetica Neue"/>
                <a:hlinkClick r:id="rId4">
                  <a:extLst>
                    <a:ext uri="{A12FA001-AC4F-418D-AE19-62706E023703}">
                      <ahyp:hlinkClr val="tx"/>
                    </a:ext>
                  </a:extLst>
                </a:hlinkClick>
              </a:rPr>
              <a:t>How transferable are features in deep neural networks?</a:t>
            </a:r>
            <a:r>
              <a:rPr lang="en" sz="1450">
                <a:solidFill>
                  <a:srgbClr val="555555"/>
                </a:solidFill>
                <a:highlight>
                  <a:srgbClr val="FFFFFF"/>
                </a:highlight>
                <a:latin typeface="Helvetica Neue"/>
                <a:ea typeface="Helvetica Neue"/>
                <a:cs typeface="Helvetica Neue"/>
                <a:sym typeface="Helvetica Neue"/>
              </a:rPr>
              <a:t> Nips 2014</a:t>
            </a:r>
            <a:endParaRPr sz="1450">
              <a:solidFill>
                <a:srgbClr val="555555"/>
              </a:solidFill>
              <a:highlight>
                <a:srgbClr val="FFFFFF"/>
              </a:highlight>
              <a:latin typeface="Helvetica Neue"/>
              <a:ea typeface="Helvetica Neue"/>
              <a:cs typeface="Helvetica Neue"/>
              <a:sym typeface="Helvetica Neue"/>
            </a:endParaRPr>
          </a:p>
          <a:p>
            <a:pPr indent="0" lvl="0" marL="0" rtl="0" algn="l">
              <a:spcBef>
                <a:spcPts val="1600"/>
              </a:spcBef>
              <a:spcAft>
                <a:spcPts val="0"/>
              </a:spcAft>
              <a:buNone/>
            </a:pPr>
            <a:r>
              <a:rPr lang="en"/>
              <a:t>This form of transfer learning used in deep learning is called inductive transfer. </a:t>
            </a:r>
            <a:endParaRPr/>
          </a:p>
          <a:p>
            <a:pPr indent="0" lvl="0" marL="0" rtl="0" algn="l">
              <a:spcBef>
                <a:spcPts val="1600"/>
              </a:spcBef>
              <a:spcAft>
                <a:spcPts val="1600"/>
              </a:spcAft>
              <a:buNone/>
            </a:pPr>
            <a:r>
              <a:t/>
            </a:r>
            <a:endParaRPr/>
          </a:p>
        </p:txBody>
      </p:sp>
      <p:sp>
        <p:nvSpPr>
          <p:cNvPr id="2588" name="Google Shape;2588;p15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2" name="Shape 2592"/>
        <p:cNvGrpSpPr/>
        <p:nvPr/>
      </p:nvGrpSpPr>
      <p:grpSpPr>
        <a:xfrm>
          <a:off x="0" y="0"/>
          <a:ext cx="0" cy="0"/>
          <a:chOff x="0" y="0"/>
          <a:chExt cx="0" cy="0"/>
        </a:xfrm>
      </p:grpSpPr>
      <p:sp>
        <p:nvSpPr>
          <p:cNvPr id="2593" name="Google Shape;2593;p160"/>
          <p:cNvSpPr/>
          <p:nvPr/>
        </p:nvSpPr>
        <p:spPr>
          <a:xfrm>
            <a:off x="5168063" y="1876825"/>
            <a:ext cx="1640400" cy="23448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60"/>
          <p:cNvSpPr/>
          <p:nvPr/>
        </p:nvSpPr>
        <p:spPr>
          <a:xfrm>
            <a:off x="3193050" y="1876825"/>
            <a:ext cx="1640400" cy="23448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60"/>
          <p:cNvSpPr txBox="1"/>
          <p:nvPr>
            <p:ph type="title"/>
          </p:nvPr>
        </p:nvSpPr>
        <p:spPr>
          <a:xfrm>
            <a:off x="323528" y="0"/>
            <a:ext cx="6336000" cy="735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600"/>
              <a:buFont typeface="Calibri"/>
              <a:buNone/>
            </a:pPr>
            <a:r>
              <a:rPr lang="en"/>
              <a:t>Setting</a:t>
            </a:r>
            <a:endParaRPr/>
          </a:p>
        </p:txBody>
      </p:sp>
      <p:sp>
        <p:nvSpPr>
          <p:cNvPr id="2596" name="Google Shape;2596;p160"/>
          <p:cNvSpPr txBox="1"/>
          <p:nvPr>
            <p:ph idx="1" type="body"/>
          </p:nvPr>
        </p:nvSpPr>
        <p:spPr>
          <a:xfrm>
            <a:off x="392113" y="898922"/>
            <a:ext cx="8356500" cy="36708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t/>
            </a:r>
            <a:endParaRPr/>
          </a:p>
          <a:p>
            <a:pPr indent="-230187" lvl="2" marL="1073150" rtl="0" algn="l">
              <a:lnSpc>
                <a:spcPct val="100000"/>
              </a:lnSpc>
              <a:spcBef>
                <a:spcPts val="0"/>
              </a:spcBef>
              <a:spcAft>
                <a:spcPts val="0"/>
              </a:spcAft>
              <a:buClr>
                <a:schemeClr val="dk1"/>
              </a:buClr>
              <a:buSzPts val="2000"/>
              <a:buNone/>
            </a:pPr>
            <a:r>
              <a:t/>
            </a:r>
            <a:endParaRPr/>
          </a:p>
          <a:p>
            <a:pPr indent="-231775" lvl="1" marL="717550" rtl="0" algn="l">
              <a:lnSpc>
                <a:spcPct val="100000"/>
              </a:lnSpc>
              <a:spcBef>
                <a:spcPts val="0"/>
              </a:spcBef>
              <a:spcAft>
                <a:spcPts val="0"/>
              </a:spcAft>
              <a:buClr>
                <a:schemeClr val="dk1"/>
              </a:buClr>
              <a:buSzPts val="2000"/>
              <a:buNone/>
            </a:pPr>
            <a:r>
              <a:t/>
            </a:r>
            <a:endParaRPr/>
          </a:p>
          <a:p>
            <a:pPr indent="-231775" lvl="1" marL="717550" rtl="0" algn="l">
              <a:lnSpc>
                <a:spcPct val="100000"/>
              </a:lnSpc>
              <a:spcBef>
                <a:spcPts val="0"/>
              </a:spcBef>
              <a:spcAft>
                <a:spcPts val="0"/>
              </a:spcAft>
              <a:buClr>
                <a:schemeClr val="dk1"/>
              </a:buClr>
              <a:buSzPts val="2000"/>
              <a:buNone/>
            </a:pPr>
            <a:r>
              <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342900" lvl="0" marL="342900" rtl="0" algn="l">
              <a:lnSpc>
                <a:spcPct val="100000"/>
              </a:lnSpc>
              <a:spcBef>
                <a:spcPts val="0"/>
              </a:spcBef>
              <a:spcAft>
                <a:spcPts val="0"/>
              </a:spcAft>
              <a:buClr>
                <a:schemeClr val="dk1"/>
              </a:buClr>
              <a:buSzPts val="2400"/>
              <a:buFont typeface="Calibri"/>
              <a:buNone/>
            </a:pPr>
            <a:r>
              <a:t/>
            </a:r>
            <a:endParaRPr/>
          </a:p>
        </p:txBody>
      </p:sp>
      <p:sp>
        <p:nvSpPr>
          <p:cNvPr id="2597" name="Google Shape;2597;p1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98" name="Google Shape;2598;p160"/>
          <p:cNvPicPr preferRelativeResize="0"/>
          <p:nvPr/>
        </p:nvPicPr>
        <p:blipFill>
          <a:blip r:embed="rId3">
            <a:alphaModFix amt="34000"/>
          </a:blip>
          <a:stretch>
            <a:fillRect/>
          </a:stretch>
        </p:blipFill>
        <p:spPr>
          <a:xfrm>
            <a:off x="3454485" y="3286448"/>
            <a:ext cx="1117526" cy="588444"/>
          </a:xfrm>
          <a:prstGeom prst="rect">
            <a:avLst/>
          </a:prstGeom>
          <a:noFill/>
          <a:ln>
            <a:noFill/>
          </a:ln>
        </p:spPr>
      </p:pic>
      <p:pic>
        <p:nvPicPr>
          <p:cNvPr id="2599" name="Google Shape;2599;p160"/>
          <p:cNvPicPr preferRelativeResize="0"/>
          <p:nvPr/>
        </p:nvPicPr>
        <p:blipFill>
          <a:blip r:embed="rId4">
            <a:alphaModFix amt="29000"/>
          </a:blip>
          <a:stretch>
            <a:fillRect/>
          </a:stretch>
        </p:blipFill>
        <p:spPr>
          <a:xfrm>
            <a:off x="5430475" y="3288063"/>
            <a:ext cx="1115568" cy="585216"/>
          </a:xfrm>
          <a:prstGeom prst="rect">
            <a:avLst/>
          </a:prstGeom>
          <a:noFill/>
          <a:ln>
            <a:noFill/>
          </a:ln>
        </p:spPr>
      </p:pic>
      <p:sp>
        <p:nvSpPr>
          <p:cNvPr id="2600" name="Google Shape;2600;p160"/>
          <p:cNvSpPr txBox="1"/>
          <p:nvPr/>
        </p:nvSpPr>
        <p:spPr>
          <a:xfrm>
            <a:off x="3341988"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601" name="Google Shape;2601;p160"/>
          <p:cNvPicPr preferRelativeResize="0"/>
          <p:nvPr/>
        </p:nvPicPr>
        <p:blipFill>
          <a:blip r:embed="rId3">
            <a:alphaModFix amt="34000"/>
          </a:blip>
          <a:stretch>
            <a:fillRect/>
          </a:stretch>
        </p:blipFill>
        <p:spPr>
          <a:xfrm>
            <a:off x="3454485" y="2277523"/>
            <a:ext cx="1117526" cy="588444"/>
          </a:xfrm>
          <a:prstGeom prst="rect">
            <a:avLst/>
          </a:prstGeom>
          <a:noFill/>
          <a:ln>
            <a:noFill/>
          </a:ln>
        </p:spPr>
      </p:pic>
      <p:sp>
        <p:nvSpPr>
          <p:cNvPr id="2602" name="Google Shape;2602;p160"/>
          <p:cNvSpPr txBox="1"/>
          <p:nvPr/>
        </p:nvSpPr>
        <p:spPr>
          <a:xfrm>
            <a:off x="3341988" y="2371650"/>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pic>
        <p:nvPicPr>
          <p:cNvPr id="2603" name="Google Shape;2603;p160"/>
          <p:cNvPicPr preferRelativeResize="0"/>
          <p:nvPr/>
        </p:nvPicPr>
        <p:blipFill>
          <a:blip r:embed="rId3">
            <a:alphaModFix amt="34000"/>
          </a:blip>
          <a:stretch>
            <a:fillRect/>
          </a:stretch>
        </p:blipFill>
        <p:spPr>
          <a:xfrm>
            <a:off x="5429510" y="2277523"/>
            <a:ext cx="1117526" cy="588444"/>
          </a:xfrm>
          <a:prstGeom prst="rect">
            <a:avLst/>
          </a:prstGeom>
          <a:noFill/>
          <a:ln>
            <a:noFill/>
          </a:ln>
        </p:spPr>
      </p:pic>
      <p:sp>
        <p:nvSpPr>
          <p:cNvPr id="2604" name="Google Shape;2604;p160"/>
          <p:cNvSpPr txBox="1"/>
          <p:nvPr/>
        </p:nvSpPr>
        <p:spPr>
          <a:xfrm>
            <a:off x="5317013" y="2371650"/>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Encoder</a:t>
            </a:r>
            <a:endParaRPr>
              <a:latin typeface="Source Sans Pro"/>
              <a:ea typeface="Source Sans Pro"/>
              <a:cs typeface="Source Sans Pro"/>
              <a:sym typeface="Source Sans Pro"/>
            </a:endParaRPr>
          </a:p>
        </p:txBody>
      </p:sp>
      <p:sp>
        <p:nvSpPr>
          <p:cNvPr id="2605" name="Google Shape;2605;p160"/>
          <p:cNvSpPr txBox="1"/>
          <p:nvPr/>
        </p:nvSpPr>
        <p:spPr>
          <a:xfrm>
            <a:off x="5317013"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606" name="Google Shape;2606;p160"/>
          <p:cNvSpPr txBox="1"/>
          <p:nvPr/>
        </p:nvSpPr>
        <p:spPr>
          <a:xfrm>
            <a:off x="3623250" y="1413525"/>
            <a:ext cx="78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ASR</a:t>
            </a:r>
            <a:endParaRPr>
              <a:latin typeface="Source Sans Pro"/>
              <a:ea typeface="Source Sans Pro"/>
              <a:cs typeface="Source Sans Pro"/>
              <a:sym typeface="Source Sans Pro"/>
            </a:endParaRPr>
          </a:p>
        </p:txBody>
      </p:sp>
      <p:sp>
        <p:nvSpPr>
          <p:cNvPr id="2607" name="Google Shape;2607;p160"/>
          <p:cNvSpPr txBox="1"/>
          <p:nvPr/>
        </p:nvSpPr>
        <p:spPr>
          <a:xfrm>
            <a:off x="5598263" y="1413525"/>
            <a:ext cx="78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MT</a:t>
            </a:r>
            <a:endParaRPr>
              <a:latin typeface="Source Sans Pro"/>
              <a:ea typeface="Source Sans Pro"/>
              <a:cs typeface="Source Sans Pro"/>
              <a:sym typeface="Source Sans Pro"/>
            </a:endParaRPr>
          </a:p>
        </p:txBody>
      </p:sp>
      <p:cxnSp>
        <p:nvCxnSpPr>
          <p:cNvPr id="2608" name="Google Shape;2608;p160"/>
          <p:cNvCxnSpPr>
            <a:endCxn id="2601" idx="2"/>
          </p:cNvCxnSpPr>
          <p:nvPr/>
        </p:nvCxnSpPr>
        <p:spPr>
          <a:xfrm rot="10800000">
            <a:off x="4013248" y="2865967"/>
            <a:ext cx="0" cy="420600"/>
          </a:xfrm>
          <a:prstGeom prst="straightConnector1">
            <a:avLst/>
          </a:prstGeom>
          <a:noFill/>
          <a:ln cap="flat" cmpd="sng" w="9525">
            <a:solidFill>
              <a:srgbClr val="0000FF"/>
            </a:solidFill>
            <a:prstDash val="solid"/>
            <a:round/>
            <a:headEnd len="med" w="med" type="none"/>
            <a:tailEnd len="med" w="med" type="triangle"/>
          </a:ln>
        </p:spPr>
      </p:cxnSp>
      <p:cxnSp>
        <p:nvCxnSpPr>
          <p:cNvPr id="2609" name="Google Shape;2609;p160"/>
          <p:cNvCxnSpPr>
            <a:stCxn id="2603" idx="2"/>
            <a:endCxn id="2599" idx="0"/>
          </p:cNvCxnSpPr>
          <p:nvPr/>
        </p:nvCxnSpPr>
        <p:spPr>
          <a:xfrm>
            <a:off x="5988273" y="2865967"/>
            <a:ext cx="0" cy="422100"/>
          </a:xfrm>
          <a:prstGeom prst="straightConnector1">
            <a:avLst/>
          </a:prstGeom>
          <a:noFill/>
          <a:ln cap="flat" cmpd="sng" w="9525">
            <a:solidFill>
              <a:srgbClr val="0000FF"/>
            </a:solidFill>
            <a:prstDash val="solid"/>
            <a:round/>
            <a:headEnd len="med" w="med" type="none"/>
            <a:tailEnd len="med" w="med" type="triangle"/>
          </a:ln>
        </p:spPr>
      </p:cxnSp>
      <p:cxnSp>
        <p:nvCxnSpPr>
          <p:cNvPr id="2610" name="Google Shape;2610;p160"/>
          <p:cNvCxnSpPr>
            <a:endCxn id="2605" idx="1"/>
          </p:cNvCxnSpPr>
          <p:nvPr/>
        </p:nvCxnSpPr>
        <p:spPr>
          <a:xfrm>
            <a:off x="4684613" y="3580675"/>
            <a:ext cx="632400" cy="0"/>
          </a:xfrm>
          <a:prstGeom prst="straightConnector1">
            <a:avLst/>
          </a:prstGeom>
          <a:noFill/>
          <a:ln cap="flat" cmpd="sng" w="9525">
            <a:solidFill>
              <a:srgbClr val="FF0000"/>
            </a:solidFill>
            <a:prstDash val="solid"/>
            <a:round/>
            <a:headEnd len="med" w="med" type="none"/>
            <a:tailEnd len="med" w="med" type="triangle"/>
          </a:ln>
        </p:spPr>
      </p:cxnSp>
      <p:sp>
        <p:nvSpPr>
          <p:cNvPr id="2611" name="Google Shape;2611;p160"/>
          <p:cNvSpPr/>
          <p:nvPr/>
        </p:nvSpPr>
        <p:spPr>
          <a:xfrm>
            <a:off x="2888475" y="2961325"/>
            <a:ext cx="4188600" cy="1238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60"/>
          <p:cNvSpPr txBox="1"/>
          <p:nvPr/>
        </p:nvSpPr>
        <p:spPr>
          <a:xfrm>
            <a:off x="1975700" y="3380575"/>
            <a:ext cx="27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sp>
        <p:nvSpPr>
          <p:cNvPr id="2617" name="Google Shape;2617;p161"/>
          <p:cNvSpPr/>
          <p:nvPr/>
        </p:nvSpPr>
        <p:spPr>
          <a:xfrm>
            <a:off x="6898313" y="1876825"/>
            <a:ext cx="1640400" cy="23448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61"/>
          <p:cNvSpPr/>
          <p:nvPr/>
        </p:nvSpPr>
        <p:spPr>
          <a:xfrm>
            <a:off x="4923300" y="1876825"/>
            <a:ext cx="1640400" cy="23448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61"/>
          <p:cNvSpPr txBox="1"/>
          <p:nvPr>
            <p:ph type="title"/>
          </p:nvPr>
        </p:nvSpPr>
        <p:spPr>
          <a:xfrm>
            <a:off x="323528" y="0"/>
            <a:ext cx="6336000" cy="735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600"/>
              <a:buFont typeface="Calibri"/>
              <a:buNone/>
            </a:pPr>
            <a:r>
              <a:rPr lang="en"/>
              <a:t>Setting</a:t>
            </a:r>
            <a:endParaRPr/>
          </a:p>
        </p:txBody>
      </p:sp>
      <p:sp>
        <p:nvSpPr>
          <p:cNvPr id="2620" name="Google Shape;2620;p161"/>
          <p:cNvSpPr txBox="1"/>
          <p:nvPr>
            <p:ph idx="1" type="body"/>
          </p:nvPr>
        </p:nvSpPr>
        <p:spPr>
          <a:xfrm>
            <a:off x="392113" y="898922"/>
            <a:ext cx="8356500" cy="36708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Multi-task</a:t>
            </a:r>
            <a:endParaRPr/>
          </a:p>
          <a:p>
            <a:pPr indent="-342900" lvl="1" marL="1371600" rtl="0" algn="l">
              <a:lnSpc>
                <a:spcPct val="100000"/>
              </a:lnSpc>
              <a:spcBef>
                <a:spcPts val="0"/>
              </a:spcBef>
              <a:spcAft>
                <a:spcPts val="0"/>
              </a:spcAft>
              <a:buSzPts val="1800"/>
              <a:buChar char="-"/>
            </a:pPr>
            <a:r>
              <a:rPr lang="en"/>
              <a:t>Train all three tasks jointly</a:t>
            </a:r>
            <a:endParaRPr/>
          </a:p>
          <a:p>
            <a:pPr indent="-230187" lvl="2" marL="1073150" rtl="0" algn="l">
              <a:lnSpc>
                <a:spcPct val="100000"/>
              </a:lnSpc>
              <a:spcBef>
                <a:spcPts val="0"/>
              </a:spcBef>
              <a:spcAft>
                <a:spcPts val="0"/>
              </a:spcAft>
              <a:buClr>
                <a:schemeClr val="dk1"/>
              </a:buClr>
              <a:buSzPts val="2000"/>
              <a:buNone/>
            </a:pPr>
            <a:r>
              <a:t/>
            </a:r>
            <a:endParaRPr/>
          </a:p>
          <a:p>
            <a:pPr indent="-231775" lvl="1" marL="717550" rtl="0" algn="l">
              <a:lnSpc>
                <a:spcPct val="100000"/>
              </a:lnSpc>
              <a:spcBef>
                <a:spcPts val="0"/>
              </a:spcBef>
              <a:spcAft>
                <a:spcPts val="0"/>
              </a:spcAft>
              <a:buClr>
                <a:schemeClr val="dk1"/>
              </a:buClr>
              <a:buSzPts val="2000"/>
              <a:buNone/>
            </a:pPr>
            <a:r>
              <a:t/>
            </a:r>
            <a:endParaRPr/>
          </a:p>
          <a:p>
            <a:pPr indent="-231775" lvl="1" marL="717550" rtl="0" algn="l">
              <a:lnSpc>
                <a:spcPct val="100000"/>
              </a:lnSpc>
              <a:spcBef>
                <a:spcPts val="0"/>
              </a:spcBef>
              <a:spcAft>
                <a:spcPts val="0"/>
              </a:spcAft>
              <a:buClr>
                <a:schemeClr val="dk1"/>
              </a:buClr>
              <a:buSzPts val="2000"/>
              <a:buNone/>
            </a:pPr>
            <a:r>
              <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342900" lvl="0" marL="342900" rtl="0" algn="l">
              <a:lnSpc>
                <a:spcPct val="100000"/>
              </a:lnSpc>
              <a:spcBef>
                <a:spcPts val="0"/>
              </a:spcBef>
              <a:spcAft>
                <a:spcPts val="0"/>
              </a:spcAft>
              <a:buClr>
                <a:schemeClr val="dk1"/>
              </a:buClr>
              <a:buSzPts val="2400"/>
              <a:buFont typeface="Calibri"/>
              <a:buNone/>
            </a:pPr>
            <a:r>
              <a:t/>
            </a:r>
            <a:endParaRPr/>
          </a:p>
        </p:txBody>
      </p:sp>
      <p:sp>
        <p:nvSpPr>
          <p:cNvPr id="2621" name="Google Shape;2621;p1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22" name="Google Shape;2622;p161"/>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623" name="Google Shape;2623;p161"/>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624" name="Google Shape;2624;p161"/>
          <p:cNvSpPr txBox="1"/>
          <p:nvPr/>
        </p:nvSpPr>
        <p:spPr>
          <a:xfrm>
            <a:off x="5072238"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625" name="Google Shape;2625;p161"/>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626" name="Google Shape;2626;p161"/>
          <p:cNvSpPr txBox="1"/>
          <p:nvPr/>
        </p:nvSpPr>
        <p:spPr>
          <a:xfrm>
            <a:off x="5072238" y="2371650"/>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pic>
        <p:nvPicPr>
          <p:cNvPr id="2627" name="Google Shape;2627;p161"/>
          <p:cNvPicPr preferRelativeResize="0"/>
          <p:nvPr/>
        </p:nvPicPr>
        <p:blipFill>
          <a:blip r:embed="rId3">
            <a:alphaModFix amt="34000"/>
          </a:blip>
          <a:stretch>
            <a:fillRect/>
          </a:stretch>
        </p:blipFill>
        <p:spPr>
          <a:xfrm>
            <a:off x="7159760" y="2277523"/>
            <a:ext cx="1117526" cy="588444"/>
          </a:xfrm>
          <a:prstGeom prst="rect">
            <a:avLst/>
          </a:prstGeom>
          <a:noFill/>
          <a:ln>
            <a:noFill/>
          </a:ln>
        </p:spPr>
      </p:pic>
      <p:sp>
        <p:nvSpPr>
          <p:cNvPr id="2628" name="Google Shape;2628;p161"/>
          <p:cNvSpPr txBox="1"/>
          <p:nvPr/>
        </p:nvSpPr>
        <p:spPr>
          <a:xfrm>
            <a:off x="7047263" y="2371650"/>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Encoder</a:t>
            </a:r>
            <a:endParaRPr>
              <a:latin typeface="Source Sans Pro"/>
              <a:ea typeface="Source Sans Pro"/>
              <a:cs typeface="Source Sans Pro"/>
              <a:sym typeface="Source Sans Pro"/>
            </a:endParaRPr>
          </a:p>
        </p:txBody>
      </p:sp>
      <p:sp>
        <p:nvSpPr>
          <p:cNvPr id="2629" name="Google Shape;2629;p161"/>
          <p:cNvSpPr txBox="1"/>
          <p:nvPr/>
        </p:nvSpPr>
        <p:spPr>
          <a:xfrm>
            <a:off x="7047263"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630" name="Google Shape;2630;p161"/>
          <p:cNvSpPr txBox="1"/>
          <p:nvPr/>
        </p:nvSpPr>
        <p:spPr>
          <a:xfrm>
            <a:off x="5353500" y="1413525"/>
            <a:ext cx="78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ASR</a:t>
            </a:r>
            <a:endParaRPr>
              <a:latin typeface="Source Sans Pro"/>
              <a:ea typeface="Source Sans Pro"/>
              <a:cs typeface="Source Sans Pro"/>
              <a:sym typeface="Source Sans Pro"/>
            </a:endParaRPr>
          </a:p>
        </p:txBody>
      </p:sp>
      <p:sp>
        <p:nvSpPr>
          <p:cNvPr id="2631" name="Google Shape;2631;p161"/>
          <p:cNvSpPr txBox="1"/>
          <p:nvPr/>
        </p:nvSpPr>
        <p:spPr>
          <a:xfrm>
            <a:off x="7328513" y="1413525"/>
            <a:ext cx="78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MT</a:t>
            </a:r>
            <a:endParaRPr>
              <a:latin typeface="Source Sans Pro"/>
              <a:ea typeface="Source Sans Pro"/>
              <a:cs typeface="Source Sans Pro"/>
              <a:sym typeface="Source Sans Pro"/>
            </a:endParaRPr>
          </a:p>
        </p:txBody>
      </p:sp>
      <p:cxnSp>
        <p:nvCxnSpPr>
          <p:cNvPr id="2632" name="Google Shape;2632;p161"/>
          <p:cNvCxnSpPr>
            <a:endCxn id="2625" idx="2"/>
          </p:cNvCxnSpPr>
          <p:nvPr/>
        </p:nvCxnSpPr>
        <p:spPr>
          <a:xfrm rot="10800000">
            <a:off x="5743498" y="2865967"/>
            <a:ext cx="0" cy="420600"/>
          </a:xfrm>
          <a:prstGeom prst="straightConnector1">
            <a:avLst/>
          </a:prstGeom>
          <a:noFill/>
          <a:ln cap="flat" cmpd="sng" w="9525">
            <a:solidFill>
              <a:srgbClr val="0000FF"/>
            </a:solidFill>
            <a:prstDash val="solid"/>
            <a:round/>
            <a:headEnd len="med" w="med" type="none"/>
            <a:tailEnd len="med" w="med" type="triangle"/>
          </a:ln>
        </p:spPr>
      </p:cxnSp>
      <p:cxnSp>
        <p:nvCxnSpPr>
          <p:cNvPr id="2633" name="Google Shape;2633;p161"/>
          <p:cNvCxnSpPr>
            <a:stCxn id="2627" idx="2"/>
            <a:endCxn id="2623" idx="0"/>
          </p:cNvCxnSpPr>
          <p:nvPr/>
        </p:nvCxnSpPr>
        <p:spPr>
          <a:xfrm>
            <a:off x="7718523" y="2865967"/>
            <a:ext cx="0" cy="422100"/>
          </a:xfrm>
          <a:prstGeom prst="straightConnector1">
            <a:avLst/>
          </a:prstGeom>
          <a:noFill/>
          <a:ln cap="flat" cmpd="sng" w="9525">
            <a:solidFill>
              <a:srgbClr val="0000FF"/>
            </a:solidFill>
            <a:prstDash val="solid"/>
            <a:round/>
            <a:headEnd len="med" w="med" type="none"/>
            <a:tailEnd len="med" w="med" type="triangle"/>
          </a:ln>
        </p:spPr>
      </p:cxnSp>
      <p:cxnSp>
        <p:nvCxnSpPr>
          <p:cNvPr id="2634" name="Google Shape;2634;p161"/>
          <p:cNvCxnSpPr>
            <a:endCxn id="2629" idx="1"/>
          </p:cNvCxnSpPr>
          <p:nvPr/>
        </p:nvCxnSpPr>
        <p:spPr>
          <a:xfrm>
            <a:off x="6414863" y="3580675"/>
            <a:ext cx="632400" cy="0"/>
          </a:xfrm>
          <a:prstGeom prst="straightConnector1">
            <a:avLst/>
          </a:prstGeom>
          <a:noFill/>
          <a:ln cap="flat" cmpd="sng" w="9525">
            <a:solidFill>
              <a:srgbClr val="FF0000"/>
            </a:solidFill>
            <a:prstDash val="solid"/>
            <a:round/>
            <a:headEnd len="med" w="med" type="none"/>
            <a:tailEnd len="med" w="med" type="triangle"/>
          </a:ln>
        </p:spPr>
      </p:cxnSp>
      <p:sp>
        <p:nvSpPr>
          <p:cNvPr id="2635" name="Google Shape;2635;p161"/>
          <p:cNvSpPr/>
          <p:nvPr/>
        </p:nvSpPr>
        <p:spPr>
          <a:xfrm>
            <a:off x="4618725" y="2961325"/>
            <a:ext cx="4188600" cy="1238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61"/>
          <p:cNvSpPr txBox="1"/>
          <p:nvPr/>
        </p:nvSpPr>
        <p:spPr>
          <a:xfrm>
            <a:off x="3705950" y="3380575"/>
            <a:ext cx="27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0" name="Shape 2640"/>
        <p:cNvGrpSpPr/>
        <p:nvPr/>
      </p:nvGrpSpPr>
      <p:grpSpPr>
        <a:xfrm>
          <a:off x="0" y="0"/>
          <a:ext cx="0" cy="0"/>
          <a:chOff x="0" y="0"/>
          <a:chExt cx="0" cy="0"/>
        </a:xfrm>
      </p:grpSpPr>
      <p:sp>
        <p:nvSpPr>
          <p:cNvPr id="2641" name="Google Shape;2641;p162"/>
          <p:cNvSpPr/>
          <p:nvPr/>
        </p:nvSpPr>
        <p:spPr>
          <a:xfrm>
            <a:off x="6898313" y="1876825"/>
            <a:ext cx="1640400" cy="23448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62"/>
          <p:cNvSpPr/>
          <p:nvPr/>
        </p:nvSpPr>
        <p:spPr>
          <a:xfrm>
            <a:off x="4923300" y="1876825"/>
            <a:ext cx="1640400" cy="23448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62"/>
          <p:cNvSpPr txBox="1"/>
          <p:nvPr>
            <p:ph type="title"/>
          </p:nvPr>
        </p:nvSpPr>
        <p:spPr>
          <a:xfrm>
            <a:off x="323528" y="0"/>
            <a:ext cx="6336000" cy="735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600"/>
              <a:buFont typeface="Calibri"/>
              <a:buNone/>
            </a:pPr>
            <a:r>
              <a:rPr lang="en"/>
              <a:t>Setting</a:t>
            </a:r>
            <a:endParaRPr/>
          </a:p>
        </p:txBody>
      </p:sp>
      <p:sp>
        <p:nvSpPr>
          <p:cNvPr id="2644" name="Google Shape;2644;p162"/>
          <p:cNvSpPr txBox="1"/>
          <p:nvPr>
            <p:ph idx="1" type="body"/>
          </p:nvPr>
        </p:nvSpPr>
        <p:spPr>
          <a:xfrm>
            <a:off x="392113" y="898922"/>
            <a:ext cx="8356500" cy="36708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Multi-task</a:t>
            </a:r>
            <a:endParaRPr/>
          </a:p>
          <a:p>
            <a:pPr indent="-342900" lvl="0" marL="457200" rtl="0" algn="l">
              <a:lnSpc>
                <a:spcPct val="100000"/>
              </a:lnSpc>
              <a:spcBef>
                <a:spcPts val="0"/>
              </a:spcBef>
              <a:spcAft>
                <a:spcPts val="0"/>
              </a:spcAft>
              <a:buSzPts val="1800"/>
              <a:buChar char="•"/>
            </a:pPr>
            <a:r>
              <a:rPr lang="en"/>
              <a:t>Pre-training</a:t>
            </a:r>
            <a:endParaRPr/>
          </a:p>
          <a:p>
            <a:pPr indent="-342900" lvl="1" marL="1371600" rtl="0" algn="l">
              <a:lnSpc>
                <a:spcPct val="100000"/>
              </a:lnSpc>
              <a:spcBef>
                <a:spcPts val="0"/>
              </a:spcBef>
              <a:spcAft>
                <a:spcPts val="0"/>
              </a:spcAft>
              <a:buSzPts val="1800"/>
              <a:buChar char="-"/>
            </a:pPr>
            <a:r>
              <a:rPr lang="en"/>
              <a:t>Train ASR and MT</a:t>
            </a:r>
            <a:endParaRPr/>
          </a:p>
          <a:p>
            <a:pPr indent="-342900" lvl="1" marL="1371600" rtl="0" algn="l">
              <a:lnSpc>
                <a:spcPct val="100000"/>
              </a:lnSpc>
              <a:spcBef>
                <a:spcPts val="0"/>
              </a:spcBef>
              <a:spcAft>
                <a:spcPts val="0"/>
              </a:spcAft>
              <a:buSzPts val="1800"/>
              <a:buChar char="-"/>
            </a:pPr>
            <a:r>
              <a:rPr lang="en"/>
              <a:t>Reuse part of the model for ST</a:t>
            </a:r>
            <a:endParaRPr/>
          </a:p>
          <a:p>
            <a:pPr indent="-230187" lvl="2" marL="1073150" rtl="0" algn="l">
              <a:lnSpc>
                <a:spcPct val="100000"/>
              </a:lnSpc>
              <a:spcBef>
                <a:spcPts val="0"/>
              </a:spcBef>
              <a:spcAft>
                <a:spcPts val="0"/>
              </a:spcAft>
              <a:buClr>
                <a:schemeClr val="dk1"/>
              </a:buClr>
              <a:buSzPts val="2000"/>
              <a:buNone/>
            </a:pPr>
            <a:r>
              <a:t/>
            </a:r>
            <a:endParaRPr/>
          </a:p>
          <a:p>
            <a:pPr indent="-231775" lvl="1" marL="717550" rtl="0" algn="l">
              <a:lnSpc>
                <a:spcPct val="100000"/>
              </a:lnSpc>
              <a:spcBef>
                <a:spcPts val="0"/>
              </a:spcBef>
              <a:spcAft>
                <a:spcPts val="0"/>
              </a:spcAft>
              <a:buClr>
                <a:schemeClr val="dk1"/>
              </a:buClr>
              <a:buSzPts val="2000"/>
              <a:buNone/>
            </a:pPr>
            <a:r>
              <a:t/>
            </a:r>
            <a:endParaRPr/>
          </a:p>
          <a:p>
            <a:pPr indent="-231775" lvl="1" marL="717550" rtl="0" algn="l">
              <a:lnSpc>
                <a:spcPct val="100000"/>
              </a:lnSpc>
              <a:spcBef>
                <a:spcPts val="0"/>
              </a:spcBef>
              <a:spcAft>
                <a:spcPts val="0"/>
              </a:spcAft>
              <a:buClr>
                <a:schemeClr val="dk1"/>
              </a:buClr>
              <a:buSzPts val="2000"/>
              <a:buNone/>
            </a:pPr>
            <a:r>
              <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342900" lvl="0" marL="342900" rtl="0" algn="l">
              <a:lnSpc>
                <a:spcPct val="100000"/>
              </a:lnSpc>
              <a:spcBef>
                <a:spcPts val="0"/>
              </a:spcBef>
              <a:spcAft>
                <a:spcPts val="0"/>
              </a:spcAft>
              <a:buClr>
                <a:schemeClr val="dk1"/>
              </a:buClr>
              <a:buSzPts val="2400"/>
              <a:buFont typeface="Calibri"/>
              <a:buNone/>
            </a:pPr>
            <a:r>
              <a:t/>
            </a:r>
            <a:endParaRPr/>
          </a:p>
        </p:txBody>
      </p:sp>
      <p:sp>
        <p:nvSpPr>
          <p:cNvPr id="2645" name="Google Shape;2645;p1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46" name="Google Shape;2646;p162"/>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647" name="Google Shape;2647;p162"/>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648" name="Google Shape;2648;p162"/>
          <p:cNvSpPr txBox="1"/>
          <p:nvPr/>
        </p:nvSpPr>
        <p:spPr>
          <a:xfrm>
            <a:off x="5072238"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649" name="Google Shape;2649;p162"/>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650" name="Google Shape;2650;p162"/>
          <p:cNvSpPr txBox="1"/>
          <p:nvPr/>
        </p:nvSpPr>
        <p:spPr>
          <a:xfrm>
            <a:off x="5072238" y="2371650"/>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pic>
        <p:nvPicPr>
          <p:cNvPr id="2651" name="Google Shape;2651;p162"/>
          <p:cNvPicPr preferRelativeResize="0"/>
          <p:nvPr/>
        </p:nvPicPr>
        <p:blipFill>
          <a:blip r:embed="rId3">
            <a:alphaModFix amt="34000"/>
          </a:blip>
          <a:stretch>
            <a:fillRect/>
          </a:stretch>
        </p:blipFill>
        <p:spPr>
          <a:xfrm>
            <a:off x="7159760" y="2277523"/>
            <a:ext cx="1117526" cy="588444"/>
          </a:xfrm>
          <a:prstGeom prst="rect">
            <a:avLst/>
          </a:prstGeom>
          <a:noFill/>
          <a:ln>
            <a:noFill/>
          </a:ln>
        </p:spPr>
      </p:pic>
      <p:sp>
        <p:nvSpPr>
          <p:cNvPr id="2652" name="Google Shape;2652;p162"/>
          <p:cNvSpPr txBox="1"/>
          <p:nvPr/>
        </p:nvSpPr>
        <p:spPr>
          <a:xfrm>
            <a:off x="7047263" y="2371650"/>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Encoder</a:t>
            </a:r>
            <a:endParaRPr>
              <a:latin typeface="Source Sans Pro"/>
              <a:ea typeface="Source Sans Pro"/>
              <a:cs typeface="Source Sans Pro"/>
              <a:sym typeface="Source Sans Pro"/>
            </a:endParaRPr>
          </a:p>
        </p:txBody>
      </p:sp>
      <p:sp>
        <p:nvSpPr>
          <p:cNvPr id="2653" name="Google Shape;2653;p162"/>
          <p:cNvSpPr txBox="1"/>
          <p:nvPr/>
        </p:nvSpPr>
        <p:spPr>
          <a:xfrm>
            <a:off x="7047263"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654" name="Google Shape;2654;p162"/>
          <p:cNvSpPr txBox="1"/>
          <p:nvPr/>
        </p:nvSpPr>
        <p:spPr>
          <a:xfrm>
            <a:off x="5353500" y="1413525"/>
            <a:ext cx="78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ASR</a:t>
            </a:r>
            <a:endParaRPr>
              <a:latin typeface="Source Sans Pro"/>
              <a:ea typeface="Source Sans Pro"/>
              <a:cs typeface="Source Sans Pro"/>
              <a:sym typeface="Source Sans Pro"/>
            </a:endParaRPr>
          </a:p>
        </p:txBody>
      </p:sp>
      <p:sp>
        <p:nvSpPr>
          <p:cNvPr id="2655" name="Google Shape;2655;p162"/>
          <p:cNvSpPr txBox="1"/>
          <p:nvPr/>
        </p:nvSpPr>
        <p:spPr>
          <a:xfrm>
            <a:off x="7328513" y="1413525"/>
            <a:ext cx="78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MT</a:t>
            </a:r>
            <a:endParaRPr>
              <a:latin typeface="Source Sans Pro"/>
              <a:ea typeface="Source Sans Pro"/>
              <a:cs typeface="Source Sans Pro"/>
              <a:sym typeface="Source Sans Pro"/>
            </a:endParaRPr>
          </a:p>
        </p:txBody>
      </p:sp>
      <p:cxnSp>
        <p:nvCxnSpPr>
          <p:cNvPr id="2656" name="Google Shape;2656;p162"/>
          <p:cNvCxnSpPr>
            <a:endCxn id="2649" idx="2"/>
          </p:cNvCxnSpPr>
          <p:nvPr/>
        </p:nvCxnSpPr>
        <p:spPr>
          <a:xfrm rot="10800000">
            <a:off x="5743498" y="2865967"/>
            <a:ext cx="0" cy="420600"/>
          </a:xfrm>
          <a:prstGeom prst="straightConnector1">
            <a:avLst/>
          </a:prstGeom>
          <a:noFill/>
          <a:ln cap="flat" cmpd="sng" w="9525">
            <a:solidFill>
              <a:srgbClr val="0000FF"/>
            </a:solidFill>
            <a:prstDash val="solid"/>
            <a:round/>
            <a:headEnd len="med" w="med" type="none"/>
            <a:tailEnd len="med" w="med" type="triangle"/>
          </a:ln>
        </p:spPr>
      </p:cxnSp>
      <p:cxnSp>
        <p:nvCxnSpPr>
          <p:cNvPr id="2657" name="Google Shape;2657;p162"/>
          <p:cNvCxnSpPr>
            <a:stCxn id="2651" idx="2"/>
            <a:endCxn id="2647" idx="0"/>
          </p:cNvCxnSpPr>
          <p:nvPr/>
        </p:nvCxnSpPr>
        <p:spPr>
          <a:xfrm>
            <a:off x="7718523" y="2865967"/>
            <a:ext cx="0" cy="422100"/>
          </a:xfrm>
          <a:prstGeom prst="straightConnector1">
            <a:avLst/>
          </a:prstGeom>
          <a:noFill/>
          <a:ln cap="flat" cmpd="sng" w="9525">
            <a:solidFill>
              <a:srgbClr val="0000FF"/>
            </a:solidFill>
            <a:prstDash val="solid"/>
            <a:round/>
            <a:headEnd len="med" w="med" type="none"/>
            <a:tailEnd len="med" w="med" type="triangle"/>
          </a:ln>
        </p:spPr>
      </p:cxnSp>
      <p:cxnSp>
        <p:nvCxnSpPr>
          <p:cNvPr id="2658" name="Google Shape;2658;p162"/>
          <p:cNvCxnSpPr>
            <a:endCxn id="2653" idx="1"/>
          </p:cNvCxnSpPr>
          <p:nvPr/>
        </p:nvCxnSpPr>
        <p:spPr>
          <a:xfrm>
            <a:off x="6414863" y="3580675"/>
            <a:ext cx="632400" cy="0"/>
          </a:xfrm>
          <a:prstGeom prst="straightConnector1">
            <a:avLst/>
          </a:prstGeom>
          <a:noFill/>
          <a:ln cap="flat" cmpd="sng" w="9525">
            <a:solidFill>
              <a:srgbClr val="FF0000"/>
            </a:solidFill>
            <a:prstDash val="solid"/>
            <a:round/>
            <a:headEnd len="med" w="med" type="none"/>
            <a:tailEnd len="med" w="med" type="triangle"/>
          </a:ln>
        </p:spPr>
      </p:cxnSp>
      <p:sp>
        <p:nvSpPr>
          <p:cNvPr id="2659" name="Google Shape;2659;p162"/>
          <p:cNvSpPr/>
          <p:nvPr/>
        </p:nvSpPr>
        <p:spPr>
          <a:xfrm>
            <a:off x="4618725" y="2961325"/>
            <a:ext cx="4188600" cy="1238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62"/>
          <p:cNvSpPr txBox="1"/>
          <p:nvPr/>
        </p:nvSpPr>
        <p:spPr>
          <a:xfrm>
            <a:off x="3705950" y="3380575"/>
            <a:ext cx="27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4" name="Shape 2664"/>
        <p:cNvGrpSpPr/>
        <p:nvPr/>
      </p:nvGrpSpPr>
      <p:grpSpPr>
        <a:xfrm>
          <a:off x="0" y="0"/>
          <a:ext cx="0" cy="0"/>
          <a:chOff x="0" y="0"/>
          <a:chExt cx="0" cy="0"/>
        </a:xfrm>
      </p:grpSpPr>
      <p:sp>
        <p:nvSpPr>
          <p:cNvPr id="2665" name="Google Shape;2665;p163"/>
          <p:cNvSpPr/>
          <p:nvPr/>
        </p:nvSpPr>
        <p:spPr>
          <a:xfrm>
            <a:off x="6898313" y="1876825"/>
            <a:ext cx="1640400" cy="23448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63"/>
          <p:cNvSpPr/>
          <p:nvPr/>
        </p:nvSpPr>
        <p:spPr>
          <a:xfrm>
            <a:off x="4923300" y="1876825"/>
            <a:ext cx="1640400" cy="23448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63"/>
          <p:cNvSpPr txBox="1"/>
          <p:nvPr>
            <p:ph type="title"/>
          </p:nvPr>
        </p:nvSpPr>
        <p:spPr>
          <a:xfrm>
            <a:off x="323528" y="0"/>
            <a:ext cx="6336000" cy="735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600"/>
              <a:buFont typeface="Calibri"/>
              <a:buNone/>
            </a:pPr>
            <a:r>
              <a:rPr lang="en"/>
              <a:t>Setting</a:t>
            </a:r>
            <a:endParaRPr/>
          </a:p>
        </p:txBody>
      </p:sp>
      <p:sp>
        <p:nvSpPr>
          <p:cNvPr id="2668" name="Google Shape;2668;p163"/>
          <p:cNvSpPr txBox="1"/>
          <p:nvPr>
            <p:ph idx="1" type="body"/>
          </p:nvPr>
        </p:nvSpPr>
        <p:spPr>
          <a:xfrm>
            <a:off x="392113" y="898922"/>
            <a:ext cx="8356500" cy="36708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Multi-task</a:t>
            </a:r>
            <a:endParaRPr/>
          </a:p>
          <a:p>
            <a:pPr indent="-342900" lvl="0" marL="457200" rtl="0" algn="l">
              <a:lnSpc>
                <a:spcPct val="100000"/>
              </a:lnSpc>
              <a:spcBef>
                <a:spcPts val="0"/>
              </a:spcBef>
              <a:spcAft>
                <a:spcPts val="0"/>
              </a:spcAft>
              <a:buSzPts val="1800"/>
              <a:buChar char="•"/>
            </a:pPr>
            <a:r>
              <a:rPr lang="en"/>
              <a:t>Pre-training</a:t>
            </a:r>
            <a:endParaRPr/>
          </a:p>
          <a:p>
            <a:pPr indent="-342900" lvl="0" marL="457200" rtl="0" algn="l">
              <a:lnSpc>
                <a:spcPct val="100000"/>
              </a:lnSpc>
              <a:spcBef>
                <a:spcPts val="0"/>
              </a:spcBef>
              <a:spcAft>
                <a:spcPts val="0"/>
              </a:spcAft>
              <a:buSzPts val="1800"/>
              <a:buChar char="•"/>
            </a:pPr>
            <a:r>
              <a:rPr lang="en"/>
              <a:t>Knowledge distillation</a:t>
            </a:r>
            <a:endParaRPr/>
          </a:p>
          <a:p>
            <a:pPr indent="-342900" lvl="1" marL="1371600" rtl="0" algn="l">
              <a:lnSpc>
                <a:spcPct val="100000"/>
              </a:lnSpc>
              <a:spcBef>
                <a:spcPts val="0"/>
              </a:spcBef>
              <a:spcAft>
                <a:spcPts val="0"/>
              </a:spcAft>
              <a:buSzPts val="1800"/>
              <a:buChar char="-"/>
            </a:pPr>
            <a:r>
              <a:rPr lang="en"/>
              <a:t>Take MT model</a:t>
            </a:r>
            <a:endParaRPr/>
          </a:p>
          <a:p>
            <a:pPr indent="-342900" lvl="1" marL="1371600" rtl="0" algn="l">
              <a:lnSpc>
                <a:spcPct val="100000"/>
              </a:lnSpc>
              <a:spcBef>
                <a:spcPts val="0"/>
              </a:spcBef>
              <a:spcAft>
                <a:spcPts val="0"/>
              </a:spcAft>
              <a:buSzPts val="1800"/>
              <a:buChar char="-"/>
            </a:pPr>
            <a:r>
              <a:rPr lang="en"/>
              <a:t>Train ST based on training signal from</a:t>
            </a:r>
            <a:br>
              <a:rPr lang="en"/>
            </a:br>
            <a:r>
              <a:rPr lang="en"/>
              <a:t>MT</a:t>
            </a:r>
            <a:endParaRPr/>
          </a:p>
          <a:p>
            <a:pPr indent="-230187" lvl="2" marL="1073150" rtl="0" algn="l">
              <a:lnSpc>
                <a:spcPct val="100000"/>
              </a:lnSpc>
              <a:spcBef>
                <a:spcPts val="0"/>
              </a:spcBef>
              <a:spcAft>
                <a:spcPts val="0"/>
              </a:spcAft>
              <a:buClr>
                <a:schemeClr val="dk1"/>
              </a:buClr>
              <a:buSzPts val="2000"/>
              <a:buNone/>
            </a:pPr>
            <a:r>
              <a:t/>
            </a:r>
            <a:endParaRPr/>
          </a:p>
          <a:p>
            <a:pPr indent="-231775" lvl="1" marL="717550" rtl="0" algn="l">
              <a:lnSpc>
                <a:spcPct val="100000"/>
              </a:lnSpc>
              <a:spcBef>
                <a:spcPts val="0"/>
              </a:spcBef>
              <a:spcAft>
                <a:spcPts val="0"/>
              </a:spcAft>
              <a:buClr>
                <a:schemeClr val="dk1"/>
              </a:buClr>
              <a:buSzPts val="2000"/>
              <a:buNone/>
            </a:pPr>
            <a:r>
              <a:t/>
            </a:r>
            <a:endParaRPr/>
          </a:p>
          <a:p>
            <a:pPr indent="-231775" lvl="1" marL="717550" rtl="0" algn="l">
              <a:lnSpc>
                <a:spcPct val="100000"/>
              </a:lnSpc>
              <a:spcBef>
                <a:spcPts val="0"/>
              </a:spcBef>
              <a:spcAft>
                <a:spcPts val="0"/>
              </a:spcAft>
              <a:buClr>
                <a:schemeClr val="dk1"/>
              </a:buClr>
              <a:buSzPts val="2000"/>
              <a:buNone/>
            </a:pPr>
            <a:r>
              <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342900" lvl="0" marL="342900" rtl="0" algn="l">
              <a:lnSpc>
                <a:spcPct val="100000"/>
              </a:lnSpc>
              <a:spcBef>
                <a:spcPts val="0"/>
              </a:spcBef>
              <a:spcAft>
                <a:spcPts val="0"/>
              </a:spcAft>
              <a:buClr>
                <a:schemeClr val="dk1"/>
              </a:buClr>
              <a:buSzPts val="2400"/>
              <a:buFont typeface="Calibri"/>
              <a:buNone/>
            </a:pPr>
            <a:r>
              <a:t/>
            </a:r>
            <a:endParaRPr/>
          </a:p>
        </p:txBody>
      </p:sp>
      <p:sp>
        <p:nvSpPr>
          <p:cNvPr id="2669" name="Google Shape;2669;p1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70" name="Google Shape;2670;p163"/>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671" name="Google Shape;2671;p163"/>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672" name="Google Shape;2672;p163"/>
          <p:cNvSpPr txBox="1"/>
          <p:nvPr/>
        </p:nvSpPr>
        <p:spPr>
          <a:xfrm>
            <a:off x="5072238"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673" name="Google Shape;2673;p163"/>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674" name="Google Shape;2674;p163"/>
          <p:cNvSpPr txBox="1"/>
          <p:nvPr/>
        </p:nvSpPr>
        <p:spPr>
          <a:xfrm>
            <a:off x="5072238" y="2371650"/>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pic>
        <p:nvPicPr>
          <p:cNvPr id="2675" name="Google Shape;2675;p163"/>
          <p:cNvPicPr preferRelativeResize="0"/>
          <p:nvPr/>
        </p:nvPicPr>
        <p:blipFill>
          <a:blip r:embed="rId3">
            <a:alphaModFix amt="34000"/>
          </a:blip>
          <a:stretch>
            <a:fillRect/>
          </a:stretch>
        </p:blipFill>
        <p:spPr>
          <a:xfrm>
            <a:off x="7159760" y="2277523"/>
            <a:ext cx="1117526" cy="588444"/>
          </a:xfrm>
          <a:prstGeom prst="rect">
            <a:avLst/>
          </a:prstGeom>
          <a:noFill/>
          <a:ln>
            <a:noFill/>
          </a:ln>
        </p:spPr>
      </p:pic>
      <p:sp>
        <p:nvSpPr>
          <p:cNvPr id="2676" name="Google Shape;2676;p163"/>
          <p:cNvSpPr txBox="1"/>
          <p:nvPr/>
        </p:nvSpPr>
        <p:spPr>
          <a:xfrm>
            <a:off x="7047263" y="2371650"/>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Encoder</a:t>
            </a:r>
            <a:endParaRPr>
              <a:latin typeface="Source Sans Pro"/>
              <a:ea typeface="Source Sans Pro"/>
              <a:cs typeface="Source Sans Pro"/>
              <a:sym typeface="Source Sans Pro"/>
            </a:endParaRPr>
          </a:p>
        </p:txBody>
      </p:sp>
      <p:sp>
        <p:nvSpPr>
          <p:cNvPr id="2677" name="Google Shape;2677;p163"/>
          <p:cNvSpPr txBox="1"/>
          <p:nvPr/>
        </p:nvSpPr>
        <p:spPr>
          <a:xfrm>
            <a:off x="7047263"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678" name="Google Shape;2678;p163"/>
          <p:cNvSpPr txBox="1"/>
          <p:nvPr/>
        </p:nvSpPr>
        <p:spPr>
          <a:xfrm>
            <a:off x="5353500" y="1413525"/>
            <a:ext cx="78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ASR</a:t>
            </a:r>
            <a:endParaRPr>
              <a:latin typeface="Source Sans Pro"/>
              <a:ea typeface="Source Sans Pro"/>
              <a:cs typeface="Source Sans Pro"/>
              <a:sym typeface="Source Sans Pro"/>
            </a:endParaRPr>
          </a:p>
        </p:txBody>
      </p:sp>
      <p:sp>
        <p:nvSpPr>
          <p:cNvPr id="2679" name="Google Shape;2679;p163"/>
          <p:cNvSpPr txBox="1"/>
          <p:nvPr/>
        </p:nvSpPr>
        <p:spPr>
          <a:xfrm>
            <a:off x="7328513" y="1413525"/>
            <a:ext cx="78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MT</a:t>
            </a:r>
            <a:endParaRPr>
              <a:latin typeface="Source Sans Pro"/>
              <a:ea typeface="Source Sans Pro"/>
              <a:cs typeface="Source Sans Pro"/>
              <a:sym typeface="Source Sans Pro"/>
            </a:endParaRPr>
          </a:p>
        </p:txBody>
      </p:sp>
      <p:cxnSp>
        <p:nvCxnSpPr>
          <p:cNvPr id="2680" name="Google Shape;2680;p163"/>
          <p:cNvCxnSpPr>
            <a:endCxn id="2673" idx="2"/>
          </p:cNvCxnSpPr>
          <p:nvPr/>
        </p:nvCxnSpPr>
        <p:spPr>
          <a:xfrm rot="10800000">
            <a:off x="5743498" y="2865967"/>
            <a:ext cx="0" cy="420600"/>
          </a:xfrm>
          <a:prstGeom prst="straightConnector1">
            <a:avLst/>
          </a:prstGeom>
          <a:noFill/>
          <a:ln cap="flat" cmpd="sng" w="9525">
            <a:solidFill>
              <a:srgbClr val="0000FF"/>
            </a:solidFill>
            <a:prstDash val="solid"/>
            <a:round/>
            <a:headEnd len="med" w="med" type="none"/>
            <a:tailEnd len="med" w="med" type="triangle"/>
          </a:ln>
        </p:spPr>
      </p:cxnSp>
      <p:cxnSp>
        <p:nvCxnSpPr>
          <p:cNvPr id="2681" name="Google Shape;2681;p163"/>
          <p:cNvCxnSpPr>
            <a:stCxn id="2675" idx="2"/>
            <a:endCxn id="2671" idx="0"/>
          </p:cNvCxnSpPr>
          <p:nvPr/>
        </p:nvCxnSpPr>
        <p:spPr>
          <a:xfrm>
            <a:off x="7718523" y="2865967"/>
            <a:ext cx="0" cy="422100"/>
          </a:xfrm>
          <a:prstGeom prst="straightConnector1">
            <a:avLst/>
          </a:prstGeom>
          <a:noFill/>
          <a:ln cap="flat" cmpd="sng" w="9525">
            <a:solidFill>
              <a:srgbClr val="0000FF"/>
            </a:solidFill>
            <a:prstDash val="solid"/>
            <a:round/>
            <a:headEnd len="med" w="med" type="none"/>
            <a:tailEnd len="med" w="med" type="triangle"/>
          </a:ln>
        </p:spPr>
      </p:cxnSp>
      <p:cxnSp>
        <p:nvCxnSpPr>
          <p:cNvPr id="2682" name="Google Shape;2682;p163"/>
          <p:cNvCxnSpPr>
            <a:endCxn id="2677" idx="1"/>
          </p:cNvCxnSpPr>
          <p:nvPr/>
        </p:nvCxnSpPr>
        <p:spPr>
          <a:xfrm>
            <a:off x="6414863" y="3580675"/>
            <a:ext cx="632400" cy="0"/>
          </a:xfrm>
          <a:prstGeom prst="straightConnector1">
            <a:avLst/>
          </a:prstGeom>
          <a:noFill/>
          <a:ln cap="flat" cmpd="sng" w="9525">
            <a:solidFill>
              <a:srgbClr val="FF0000"/>
            </a:solidFill>
            <a:prstDash val="solid"/>
            <a:round/>
            <a:headEnd len="med" w="med" type="none"/>
            <a:tailEnd len="med" w="med" type="triangle"/>
          </a:ln>
        </p:spPr>
      </p:cxnSp>
      <p:sp>
        <p:nvSpPr>
          <p:cNvPr id="2683" name="Google Shape;2683;p163"/>
          <p:cNvSpPr/>
          <p:nvPr/>
        </p:nvSpPr>
        <p:spPr>
          <a:xfrm>
            <a:off x="4618725" y="2961325"/>
            <a:ext cx="4188600" cy="1238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63"/>
          <p:cNvSpPr txBox="1"/>
          <p:nvPr/>
        </p:nvSpPr>
        <p:spPr>
          <a:xfrm>
            <a:off x="3705950" y="3380575"/>
            <a:ext cx="27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pic>
        <p:nvPicPr>
          <p:cNvPr id="2685" name="Google Shape;2685;p163"/>
          <p:cNvPicPr preferRelativeResize="0"/>
          <p:nvPr/>
        </p:nvPicPr>
        <p:blipFill>
          <a:blip r:embed="rId5">
            <a:alphaModFix/>
          </a:blip>
          <a:stretch>
            <a:fillRect/>
          </a:stretch>
        </p:blipFill>
        <p:spPr>
          <a:xfrm>
            <a:off x="7118813" y="573925"/>
            <a:ext cx="1199424" cy="839599"/>
          </a:xfrm>
          <a:prstGeom prst="rect">
            <a:avLst/>
          </a:prstGeom>
          <a:noFill/>
          <a:ln>
            <a:noFill/>
          </a:ln>
        </p:spPr>
      </p:pic>
      <p:pic>
        <p:nvPicPr>
          <p:cNvPr id="2686" name="Google Shape;2686;p163"/>
          <p:cNvPicPr preferRelativeResize="0"/>
          <p:nvPr/>
        </p:nvPicPr>
        <p:blipFill>
          <a:blip r:embed="rId6">
            <a:alphaModFix/>
          </a:blip>
          <a:stretch>
            <a:fillRect/>
          </a:stretch>
        </p:blipFill>
        <p:spPr>
          <a:xfrm>
            <a:off x="2776551" y="3068150"/>
            <a:ext cx="840549" cy="10365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0" name="Shape 2690"/>
        <p:cNvGrpSpPr/>
        <p:nvPr/>
      </p:nvGrpSpPr>
      <p:grpSpPr>
        <a:xfrm>
          <a:off x="0" y="0"/>
          <a:ext cx="0" cy="0"/>
          <a:chOff x="0" y="0"/>
          <a:chExt cx="0" cy="0"/>
        </a:xfrm>
      </p:grpSpPr>
      <p:sp>
        <p:nvSpPr>
          <p:cNvPr id="2691" name="Google Shape;2691;p164"/>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600">
                <a:solidFill>
                  <a:srgbClr val="CFE2F3"/>
                </a:solidFill>
                <a:latin typeface="Caveat"/>
                <a:ea typeface="Caveat"/>
                <a:cs typeface="Caveat"/>
                <a:sym typeface="Caveat"/>
              </a:rPr>
              <a:t>Sec 3.2.1</a:t>
            </a:r>
            <a:endParaRPr b="0" sz="3600">
              <a:solidFill>
                <a:srgbClr val="CFE2F3"/>
              </a:solidFill>
              <a:latin typeface="Source Sans Pro"/>
              <a:ea typeface="Source Sans Pro"/>
              <a:cs typeface="Source Sans Pro"/>
              <a:sym typeface="Source Sans Pro"/>
            </a:endParaRPr>
          </a:p>
          <a:p>
            <a:pPr indent="0" lvl="0" marL="0" rtl="0" algn="l">
              <a:spcBef>
                <a:spcPts val="0"/>
              </a:spcBef>
              <a:spcAft>
                <a:spcPts val="0"/>
              </a:spcAft>
              <a:buNone/>
            </a:pPr>
            <a:r>
              <a:rPr lang="en"/>
              <a:t>Multi-task Learning</a:t>
            </a:r>
            <a:endParaRPr/>
          </a:p>
        </p:txBody>
      </p:sp>
      <p:sp>
        <p:nvSpPr>
          <p:cNvPr id="2692" name="Google Shape;2692;p16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6" name="Shape 2696"/>
        <p:cNvGrpSpPr/>
        <p:nvPr/>
      </p:nvGrpSpPr>
      <p:grpSpPr>
        <a:xfrm>
          <a:off x="0" y="0"/>
          <a:ext cx="0" cy="0"/>
          <a:chOff x="0" y="0"/>
          <a:chExt cx="0" cy="0"/>
        </a:xfrm>
      </p:grpSpPr>
      <p:sp>
        <p:nvSpPr>
          <p:cNvPr id="2697" name="Google Shape;2697;p165"/>
          <p:cNvSpPr txBox="1"/>
          <p:nvPr>
            <p:ph idx="1" type="body"/>
          </p:nvPr>
        </p:nvSpPr>
        <p:spPr>
          <a:xfrm>
            <a:off x="392113" y="898922"/>
            <a:ext cx="8356500" cy="3670800"/>
          </a:xfrm>
          <a:prstGeom prst="rect">
            <a:avLst/>
          </a:prstGeom>
          <a:noFill/>
          <a:ln>
            <a:noFill/>
          </a:ln>
        </p:spPr>
        <p:txBody>
          <a:bodyPr anchorCtr="0" anchor="t" bIns="0" lIns="0" spcFirstLastPara="1" rIns="0" wrap="square" tIns="0">
            <a:noAutofit/>
          </a:bodyPr>
          <a:lstStyle/>
          <a:p>
            <a:pPr indent="-342900" lvl="0" marL="914400" rtl="0" algn="l">
              <a:lnSpc>
                <a:spcPct val="100000"/>
              </a:lnSpc>
              <a:spcBef>
                <a:spcPts val="0"/>
              </a:spcBef>
              <a:spcAft>
                <a:spcPts val="0"/>
              </a:spcAft>
              <a:buSzPts val="1800"/>
              <a:buChar char="•"/>
            </a:pPr>
            <a:r>
              <a:rPr lang="en"/>
              <a:t>Baseline</a:t>
            </a:r>
            <a:endParaRPr/>
          </a:p>
          <a:p>
            <a:pPr indent="-342900" lvl="1" marL="1371600" rtl="0" algn="l">
              <a:lnSpc>
                <a:spcPct val="100000"/>
              </a:lnSpc>
              <a:spcBef>
                <a:spcPts val="0"/>
              </a:spcBef>
              <a:spcAft>
                <a:spcPts val="0"/>
              </a:spcAft>
              <a:buSzPts val="1800"/>
              <a:buChar char="-"/>
            </a:pPr>
            <a:r>
              <a:rPr lang="en"/>
              <a:t>No changes to the architecture</a:t>
            </a:r>
            <a:endParaRPr/>
          </a:p>
          <a:p>
            <a:pPr indent="-342900" lvl="0" marL="914400" rtl="0" algn="l">
              <a:lnSpc>
                <a:spcPct val="100000"/>
              </a:lnSpc>
              <a:spcBef>
                <a:spcPts val="0"/>
              </a:spcBef>
              <a:spcAft>
                <a:spcPts val="0"/>
              </a:spcAft>
              <a:buSzPts val="1800"/>
              <a:buChar char="•"/>
            </a:pPr>
            <a:r>
              <a:rPr lang="en"/>
              <a:t>ST+ASR</a:t>
            </a:r>
            <a:endParaRPr/>
          </a:p>
          <a:p>
            <a:pPr indent="-342900" lvl="1" marL="1371600" rtl="0" algn="l">
              <a:lnSpc>
                <a:spcPct val="100000"/>
              </a:lnSpc>
              <a:spcBef>
                <a:spcPts val="0"/>
              </a:spcBef>
              <a:spcAft>
                <a:spcPts val="0"/>
              </a:spcAft>
              <a:buSzPts val="1800"/>
              <a:buChar char="-"/>
            </a:pPr>
            <a:r>
              <a:rPr lang="en"/>
              <a:t>One encoder</a:t>
            </a:r>
            <a:endParaRPr/>
          </a:p>
          <a:p>
            <a:pPr indent="-342900" lvl="2" marL="1828800" rtl="0" algn="l">
              <a:lnSpc>
                <a:spcPct val="100000"/>
              </a:lnSpc>
              <a:spcBef>
                <a:spcPts val="0"/>
              </a:spcBef>
              <a:spcAft>
                <a:spcPts val="0"/>
              </a:spcAft>
              <a:buSzPts val="1800"/>
              <a:buChar char="-"/>
            </a:pPr>
            <a:r>
              <a:rPr lang="en"/>
              <a:t>Source Language audio</a:t>
            </a:r>
            <a:endParaRPr/>
          </a:p>
          <a:p>
            <a:pPr indent="-342900" lvl="1" marL="1371600" rtl="0" algn="l">
              <a:lnSpc>
                <a:spcPct val="100000"/>
              </a:lnSpc>
              <a:spcBef>
                <a:spcPts val="0"/>
              </a:spcBef>
              <a:spcAft>
                <a:spcPts val="0"/>
              </a:spcAft>
              <a:buSzPts val="1800"/>
              <a:buChar char="-"/>
            </a:pPr>
            <a:r>
              <a:rPr lang="en"/>
              <a:t>Two decoder</a:t>
            </a:r>
            <a:endParaRPr/>
          </a:p>
          <a:p>
            <a:pPr indent="-342900" lvl="2" marL="1828800" rtl="0" algn="l">
              <a:lnSpc>
                <a:spcPct val="100000"/>
              </a:lnSpc>
              <a:spcBef>
                <a:spcPts val="0"/>
              </a:spcBef>
              <a:spcAft>
                <a:spcPts val="0"/>
              </a:spcAft>
              <a:buSzPts val="1800"/>
              <a:buChar char="-"/>
            </a:pPr>
            <a:r>
              <a:rPr lang="en"/>
              <a:t>Source Language text</a:t>
            </a:r>
            <a:endParaRPr/>
          </a:p>
          <a:p>
            <a:pPr indent="-342900" lvl="2" marL="1828800" rtl="0" algn="l">
              <a:lnSpc>
                <a:spcPct val="100000"/>
              </a:lnSpc>
              <a:spcBef>
                <a:spcPts val="0"/>
              </a:spcBef>
              <a:spcAft>
                <a:spcPts val="0"/>
              </a:spcAft>
              <a:buSzPts val="1800"/>
              <a:buChar char="-"/>
            </a:pPr>
            <a:r>
              <a:rPr lang="en"/>
              <a:t>Target language text</a:t>
            </a:r>
            <a:endParaRPr/>
          </a:p>
          <a:p>
            <a:pPr indent="-342900" lvl="1" marL="1371600" rtl="0" algn="l">
              <a:spcBef>
                <a:spcPts val="0"/>
              </a:spcBef>
              <a:spcAft>
                <a:spcPts val="0"/>
              </a:spcAft>
              <a:buSzPts val="1800"/>
              <a:buChar char="-"/>
            </a:pPr>
            <a:r>
              <a:rPr lang="en"/>
              <a:t>(</a:t>
            </a:r>
            <a:r>
              <a:rPr lang="en"/>
              <a:t>Weis et al, 2017)</a:t>
            </a:r>
            <a:endParaRPr/>
          </a:p>
          <a:p>
            <a:pPr indent="0" lvl="0" marL="0" rtl="0" algn="l">
              <a:lnSpc>
                <a:spcPct val="100000"/>
              </a:lnSpc>
              <a:spcBef>
                <a:spcPts val="0"/>
              </a:spcBef>
              <a:spcAft>
                <a:spcPts val="0"/>
              </a:spcAft>
              <a:buNone/>
            </a:pPr>
            <a:r>
              <a:t/>
            </a:r>
            <a:endParaRPr/>
          </a:p>
          <a:p>
            <a:pPr indent="0" lvl="0" marL="914400" rtl="0" algn="l">
              <a:lnSpc>
                <a:spcPct val="100000"/>
              </a:lnSpc>
              <a:spcBef>
                <a:spcPts val="0"/>
              </a:spcBef>
              <a:spcAft>
                <a:spcPts val="0"/>
              </a:spcAft>
              <a:buNone/>
            </a:pPr>
            <a:r>
              <a:t/>
            </a:r>
            <a:endParaRPr/>
          </a:p>
          <a:p>
            <a:pPr indent="-230187" lvl="2" marL="1073150" rtl="0" algn="l">
              <a:lnSpc>
                <a:spcPct val="100000"/>
              </a:lnSpc>
              <a:spcBef>
                <a:spcPts val="0"/>
              </a:spcBef>
              <a:spcAft>
                <a:spcPts val="0"/>
              </a:spcAft>
              <a:buClr>
                <a:schemeClr val="dk1"/>
              </a:buClr>
              <a:buSzPts val="2000"/>
              <a:buNone/>
            </a:pPr>
            <a:r>
              <a:t/>
            </a:r>
            <a:endParaRPr/>
          </a:p>
          <a:p>
            <a:pPr indent="-231775" lvl="1" marL="717550" rtl="0" algn="l">
              <a:lnSpc>
                <a:spcPct val="100000"/>
              </a:lnSpc>
              <a:spcBef>
                <a:spcPts val="0"/>
              </a:spcBef>
              <a:spcAft>
                <a:spcPts val="0"/>
              </a:spcAft>
              <a:buClr>
                <a:schemeClr val="dk1"/>
              </a:buClr>
              <a:buSzPts val="2000"/>
              <a:buNone/>
            </a:pPr>
            <a:r>
              <a:t/>
            </a:r>
            <a:endParaRPr/>
          </a:p>
          <a:p>
            <a:pPr indent="-231775" lvl="1" marL="717550" rtl="0" algn="l">
              <a:lnSpc>
                <a:spcPct val="100000"/>
              </a:lnSpc>
              <a:spcBef>
                <a:spcPts val="0"/>
              </a:spcBef>
              <a:spcAft>
                <a:spcPts val="0"/>
              </a:spcAft>
              <a:buClr>
                <a:schemeClr val="dk1"/>
              </a:buClr>
              <a:buSzPts val="2000"/>
              <a:buNone/>
            </a:pPr>
            <a:r>
              <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342900" lvl="0" marL="342900" rtl="0" algn="l">
              <a:lnSpc>
                <a:spcPct val="100000"/>
              </a:lnSpc>
              <a:spcBef>
                <a:spcPts val="0"/>
              </a:spcBef>
              <a:spcAft>
                <a:spcPts val="0"/>
              </a:spcAft>
              <a:buClr>
                <a:schemeClr val="dk1"/>
              </a:buClr>
              <a:buSzPts val="2400"/>
              <a:buFont typeface="Calibri"/>
              <a:buNone/>
            </a:pPr>
            <a:r>
              <a:t/>
            </a:r>
            <a:endParaRPr/>
          </a:p>
        </p:txBody>
      </p:sp>
      <p:sp>
        <p:nvSpPr>
          <p:cNvPr id="2698" name="Google Shape;2698;p165"/>
          <p:cNvSpPr/>
          <p:nvPr/>
        </p:nvSpPr>
        <p:spPr>
          <a:xfrm>
            <a:off x="4923300" y="1876825"/>
            <a:ext cx="1640400" cy="23448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65"/>
          <p:cNvSpPr txBox="1"/>
          <p:nvPr>
            <p:ph type="title"/>
          </p:nvPr>
        </p:nvSpPr>
        <p:spPr>
          <a:xfrm>
            <a:off x="323528" y="0"/>
            <a:ext cx="6336000" cy="735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600"/>
              <a:buFont typeface="Calibri"/>
              <a:buNone/>
            </a:pPr>
            <a:r>
              <a:rPr lang="en"/>
              <a:t>Multi-task learning</a:t>
            </a:r>
            <a:endParaRPr/>
          </a:p>
        </p:txBody>
      </p:sp>
      <p:sp>
        <p:nvSpPr>
          <p:cNvPr id="2700" name="Google Shape;2700;p1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01" name="Google Shape;2701;p165"/>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702" name="Google Shape;2702;p165"/>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703" name="Google Shape;2703;p165"/>
          <p:cNvSpPr txBox="1"/>
          <p:nvPr/>
        </p:nvSpPr>
        <p:spPr>
          <a:xfrm>
            <a:off x="5072238"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704" name="Google Shape;2704;p165"/>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705" name="Google Shape;2705;p165"/>
          <p:cNvSpPr txBox="1"/>
          <p:nvPr/>
        </p:nvSpPr>
        <p:spPr>
          <a:xfrm>
            <a:off x="5072238" y="2371650"/>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706" name="Google Shape;2706;p165"/>
          <p:cNvSpPr txBox="1"/>
          <p:nvPr/>
        </p:nvSpPr>
        <p:spPr>
          <a:xfrm>
            <a:off x="7047263"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707" name="Google Shape;2707;p165"/>
          <p:cNvSpPr txBox="1"/>
          <p:nvPr/>
        </p:nvSpPr>
        <p:spPr>
          <a:xfrm>
            <a:off x="5353500" y="1413525"/>
            <a:ext cx="78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ASR</a:t>
            </a:r>
            <a:endParaRPr>
              <a:latin typeface="Source Sans Pro"/>
              <a:ea typeface="Source Sans Pro"/>
              <a:cs typeface="Source Sans Pro"/>
              <a:sym typeface="Source Sans Pro"/>
            </a:endParaRPr>
          </a:p>
        </p:txBody>
      </p:sp>
      <p:cxnSp>
        <p:nvCxnSpPr>
          <p:cNvPr id="2708" name="Google Shape;2708;p165"/>
          <p:cNvCxnSpPr>
            <a:endCxn id="2704" idx="2"/>
          </p:cNvCxnSpPr>
          <p:nvPr/>
        </p:nvCxnSpPr>
        <p:spPr>
          <a:xfrm rot="10800000">
            <a:off x="5743498" y="2865967"/>
            <a:ext cx="0" cy="420600"/>
          </a:xfrm>
          <a:prstGeom prst="straightConnector1">
            <a:avLst/>
          </a:prstGeom>
          <a:noFill/>
          <a:ln cap="flat" cmpd="sng" w="9525">
            <a:solidFill>
              <a:srgbClr val="0000FF"/>
            </a:solidFill>
            <a:prstDash val="solid"/>
            <a:round/>
            <a:headEnd len="med" w="med" type="none"/>
            <a:tailEnd len="med" w="med" type="triangle"/>
          </a:ln>
        </p:spPr>
      </p:cxnSp>
      <p:cxnSp>
        <p:nvCxnSpPr>
          <p:cNvPr id="2709" name="Google Shape;2709;p165"/>
          <p:cNvCxnSpPr>
            <a:endCxn id="2706" idx="1"/>
          </p:cNvCxnSpPr>
          <p:nvPr/>
        </p:nvCxnSpPr>
        <p:spPr>
          <a:xfrm>
            <a:off x="6414863" y="3580675"/>
            <a:ext cx="632400" cy="0"/>
          </a:xfrm>
          <a:prstGeom prst="straightConnector1">
            <a:avLst/>
          </a:prstGeom>
          <a:noFill/>
          <a:ln cap="flat" cmpd="sng" w="9525">
            <a:solidFill>
              <a:srgbClr val="FF0000"/>
            </a:solidFill>
            <a:prstDash val="solid"/>
            <a:round/>
            <a:headEnd len="med" w="med" type="none"/>
            <a:tailEnd len="med" w="med" type="triangle"/>
          </a:ln>
        </p:spPr>
      </p:cxnSp>
      <p:sp>
        <p:nvSpPr>
          <p:cNvPr id="2710" name="Google Shape;2710;p165"/>
          <p:cNvSpPr/>
          <p:nvPr/>
        </p:nvSpPr>
        <p:spPr>
          <a:xfrm>
            <a:off x="4618725" y="2961325"/>
            <a:ext cx="4188600" cy="1238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65"/>
          <p:cNvSpPr txBox="1"/>
          <p:nvPr/>
        </p:nvSpPr>
        <p:spPr>
          <a:xfrm>
            <a:off x="3705950" y="3380575"/>
            <a:ext cx="27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5" name="Shape 2715"/>
        <p:cNvGrpSpPr/>
        <p:nvPr/>
      </p:nvGrpSpPr>
      <p:grpSpPr>
        <a:xfrm>
          <a:off x="0" y="0"/>
          <a:ext cx="0" cy="0"/>
          <a:chOff x="0" y="0"/>
          <a:chExt cx="0" cy="0"/>
        </a:xfrm>
      </p:grpSpPr>
      <p:sp>
        <p:nvSpPr>
          <p:cNvPr id="2716" name="Google Shape;2716;p166"/>
          <p:cNvSpPr txBox="1"/>
          <p:nvPr>
            <p:ph idx="1" type="body"/>
          </p:nvPr>
        </p:nvSpPr>
        <p:spPr>
          <a:xfrm>
            <a:off x="392113" y="898922"/>
            <a:ext cx="8356500" cy="3670800"/>
          </a:xfrm>
          <a:prstGeom prst="rect">
            <a:avLst/>
          </a:prstGeom>
          <a:noFill/>
          <a:ln>
            <a:noFill/>
          </a:ln>
        </p:spPr>
        <p:txBody>
          <a:bodyPr anchorCtr="0" anchor="t" bIns="0" lIns="0" spcFirstLastPara="1" rIns="0" wrap="square" tIns="0">
            <a:noAutofit/>
          </a:bodyPr>
          <a:lstStyle/>
          <a:p>
            <a:pPr indent="-342900" lvl="0" marL="914400" rtl="0" algn="l">
              <a:lnSpc>
                <a:spcPct val="100000"/>
              </a:lnSpc>
              <a:spcBef>
                <a:spcPts val="0"/>
              </a:spcBef>
              <a:spcAft>
                <a:spcPts val="0"/>
              </a:spcAft>
              <a:buSzPts val="1800"/>
              <a:buChar char="•"/>
            </a:pPr>
            <a:r>
              <a:rPr lang="en"/>
              <a:t>Baseline</a:t>
            </a:r>
            <a:endParaRPr/>
          </a:p>
          <a:p>
            <a:pPr indent="-342900" lvl="1" marL="1371600" rtl="0" algn="l">
              <a:lnSpc>
                <a:spcPct val="100000"/>
              </a:lnSpc>
              <a:spcBef>
                <a:spcPts val="0"/>
              </a:spcBef>
              <a:spcAft>
                <a:spcPts val="0"/>
              </a:spcAft>
              <a:buSzPts val="1800"/>
              <a:buChar char="-"/>
            </a:pPr>
            <a:r>
              <a:rPr lang="en"/>
              <a:t>No changes to the architecture</a:t>
            </a:r>
            <a:endParaRPr/>
          </a:p>
          <a:p>
            <a:pPr indent="-342900" lvl="0" marL="914400" rtl="0" algn="l">
              <a:lnSpc>
                <a:spcPct val="100000"/>
              </a:lnSpc>
              <a:spcBef>
                <a:spcPts val="0"/>
              </a:spcBef>
              <a:spcAft>
                <a:spcPts val="0"/>
              </a:spcAft>
              <a:buSzPts val="1800"/>
              <a:buChar char="•"/>
            </a:pPr>
            <a:r>
              <a:rPr lang="en"/>
              <a:t>ST+ASR</a:t>
            </a:r>
            <a:endParaRPr/>
          </a:p>
          <a:p>
            <a:pPr indent="-342900" lvl="1" marL="1371600" rtl="0" algn="l">
              <a:lnSpc>
                <a:spcPct val="100000"/>
              </a:lnSpc>
              <a:spcBef>
                <a:spcPts val="0"/>
              </a:spcBef>
              <a:spcAft>
                <a:spcPts val="0"/>
              </a:spcAft>
              <a:buSzPts val="1800"/>
              <a:buChar char="-"/>
            </a:pPr>
            <a:r>
              <a:rPr lang="en"/>
              <a:t>One encoder</a:t>
            </a:r>
            <a:endParaRPr/>
          </a:p>
          <a:p>
            <a:pPr indent="-342900" lvl="2" marL="1828800" rtl="0" algn="l">
              <a:lnSpc>
                <a:spcPct val="100000"/>
              </a:lnSpc>
              <a:spcBef>
                <a:spcPts val="0"/>
              </a:spcBef>
              <a:spcAft>
                <a:spcPts val="0"/>
              </a:spcAft>
              <a:buSzPts val="1800"/>
              <a:buChar char="-"/>
            </a:pPr>
            <a:r>
              <a:rPr lang="en"/>
              <a:t>Source Language audio</a:t>
            </a:r>
            <a:endParaRPr/>
          </a:p>
          <a:p>
            <a:pPr indent="-342900" lvl="1" marL="1371600" rtl="0" algn="l">
              <a:lnSpc>
                <a:spcPct val="100000"/>
              </a:lnSpc>
              <a:spcBef>
                <a:spcPts val="0"/>
              </a:spcBef>
              <a:spcAft>
                <a:spcPts val="0"/>
              </a:spcAft>
              <a:buSzPts val="1800"/>
              <a:buChar char="-"/>
            </a:pPr>
            <a:r>
              <a:rPr lang="en"/>
              <a:t>Two decoder</a:t>
            </a:r>
            <a:endParaRPr/>
          </a:p>
          <a:p>
            <a:pPr indent="-342900" lvl="2" marL="1828800" rtl="0" algn="l">
              <a:lnSpc>
                <a:spcPct val="100000"/>
              </a:lnSpc>
              <a:spcBef>
                <a:spcPts val="0"/>
              </a:spcBef>
              <a:spcAft>
                <a:spcPts val="0"/>
              </a:spcAft>
              <a:buSzPts val="1800"/>
              <a:buChar char="-"/>
            </a:pPr>
            <a:r>
              <a:rPr lang="en"/>
              <a:t>Source Language text</a:t>
            </a:r>
            <a:endParaRPr/>
          </a:p>
          <a:p>
            <a:pPr indent="-342900" lvl="2" marL="1828800" rtl="0" algn="l">
              <a:lnSpc>
                <a:spcPct val="100000"/>
              </a:lnSpc>
              <a:spcBef>
                <a:spcPts val="0"/>
              </a:spcBef>
              <a:spcAft>
                <a:spcPts val="0"/>
              </a:spcAft>
              <a:buSzPts val="1800"/>
              <a:buChar char="-"/>
            </a:pPr>
            <a:r>
              <a:rPr lang="en"/>
              <a:t>Target language text</a:t>
            </a:r>
            <a:endParaRPr/>
          </a:p>
          <a:p>
            <a:pPr indent="-342900" lvl="1" marL="1371600" rtl="0" algn="l">
              <a:spcBef>
                <a:spcPts val="0"/>
              </a:spcBef>
              <a:spcAft>
                <a:spcPts val="0"/>
              </a:spcAft>
              <a:buSzPts val="1800"/>
              <a:buChar char="-"/>
            </a:pPr>
            <a:r>
              <a:rPr lang="en"/>
              <a:t>(Weis et al, 2017)</a:t>
            </a:r>
            <a:endParaRPr/>
          </a:p>
          <a:p>
            <a:pPr indent="0" lvl="0" marL="0" rtl="0" algn="l">
              <a:lnSpc>
                <a:spcPct val="100000"/>
              </a:lnSpc>
              <a:spcBef>
                <a:spcPts val="0"/>
              </a:spcBef>
              <a:spcAft>
                <a:spcPts val="0"/>
              </a:spcAft>
              <a:buNone/>
            </a:pPr>
            <a:r>
              <a:t/>
            </a:r>
            <a:endParaRPr/>
          </a:p>
          <a:p>
            <a:pPr indent="-342900" lvl="0" marL="914400" rtl="0" algn="l">
              <a:lnSpc>
                <a:spcPct val="100000"/>
              </a:lnSpc>
              <a:spcBef>
                <a:spcPts val="0"/>
              </a:spcBef>
              <a:spcAft>
                <a:spcPts val="0"/>
              </a:spcAft>
              <a:buSzPts val="1800"/>
              <a:buChar char="•"/>
            </a:pPr>
            <a:r>
              <a:rPr lang="en"/>
              <a:t>ASR using CTC loss on encoder</a:t>
            </a:r>
            <a:endParaRPr/>
          </a:p>
          <a:p>
            <a:pPr indent="-342900" lvl="1" marL="1371600" rtl="0" algn="l">
              <a:lnSpc>
                <a:spcPct val="100000"/>
              </a:lnSpc>
              <a:spcBef>
                <a:spcPts val="0"/>
              </a:spcBef>
              <a:spcAft>
                <a:spcPts val="0"/>
              </a:spcAft>
              <a:buSzPts val="1800"/>
              <a:buChar char="-"/>
            </a:pPr>
            <a:r>
              <a:rPr lang="en"/>
              <a:t>(Hori et al, 2017)</a:t>
            </a:r>
            <a:endParaRPr/>
          </a:p>
          <a:p>
            <a:pPr indent="-342900" lvl="1" marL="1371600" rtl="0" algn="l">
              <a:lnSpc>
                <a:spcPct val="100000"/>
              </a:lnSpc>
              <a:spcBef>
                <a:spcPts val="0"/>
              </a:spcBef>
              <a:spcAft>
                <a:spcPts val="0"/>
              </a:spcAft>
              <a:buSzPts val="1800"/>
              <a:buChar char="-"/>
            </a:pPr>
            <a:r>
              <a:rPr lang="en"/>
              <a:t>(Bahra et al, 2019)</a:t>
            </a:r>
            <a:endParaRPr/>
          </a:p>
          <a:p>
            <a:pPr indent="-230187" lvl="2" marL="1073150" rtl="0" algn="l">
              <a:lnSpc>
                <a:spcPct val="100000"/>
              </a:lnSpc>
              <a:spcBef>
                <a:spcPts val="0"/>
              </a:spcBef>
              <a:spcAft>
                <a:spcPts val="0"/>
              </a:spcAft>
              <a:buClr>
                <a:schemeClr val="dk1"/>
              </a:buClr>
              <a:buSzPts val="2000"/>
              <a:buNone/>
            </a:pPr>
            <a:r>
              <a:t/>
            </a:r>
            <a:endParaRPr/>
          </a:p>
          <a:p>
            <a:pPr indent="-231775" lvl="1" marL="717550" rtl="0" algn="l">
              <a:lnSpc>
                <a:spcPct val="100000"/>
              </a:lnSpc>
              <a:spcBef>
                <a:spcPts val="0"/>
              </a:spcBef>
              <a:spcAft>
                <a:spcPts val="0"/>
              </a:spcAft>
              <a:buClr>
                <a:schemeClr val="dk1"/>
              </a:buClr>
              <a:buSzPts val="2000"/>
              <a:buNone/>
            </a:pPr>
            <a:r>
              <a:t/>
            </a:r>
            <a:endParaRPr/>
          </a:p>
          <a:p>
            <a:pPr indent="-231775" lvl="1" marL="717550" rtl="0" algn="l">
              <a:lnSpc>
                <a:spcPct val="100000"/>
              </a:lnSpc>
              <a:spcBef>
                <a:spcPts val="0"/>
              </a:spcBef>
              <a:spcAft>
                <a:spcPts val="0"/>
              </a:spcAft>
              <a:buClr>
                <a:schemeClr val="dk1"/>
              </a:buClr>
              <a:buSzPts val="2000"/>
              <a:buNone/>
            </a:pPr>
            <a:r>
              <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342900" lvl="0" marL="342900" rtl="0" algn="l">
              <a:lnSpc>
                <a:spcPct val="100000"/>
              </a:lnSpc>
              <a:spcBef>
                <a:spcPts val="0"/>
              </a:spcBef>
              <a:spcAft>
                <a:spcPts val="0"/>
              </a:spcAft>
              <a:buClr>
                <a:schemeClr val="dk1"/>
              </a:buClr>
              <a:buSzPts val="2400"/>
              <a:buFont typeface="Calibri"/>
              <a:buNone/>
            </a:pPr>
            <a:r>
              <a:t/>
            </a:r>
            <a:endParaRPr/>
          </a:p>
        </p:txBody>
      </p:sp>
      <p:sp>
        <p:nvSpPr>
          <p:cNvPr id="2717" name="Google Shape;2717;p166"/>
          <p:cNvSpPr/>
          <p:nvPr/>
        </p:nvSpPr>
        <p:spPr>
          <a:xfrm>
            <a:off x="4923300" y="1876825"/>
            <a:ext cx="1640400" cy="23448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66"/>
          <p:cNvSpPr txBox="1"/>
          <p:nvPr>
            <p:ph type="title"/>
          </p:nvPr>
        </p:nvSpPr>
        <p:spPr>
          <a:xfrm>
            <a:off x="323528" y="0"/>
            <a:ext cx="6336000" cy="735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600"/>
              <a:buFont typeface="Calibri"/>
              <a:buNone/>
            </a:pPr>
            <a:r>
              <a:rPr lang="en"/>
              <a:t>Multi-task learning</a:t>
            </a:r>
            <a:endParaRPr/>
          </a:p>
        </p:txBody>
      </p:sp>
      <p:sp>
        <p:nvSpPr>
          <p:cNvPr id="2719" name="Google Shape;2719;p1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20" name="Google Shape;2720;p166"/>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721" name="Google Shape;2721;p166"/>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722" name="Google Shape;2722;p166"/>
          <p:cNvSpPr txBox="1"/>
          <p:nvPr/>
        </p:nvSpPr>
        <p:spPr>
          <a:xfrm>
            <a:off x="5072238"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sp>
        <p:nvSpPr>
          <p:cNvPr id="2723" name="Google Shape;2723;p166"/>
          <p:cNvSpPr txBox="1"/>
          <p:nvPr/>
        </p:nvSpPr>
        <p:spPr>
          <a:xfrm>
            <a:off x="5072238" y="2371650"/>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Source </a:t>
            </a:r>
            <a:r>
              <a:rPr lang="en">
                <a:latin typeface="Source Sans Pro"/>
                <a:ea typeface="Source Sans Pro"/>
                <a:cs typeface="Source Sans Pro"/>
                <a:sym typeface="Source Sans Pro"/>
              </a:rPr>
              <a:t>Text </a:t>
            </a:r>
            <a:endParaRPr>
              <a:latin typeface="Source Sans Pro"/>
              <a:ea typeface="Source Sans Pro"/>
              <a:cs typeface="Source Sans Pro"/>
              <a:sym typeface="Source Sans Pro"/>
            </a:endParaRPr>
          </a:p>
        </p:txBody>
      </p:sp>
      <p:sp>
        <p:nvSpPr>
          <p:cNvPr id="2724" name="Google Shape;2724;p166"/>
          <p:cNvSpPr txBox="1"/>
          <p:nvPr/>
        </p:nvSpPr>
        <p:spPr>
          <a:xfrm>
            <a:off x="7047263"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725" name="Google Shape;2725;p166"/>
          <p:cNvSpPr txBox="1"/>
          <p:nvPr/>
        </p:nvSpPr>
        <p:spPr>
          <a:xfrm>
            <a:off x="5353500" y="1413525"/>
            <a:ext cx="78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ASR</a:t>
            </a:r>
            <a:endParaRPr>
              <a:latin typeface="Source Sans Pro"/>
              <a:ea typeface="Source Sans Pro"/>
              <a:cs typeface="Source Sans Pro"/>
              <a:sym typeface="Source Sans Pro"/>
            </a:endParaRPr>
          </a:p>
        </p:txBody>
      </p:sp>
      <p:cxnSp>
        <p:nvCxnSpPr>
          <p:cNvPr id="2726" name="Google Shape;2726;p166"/>
          <p:cNvCxnSpPr>
            <a:endCxn id="2727" idx="2"/>
          </p:cNvCxnSpPr>
          <p:nvPr/>
        </p:nvCxnSpPr>
        <p:spPr>
          <a:xfrm rot="10800000">
            <a:off x="5743498" y="2865967"/>
            <a:ext cx="0" cy="420600"/>
          </a:xfrm>
          <a:prstGeom prst="straightConnector1">
            <a:avLst/>
          </a:prstGeom>
          <a:noFill/>
          <a:ln cap="flat" cmpd="sng" w="9525">
            <a:solidFill>
              <a:srgbClr val="0000FF"/>
            </a:solidFill>
            <a:prstDash val="solid"/>
            <a:round/>
            <a:headEnd len="med" w="med" type="none"/>
            <a:tailEnd len="med" w="med" type="triangle"/>
          </a:ln>
        </p:spPr>
      </p:cxnSp>
      <p:cxnSp>
        <p:nvCxnSpPr>
          <p:cNvPr id="2728" name="Google Shape;2728;p166"/>
          <p:cNvCxnSpPr>
            <a:endCxn id="2724" idx="1"/>
          </p:cNvCxnSpPr>
          <p:nvPr/>
        </p:nvCxnSpPr>
        <p:spPr>
          <a:xfrm>
            <a:off x="6414863" y="3580675"/>
            <a:ext cx="632400" cy="0"/>
          </a:xfrm>
          <a:prstGeom prst="straightConnector1">
            <a:avLst/>
          </a:prstGeom>
          <a:noFill/>
          <a:ln cap="flat" cmpd="sng" w="9525">
            <a:solidFill>
              <a:srgbClr val="FF0000"/>
            </a:solidFill>
            <a:prstDash val="solid"/>
            <a:round/>
            <a:headEnd len="med" w="med" type="none"/>
            <a:tailEnd len="med" w="med" type="triangle"/>
          </a:ln>
        </p:spPr>
      </p:cxnSp>
      <p:sp>
        <p:nvSpPr>
          <p:cNvPr id="2729" name="Google Shape;2729;p166"/>
          <p:cNvSpPr/>
          <p:nvPr/>
        </p:nvSpPr>
        <p:spPr>
          <a:xfrm>
            <a:off x="4618725" y="2961325"/>
            <a:ext cx="4188600" cy="1238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66"/>
          <p:cNvSpPr txBox="1"/>
          <p:nvPr/>
        </p:nvSpPr>
        <p:spPr>
          <a:xfrm>
            <a:off x="3705950" y="3380575"/>
            <a:ext cx="27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grpSp>
        <p:nvGrpSpPr>
          <p:cNvPr id="345" name="Google Shape;345;p41"/>
          <p:cNvGrpSpPr/>
          <p:nvPr/>
        </p:nvGrpSpPr>
        <p:grpSpPr>
          <a:xfrm>
            <a:off x="968000" y="4077637"/>
            <a:ext cx="7769900" cy="446400"/>
            <a:chOff x="968000" y="2669603"/>
            <a:chExt cx="7769900" cy="446400"/>
          </a:xfrm>
        </p:grpSpPr>
        <p:sp>
          <p:nvSpPr>
            <p:cNvPr id="346" name="Google Shape;346;p41"/>
            <p:cNvSpPr txBox="1"/>
            <p:nvPr/>
          </p:nvSpPr>
          <p:spPr>
            <a:xfrm>
              <a:off x="968000" y="2669603"/>
              <a:ext cx="22344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Unconstrained</a:t>
              </a:r>
              <a:endParaRPr b="1" sz="1700">
                <a:solidFill>
                  <a:srgbClr val="EFEFEF"/>
                </a:solidFill>
                <a:latin typeface="Source Sans Pro"/>
                <a:ea typeface="Source Sans Pro"/>
                <a:cs typeface="Source Sans Pro"/>
                <a:sym typeface="Source Sans Pro"/>
              </a:endParaRPr>
            </a:p>
          </p:txBody>
        </p:sp>
        <p:sp>
          <p:nvSpPr>
            <p:cNvPr id="347" name="Google Shape;347;p41"/>
            <p:cNvSpPr txBox="1"/>
            <p:nvPr/>
          </p:nvSpPr>
          <p:spPr>
            <a:xfrm>
              <a:off x="5732500" y="2669603"/>
              <a:ext cx="30054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Constrained (e.g. subtitling)</a:t>
              </a:r>
              <a:endParaRPr b="1" sz="1700">
                <a:solidFill>
                  <a:srgbClr val="EFEFEF"/>
                </a:solidFill>
                <a:latin typeface="Source Sans Pro"/>
                <a:ea typeface="Source Sans Pro"/>
                <a:cs typeface="Source Sans Pro"/>
                <a:sym typeface="Source Sans Pro"/>
              </a:endParaRPr>
            </a:p>
          </p:txBody>
        </p:sp>
      </p:grpSp>
      <p:grpSp>
        <p:nvGrpSpPr>
          <p:cNvPr id="348" name="Google Shape;348;p41"/>
          <p:cNvGrpSpPr/>
          <p:nvPr/>
        </p:nvGrpSpPr>
        <p:grpSpPr>
          <a:xfrm>
            <a:off x="235100" y="2616596"/>
            <a:ext cx="8850200" cy="446400"/>
            <a:chOff x="235100" y="2688368"/>
            <a:chExt cx="8850200" cy="446400"/>
          </a:xfrm>
        </p:grpSpPr>
        <p:sp>
          <p:nvSpPr>
            <p:cNvPr id="349" name="Google Shape;349;p41"/>
            <p:cNvSpPr txBox="1"/>
            <p:nvPr/>
          </p:nvSpPr>
          <p:spPr>
            <a:xfrm>
              <a:off x="235100" y="2688368"/>
              <a:ext cx="37002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Restricted domain </a:t>
              </a:r>
              <a:endParaRPr b="1" sz="1700">
                <a:solidFill>
                  <a:srgbClr val="EFEFEF"/>
                </a:solidFill>
                <a:latin typeface="Source Sans Pro"/>
                <a:ea typeface="Source Sans Pro"/>
                <a:cs typeface="Source Sans Pro"/>
                <a:sym typeface="Source Sans Pro"/>
              </a:endParaRPr>
            </a:p>
          </p:txBody>
        </p:sp>
        <p:sp>
          <p:nvSpPr>
            <p:cNvPr id="350" name="Google Shape;350;p41"/>
            <p:cNvSpPr txBox="1"/>
            <p:nvPr/>
          </p:nvSpPr>
          <p:spPr>
            <a:xfrm>
              <a:off x="5385100" y="2688368"/>
              <a:ext cx="37002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Open domain </a:t>
              </a:r>
              <a:endParaRPr b="1" sz="1700">
                <a:solidFill>
                  <a:srgbClr val="EFEFEF"/>
                </a:solidFill>
                <a:latin typeface="Source Sans Pro"/>
                <a:ea typeface="Source Sans Pro"/>
                <a:cs typeface="Source Sans Pro"/>
                <a:sym typeface="Source Sans Pro"/>
              </a:endParaRPr>
            </a:p>
          </p:txBody>
        </p:sp>
      </p:grpSp>
      <p:sp>
        <p:nvSpPr>
          <p:cNvPr id="351" name="Google Shape;351;p4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Speech Translation - a Multi-faceted Problem</a:t>
            </a:r>
            <a:endParaRPr/>
          </a:p>
        </p:txBody>
      </p:sp>
      <p:grpSp>
        <p:nvGrpSpPr>
          <p:cNvPr id="352" name="Google Shape;352;p41"/>
          <p:cNvGrpSpPr/>
          <p:nvPr/>
        </p:nvGrpSpPr>
        <p:grpSpPr>
          <a:xfrm>
            <a:off x="1631300" y="1155556"/>
            <a:ext cx="6508250" cy="446400"/>
            <a:chOff x="1631300" y="1155556"/>
            <a:chExt cx="6508250" cy="446400"/>
          </a:xfrm>
        </p:grpSpPr>
        <p:sp>
          <p:nvSpPr>
            <p:cNvPr id="353" name="Google Shape;353;p41"/>
            <p:cNvSpPr txBox="1"/>
            <p:nvPr/>
          </p:nvSpPr>
          <p:spPr>
            <a:xfrm>
              <a:off x="1631300" y="1155556"/>
              <a:ext cx="9078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Offline</a:t>
              </a:r>
              <a:endParaRPr b="1" sz="1700">
                <a:solidFill>
                  <a:srgbClr val="999999"/>
                </a:solidFill>
                <a:latin typeface="Source Sans Pro"/>
                <a:ea typeface="Source Sans Pro"/>
                <a:cs typeface="Source Sans Pro"/>
                <a:sym typeface="Source Sans Pro"/>
              </a:endParaRPr>
            </a:p>
          </p:txBody>
        </p:sp>
        <p:sp>
          <p:nvSpPr>
            <p:cNvPr id="354" name="Google Shape;354;p41"/>
            <p:cNvSpPr txBox="1"/>
            <p:nvPr/>
          </p:nvSpPr>
          <p:spPr>
            <a:xfrm>
              <a:off x="6330850" y="1155556"/>
              <a:ext cx="18087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Simultaneous</a:t>
              </a:r>
              <a:endParaRPr b="1" sz="1700">
                <a:solidFill>
                  <a:srgbClr val="999999"/>
                </a:solidFill>
                <a:latin typeface="Source Sans Pro"/>
                <a:ea typeface="Source Sans Pro"/>
                <a:cs typeface="Source Sans Pro"/>
                <a:sym typeface="Source Sans Pro"/>
              </a:endParaRPr>
            </a:p>
          </p:txBody>
        </p:sp>
      </p:grpSp>
      <p:grpSp>
        <p:nvGrpSpPr>
          <p:cNvPr id="355" name="Google Shape;355;p41"/>
          <p:cNvGrpSpPr/>
          <p:nvPr/>
        </p:nvGrpSpPr>
        <p:grpSpPr>
          <a:xfrm>
            <a:off x="1180850" y="1642570"/>
            <a:ext cx="6958700" cy="446400"/>
            <a:chOff x="1180850" y="1660239"/>
            <a:chExt cx="6958700" cy="446400"/>
          </a:xfrm>
        </p:grpSpPr>
        <p:sp>
          <p:nvSpPr>
            <p:cNvPr id="356" name="Google Shape;356;p41"/>
            <p:cNvSpPr txBox="1"/>
            <p:nvPr/>
          </p:nvSpPr>
          <p:spPr>
            <a:xfrm>
              <a:off x="6330850" y="1660239"/>
              <a:ext cx="18087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Multi-speaker</a:t>
              </a:r>
              <a:endParaRPr b="1" sz="1700">
                <a:solidFill>
                  <a:srgbClr val="999999"/>
                </a:solidFill>
                <a:latin typeface="Source Sans Pro"/>
                <a:ea typeface="Source Sans Pro"/>
                <a:cs typeface="Source Sans Pro"/>
                <a:sym typeface="Source Sans Pro"/>
              </a:endParaRPr>
            </a:p>
          </p:txBody>
        </p:sp>
        <p:sp>
          <p:nvSpPr>
            <p:cNvPr id="357" name="Google Shape;357;p41"/>
            <p:cNvSpPr txBox="1"/>
            <p:nvPr/>
          </p:nvSpPr>
          <p:spPr>
            <a:xfrm>
              <a:off x="1180850" y="1660239"/>
              <a:ext cx="18087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Single-speaker</a:t>
              </a:r>
              <a:endParaRPr b="1" sz="1700">
                <a:solidFill>
                  <a:srgbClr val="999999"/>
                </a:solidFill>
                <a:latin typeface="Source Sans Pro"/>
                <a:ea typeface="Source Sans Pro"/>
                <a:cs typeface="Source Sans Pro"/>
                <a:sym typeface="Source Sans Pro"/>
              </a:endParaRPr>
            </a:p>
          </p:txBody>
        </p:sp>
      </p:grpSp>
      <p:grpSp>
        <p:nvGrpSpPr>
          <p:cNvPr id="358" name="Google Shape;358;p41"/>
          <p:cNvGrpSpPr/>
          <p:nvPr/>
        </p:nvGrpSpPr>
        <p:grpSpPr>
          <a:xfrm>
            <a:off x="802100" y="3103610"/>
            <a:ext cx="7935800" cy="446400"/>
            <a:chOff x="802100" y="3174285"/>
            <a:chExt cx="7935800" cy="446400"/>
          </a:xfrm>
        </p:grpSpPr>
        <p:sp>
          <p:nvSpPr>
            <p:cNvPr id="359" name="Google Shape;359;p41"/>
            <p:cNvSpPr txBox="1"/>
            <p:nvPr/>
          </p:nvSpPr>
          <p:spPr>
            <a:xfrm>
              <a:off x="802100" y="3174285"/>
              <a:ext cx="2566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EFEFEF"/>
                  </a:solidFill>
                  <a:latin typeface="Source Sans Pro"/>
                  <a:ea typeface="Source Sans Pro"/>
                  <a:cs typeface="Source Sans Pro"/>
                  <a:sym typeface="Source Sans Pro"/>
                </a:rPr>
                <a:t>Resource-rich languages</a:t>
              </a:r>
              <a:endParaRPr b="1" sz="1700">
                <a:solidFill>
                  <a:srgbClr val="EFEFEF"/>
                </a:solidFill>
                <a:latin typeface="Source Sans Pro"/>
                <a:ea typeface="Source Sans Pro"/>
                <a:cs typeface="Source Sans Pro"/>
                <a:sym typeface="Source Sans Pro"/>
              </a:endParaRPr>
            </a:p>
          </p:txBody>
        </p:sp>
        <p:sp>
          <p:nvSpPr>
            <p:cNvPr id="360" name="Google Shape;360;p41"/>
            <p:cNvSpPr txBox="1"/>
            <p:nvPr/>
          </p:nvSpPr>
          <p:spPr>
            <a:xfrm>
              <a:off x="5732500" y="3174285"/>
              <a:ext cx="30054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EFEFEF"/>
                  </a:solidFill>
                  <a:latin typeface="Source Sans Pro"/>
                  <a:ea typeface="Source Sans Pro"/>
                  <a:cs typeface="Source Sans Pro"/>
                  <a:sym typeface="Source Sans Pro"/>
                </a:rPr>
                <a:t>Under-resourced languages</a:t>
              </a:r>
              <a:endParaRPr b="1" sz="1700">
                <a:solidFill>
                  <a:srgbClr val="EFEFEF"/>
                </a:solidFill>
                <a:latin typeface="Source Sans Pro"/>
                <a:ea typeface="Source Sans Pro"/>
                <a:cs typeface="Source Sans Pro"/>
                <a:sym typeface="Source Sans Pro"/>
              </a:endParaRPr>
            </a:p>
          </p:txBody>
        </p:sp>
      </p:grpSp>
      <p:sp>
        <p:nvSpPr>
          <p:cNvPr id="361" name="Google Shape;361;p41"/>
          <p:cNvSpPr/>
          <p:nvPr/>
        </p:nvSpPr>
        <p:spPr>
          <a:xfrm>
            <a:off x="3287270" y="1591948"/>
            <a:ext cx="2701800" cy="1984200"/>
          </a:xfrm>
          <a:prstGeom prst="rightArrow">
            <a:avLst>
              <a:gd fmla="val 50000" name="adj1"/>
              <a:gd fmla="val 50000" name="adj2"/>
            </a:avLst>
          </a:prstGeom>
          <a:solidFill>
            <a:srgbClr val="F6B26B"/>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2"/>
                </a:solidFill>
              </a:rPr>
              <a:t>difficulty</a:t>
            </a:r>
            <a:endParaRPr sz="2600">
              <a:solidFill>
                <a:schemeClr val="dk2"/>
              </a:solidFill>
            </a:endParaRPr>
          </a:p>
        </p:txBody>
      </p:sp>
      <p:grpSp>
        <p:nvGrpSpPr>
          <p:cNvPr id="362" name="Google Shape;362;p41"/>
          <p:cNvGrpSpPr/>
          <p:nvPr/>
        </p:nvGrpSpPr>
        <p:grpSpPr>
          <a:xfrm>
            <a:off x="802100" y="2129583"/>
            <a:ext cx="7716200" cy="446400"/>
            <a:chOff x="802100" y="2164921"/>
            <a:chExt cx="7716200" cy="446400"/>
          </a:xfrm>
        </p:grpSpPr>
        <p:sp>
          <p:nvSpPr>
            <p:cNvPr id="363" name="Google Shape;363;p41"/>
            <p:cNvSpPr txBox="1"/>
            <p:nvPr/>
          </p:nvSpPr>
          <p:spPr>
            <a:xfrm>
              <a:off x="802100" y="2164921"/>
              <a:ext cx="2566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Source Sans Pro"/>
                  <a:ea typeface="Source Sans Pro"/>
                  <a:cs typeface="Source Sans Pro"/>
                  <a:sym typeface="Source Sans Pro"/>
                </a:rPr>
                <a:t>Clean audio</a:t>
              </a:r>
              <a:endParaRPr b="1" sz="1700">
                <a:solidFill>
                  <a:schemeClr val="dk1"/>
                </a:solidFill>
                <a:latin typeface="Source Sans Pro"/>
                <a:ea typeface="Source Sans Pro"/>
                <a:cs typeface="Source Sans Pro"/>
                <a:sym typeface="Source Sans Pro"/>
              </a:endParaRPr>
            </a:p>
          </p:txBody>
        </p:sp>
        <p:sp>
          <p:nvSpPr>
            <p:cNvPr id="364" name="Google Shape;364;p41"/>
            <p:cNvSpPr txBox="1"/>
            <p:nvPr/>
          </p:nvSpPr>
          <p:spPr>
            <a:xfrm>
              <a:off x="5952100" y="2164921"/>
              <a:ext cx="2566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Source Sans Pro"/>
                  <a:ea typeface="Source Sans Pro"/>
                  <a:cs typeface="Source Sans Pro"/>
                  <a:sym typeface="Source Sans Pro"/>
                </a:rPr>
                <a:t>Noisy conditions</a:t>
              </a:r>
              <a:endParaRPr b="1" sz="1700">
                <a:solidFill>
                  <a:schemeClr val="dk1"/>
                </a:solidFill>
                <a:latin typeface="Source Sans Pro"/>
                <a:ea typeface="Source Sans Pro"/>
                <a:cs typeface="Source Sans Pro"/>
                <a:sym typeface="Source Sans Pro"/>
              </a:endParaRPr>
            </a:p>
          </p:txBody>
        </p:sp>
      </p:grpSp>
      <p:grpSp>
        <p:nvGrpSpPr>
          <p:cNvPr id="365" name="Google Shape;365;p41"/>
          <p:cNvGrpSpPr/>
          <p:nvPr/>
        </p:nvGrpSpPr>
        <p:grpSpPr>
          <a:xfrm>
            <a:off x="77300" y="3590623"/>
            <a:ext cx="9165800" cy="446400"/>
            <a:chOff x="77300" y="4183650"/>
            <a:chExt cx="9165800" cy="446400"/>
          </a:xfrm>
        </p:grpSpPr>
        <p:sp>
          <p:nvSpPr>
            <p:cNvPr id="366" name="Google Shape;366;p41"/>
            <p:cNvSpPr txBox="1"/>
            <p:nvPr/>
          </p:nvSpPr>
          <p:spPr>
            <a:xfrm>
              <a:off x="77300" y="4183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Low speaker variety (gender, accent, ...)</a:t>
              </a:r>
              <a:endParaRPr b="1" sz="1700">
                <a:solidFill>
                  <a:srgbClr val="EFEFEF"/>
                </a:solidFill>
                <a:latin typeface="Source Sans Pro"/>
                <a:ea typeface="Source Sans Pro"/>
                <a:cs typeface="Source Sans Pro"/>
                <a:sym typeface="Source Sans Pro"/>
              </a:endParaRPr>
            </a:p>
          </p:txBody>
        </p:sp>
        <p:sp>
          <p:nvSpPr>
            <p:cNvPr id="367" name="Google Shape;367;p41"/>
            <p:cNvSpPr txBox="1"/>
            <p:nvPr/>
          </p:nvSpPr>
          <p:spPr>
            <a:xfrm>
              <a:off x="5227300" y="4183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High speaker variety </a:t>
              </a:r>
              <a:endParaRPr b="1" sz="1700">
                <a:solidFill>
                  <a:srgbClr val="EFEFEF"/>
                </a:solidFill>
                <a:latin typeface="Source Sans Pro"/>
                <a:ea typeface="Source Sans Pro"/>
                <a:cs typeface="Source Sans Pro"/>
                <a:sym typeface="Source Sans Pro"/>
              </a:endParaRPr>
            </a:p>
          </p:txBody>
        </p:sp>
      </p:grpSp>
      <p:grpSp>
        <p:nvGrpSpPr>
          <p:cNvPr id="368" name="Google Shape;368;p41"/>
          <p:cNvGrpSpPr/>
          <p:nvPr/>
        </p:nvGrpSpPr>
        <p:grpSpPr>
          <a:xfrm>
            <a:off x="77300" y="4564650"/>
            <a:ext cx="9165800" cy="446400"/>
            <a:chOff x="77300" y="4564650"/>
            <a:chExt cx="9165800" cy="446400"/>
          </a:xfrm>
        </p:grpSpPr>
        <p:sp>
          <p:nvSpPr>
            <p:cNvPr id="369" name="Google Shape;369;p41"/>
            <p:cNvSpPr txBox="1"/>
            <p:nvPr/>
          </p:nvSpPr>
          <p:spPr>
            <a:xfrm>
              <a:off x="77300" y="4564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a:t>
              </a:r>
              <a:endParaRPr b="1" sz="1700">
                <a:solidFill>
                  <a:srgbClr val="EFEFEF"/>
                </a:solidFill>
                <a:latin typeface="Source Sans Pro"/>
                <a:ea typeface="Source Sans Pro"/>
                <a:cs typeface="Source Sans Pro"/>
                <a:sym typeface="Source Sans Pro"/>
              </a:endParaRPr>
            </a:p>
          </p:txBody>
        </p:sp>
        <p:sp>
          <p:nvSpPr>
            <p:cNvPr id="370" name="Google Shape;370;p41"/>
            <p:cNvSpPr txBox="1"/>
            <p:nvPr/>
          </p:nvSpPr>
          <p:spPr>
            <a:xfrm>
              <a:off x="5227300" y="4564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a:t>
              </a:r>
              <a:endParaRPr b="1" sz="1700">
                <a:solidFill>
                  <a:srgbClr val="EFEFEF"/>
                </a:solidFill>
                <a:latin typeface="Source Sans Pro"/>
                <a:ea typeface="Source Sans Pro"/>
                <a:cs typeface="Source Sans Pro"/>
                <a:sym typeface="Source Sans Pro"/>
              </a:endParaRPr>
            </a:p>
          </p:txBody>
        </p:sp>
      </p:grpSp>
      <p:sp>
        <p:nvSpPr>
          <p:cNvPr id="371" name="Google Shape;371;p4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4" name="Shape 2734"/>
        <p:cNvGrpSpPr/>
        <p:nvPr/>
      </p:nvGrpSpPr>
      <p:grpSpPr>
        <a:xfrm>
          <a:off x="0" y="0"/>
          <a:ext cx="0" cy="0"/>
          <a:chOff x="0" y="0"/>
          <a:chExt cx="0" cy="0"/>
        </a:xfrm>
      </p:grpSpPr>
      <p:sp>
        <p:nvSpPr>
          <p:cNvPr id="2735" name="Google Shape;2735;p167"/>
          <p:cNvSpPr/>
          <p:nvPr/>
        </p:nvSpPr>
        <p:spPr>
          <a:xfrm>
            <a:off x="6898313" y="1876825"/>
            <a:ext cx="1640400" cy="23448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67"/>
          <p:cNvSpPr/>
          <p:nvPr/>
        </p:nvSpPr>
        <p:spPr>
          <a:xfrm>
            <a:off x="4923300" y="1876825"/>
            <a:ext cx="1640400" cy="23448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67"/>
          <p:cNvSpPr txBox="1"/>
          <p:nvPr>
            <p:ph type="title"/>
          </p:nvPr>
        </p:nvSpPr>
        <p:spPr>
          <a:xfrm>
            <a:off x="323528" y="0"/>
            <a:ext cx="6336000" cy="735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600"/>
              <a:buFont typeface="Calibri"/>
              <a:buNone/>
            </a:pPr>
            <a:r>
              <a:rPr lang="en"/>
              <a:t>Multi-task learning</a:t>
            </a:r>
            <a:endParaRPr/>
          </a:p>
        </p:txBody>
      </p:sp>
      <p:sp>
        <p:nvSpPr>
          <p:cNvPr id="2738" name="Google Shape;2738;p167"/>
          <p:cNvSpPr txBox="1"/>
          <p:nvPr>
            <p:ph idx="1" type="body"/>
          </p:nvPr>
        </p:nvSpPr>
        <p:spPr>
          <a:xfrm>
            <a:off x="392113" y="898922"/>
            <a:ext cx="8356500" cy="3670800"/>
          </a:xfrm>
          <a:prstGeom prst="rect">
            <a:avLst/>
          </a:prstGeom>
          <a:noFill/>
          <a:ln>
            <a:noFill/>
          </a:ln>
        </p:spPr>
        <p:txBody>
          <a:bodyPr anchorCtr="0" anchor="t" bIns="0" lIns="0" spcFirstLastPara="1" rIns="0" wrap="square" tIns="0">
            <a:noAutofit/>
          </a:bodyPr>
          <a:lstStyle/>
          <a:p>
            <a:pPr indent="-342900" lvl="0" marL="914400" rtl="0" algn="l">
              <a:spcBef>
                <a:spcPts val="0"/>
              </a:spcBef>
              <a:spcAft>
                <a:spcPts val="0"/>
              </a:spcAft>
              <a:buSzPts val="1800"/>
              <a:buChar char="•"/>
            </a:pPr>
            <a:r>
              <a:rPr lang="en"/>
              <a:t>Baseline</a:t>
            </a:r>
            <a:endParaRPr/>
          </a:p>
          <a:p>
            <a:pPr indent="-342900" lvl="1" marL="1371600" rtl="0" algn="l">
              <a:spcBef>
                <a:spcPts val="0"/>
              </a:spcBef>
              <a:spcAft>
                <a:spcPts val="0"/>
              </a:spcAft>
              <a:buSzPts val="1800"/>
              <a:buChar char="-"/>
            </a:pPr>
            <a:r>
              <a:rPr lang="en"/>
              <a:t>No changes to the architecture</a:t>
            </a:r>
            <a:endParaRPr/>
          </a:p>
          <a:p>
            <a:pPr indent="-342900" lvl="0" marL="914400" rtl="0" algn="l">
              <a:spcBef>
                <a:spcPts val="0"/>
              </a:spcBef>
              <a:spcAft>
                <a:spcPts val="0"/>
              </a:spcAft>
              <a:buSzPts val="1800"/>
              <a:buChar char="•"/>
            </a:pPr>
            <a:r>
              <a:rPr lang="en"/>
              <a:t>ST+ASR</a:t>
            </a:r>
            <a:endParaRPr/>
          </a:p>
          <a:p>
            <a:pPr indent="-342900" lvl="0" marL="914400" rtl="0" algn="l">
              <a:spcBef>
                <a:spcPts val="0"/>
              </a:spcBef>
              <a:spcAft>
                <a:spcPts val="0"/>
              </a:spcAft>
              <a:buSzPts val="1800"/>
              <a:buChar char="•"/>
            </a:pPr>
            <a:r>
              <a:rPr lang="en"/>
              <a:t>ST+ASR+MT</a:t>
            </a:r>
            <a:endParaRPr/>
          </a:p>
          <a:p>
            <a:pPr indent="-342900" lvl="1" marL="1371600" rtl="0" algn="l">
              <a:spcBef>
                <a:spcPts val="0"/>
              </a:spcBef>
              <a:spcAft>
                <a:spcPts val="0"/>
              </a:spcAft>
              <a:buSzPts val="1800"/>
              <a:buChar char="-"/>
            </a:pPr>
            <a:r>
              <a:rPr lang="en"/>
              <a:t>Two encoder</a:t>
            </a:r>
            <a:endParaRPr/>
          </a:p>
          <a:p>
            <a:pPr indent="-342900" lvl="2" marL="1828800" rtl="0" algn="l">
              <a:spcBef>
                <a:spcPts val="0"/>
              </a:spcBef>
              <a:spcAft>
                <a:spcPts val="0"/>
              </a:spcAft>
              <a:buSzPts val="1800"/>
              <a:buChar char="-"/>
            </a:pPr>
            <a:r>
              <a:rPr lang="en"/>
              <a:t>Source Language audio</a:t>
            </a:r>
            <a:endParaRPr/>
          </a:p>
          <a:p>
            <a:pPr indent="-342900" lvl="2" marL="1828800" rtl="0" algn="l">
              <a:spcBef>
                <a:spcPts val="0"/>
              </a:spcBef>
              <a:spcAft>
                <a:spcPts val="0"/>
              </a:spcAft>
              <a:buSzPts val="1800"/>
              <a:buChar char="-"/>
            </a:pPr>
            <a:r>
              <a:rPr lang="en"/>
              <a:t>Source Language text</a:t>
            </a:r>
            <a:endParaRPr/>
          </a:p>
          <a:p>
            <a:pPr indent="-342900" lvl="1" marL="1371600" rtl="0" algn="l">
              <a:spcBef>
                <a:spcPts val="0"/>
              </a:spcBef>
              <a:spcAft>
                <a:spcPts val="0"/>
              </a:spcAft>
              <a:buSzPts val="1800"/>
              <a:buChar char="-"/>
            </a:pPr>
            <a:r>
              <a:rPr lang="en"/>
              <a:t>Two decoder</a:t>
            </a:r>
            <a:endParaRPr/>
          </a:p>
          <a:p>
            <a:pPr indent="-342900" lvl="2" marL="1828800" rtl="0" algn="l">
              <a:spcBef>
                <a:spcPts val="0"/>
              </a:spcBef>
              <a:spcAft>
                <a:spcPts val="0"/>
              </a:spcAft>
              <a:buSzPts val="1800"/>
              <a:buChar char="-"/>
            </a:pPr>
            <a:r>
              <a:rPr lang="en"/>
              <a:t>Source Language text</a:t>
            </a:r>
            <a:endParaRPr/>
          </a:p>
          <a:p>
            <a:pPr indent="-342900" lvl="2" marL="1828800" rtl="0" algn="l">
              <a:spcBef>
                <a:spcPts val="0"/>
              </a:spcBef>
              <a:spcAft>
                <a:spcPts val="0"/>
              </a:spcAft>
              <a:buSzPts val="1800"/>
              <a:buChar char="-"/>
            </a:pPr>
            <a:r>
              <a:rPr lang="en"/>
              <a:t>Target language text</a:t>
            </a:r>
            <a:endParaRPr/>
          </a:p>
          <a:p>
            <a:pPr indent="-342900" lvl="1" marL="1371600" rtl="0" algn="l">
              <a:spcBef>
                <a:spcPts val="0"/>
              </a:spcBef>
              <a:spcAft>
                <a:spcPts val="0"/>
              </a:spcAft>
              <a:buSzPts val="1800"/>
              <a:buChar char="-"/>
            </a:pPr>
            <a:r>
              <a:rPr lang="en"/>
              <a:t>(Berard et al, 2018)</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342900" lvl="0" marL="342900" rtl="0" algn="l">
              <a:lnSpc>
                <a:spcPct val="100000"/>
              </a:lnSpc>
              <a:spcBef>
                <a:spcPts val="0"/>
              </a:spcBef>
              <a:spcAft>
                <a:spcPts val="0"/>
              </a:spcAft>
              <a:buClr>
                <a:schemeClr val="dk1"/>
              </a:buClr>
              <a:buSzPts val="2400"/>
              <a:buFont typeface="Calibri"/>
              <a:buNone/>
            </a:pPr>
            <a:r>
              <a:t/>
            </a:r>
            <a:endParaRPr/>
          </a:p>
        </p:txBody>
      </p:sp>
      <p:sp>
        <p:nvSpPr>
          <p:cNvPr id="2739" name="Google Shape;2739;p1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40" name="Google Shape;2740;p167"/>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741" name="Google Shape;2741;p167"/>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742" name="Google Shape;2742;p167"/>
          <p:cNvSpPr txBox="1"/>
          <p:nvPr/>
        </p:nvSpPr>
        <p:spPr>
          <a:xfrm>
            <a:off x="5072238"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743" name="Google Shape;2743;p167"/>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744" name="Google Shape;2744;p167"/>
          <p:cNvSpPr txBox="1"/>
          <p:nvPr/>
        </p:nvSpPr>
        <p:spPr>
          <a:xfrm>
            <a:off x="5072238" y="2371650"/>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pic>
        <p:nvPicPr>
          <p:cNvPr id="2745" name="Google Shape;2745;p167"/>
          <p:cNvPicPr preferRelativeResize="0"/>
          <p:nvPr/>
        </p:nvPicPr>
        <p:blipFill>
          <a:blip r:embed="rId3">
            <a:alphaModFix amt="34000"/>
          </a:blip>
          <a:stretch>
            <a:fillRect/>
          </a:stretch>
        </p:blipFill>
        <p:spPr>
          <a:xfrm>
            <a:off x="7159760" y="2277523"/>
            <a:ext cx="1117526" cy="588444"/>
          </a:xfrm>
          <a:prstGeom prst="rect">
            <a:avLst/>
          </a:prstGeom>
          <a:noFill/>
          <a:ln>
            <a:noFill/>
          </a:ln>
        </p:spPr>
      </p:pic>
      <p:sp>
        <p:nvSpPr>
          <p:cNvPr id="2746" name="Google Shape;2746;p167"/>
          <p:cNvSpPr txBox="1"/>
          <p:nvPr/>
        </p:nvSpPr>
        <p:spPr>
          <a:xfrm>
            <a:off x="7047263" y="2371650"/>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Encoder</a:t>
            </a:r>
            <a:endParaRPr>
              <a:latin typeface="Source Sans Pro"/>
              <a:ea typeface="Source Sans Pro"/>
              <a:cs typeface="Source Sans Pro"/>
              <a:sym typeface="Source Sans Pro"/>
            </a:endParaRPr>
          </a:p>
        </p:txBody>
      </p:sp>
      <p:sp>
        <p:nvSpPr>
          <p:cNvPr id="2747" name="Google Shape;2747;p167"/>
          <p:cNvSpPr txBox="1"/>
          <p:nvPr/>
        </p:nvSpPr>
        <p:spPr>
          <a:xfrm>
            <a:off x="7047263"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748" name="Google Shape;2748;p167"/>
          <p:cNvSpPr txBox="1"/>
          <p:nvPr/>
        </p:nvSpPr>
        <p:spPr>
          <a:xfrm>
            <a:off x="5353500" y="1413525"/>
            <a:ext cx="78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ASR</a:t>
            </a:r>
            <a:endParaRPr>
              <a:latin typeface="Source Sans Pro"/>
              <a:ea typeface="Source Sans Pro"/>
              <a:cs typeface="Source Sans Pro"/>
              <a:sym typeface="Source Sans Pro"/>
            </a:endParaRPr>
          </a:p>
        </p:txBody>
      </p:sp>
      <p:sp>
        <p:nvSpPr>
          <p:cNvPr id="2749" name="Google Shape;2749;p167"/>
          <p:cNvSpPr txBox="1"/>
          <p:nvPr/>
        </p:nvSpPr>
        <p:spPr>
          <a:xfrm>
            <a:off x="7328513" y="1413525"/>
            <a:ext cx="78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MT</a:t>
            </a:r>
            <a:endParaRPr>
              <a:latin typeface="Source Sans Pro"/>
              <a:ea typeface="Source Sans Pro"/>
              <a:cs typeface="Source Sans Pro"/>
              <a:sym typeface="Source Sans Pro"/>
            </a:endParaRPr>
          </a:p>
        </p:txBody>
      </p:sp>
      <p:cxnSp>
        <p:nvCxnSpPr>
          <p:cNvPr id="2750" name="Google Shape;2750;p167"/>
          <p:cNvCxnSpPr>
            <a:endCxn id="2743" idx="2"/>
          </p:cNvCxnSpPr>
          <p:nvPr/>
        </p:nvCxnSpPr>
        <p:spPr>
          <a:xfrm rot="10800000">
            <a:off x="5743498" y="2865967"/>
            <a:ext cx="0" cy="420600"/>
          </a:xfrm>
          <a:prstGeom prst="straightConnector1">
            <a:avLst/>
          </a:prstGeom>
          <a:noFill/>
          <a:ln cap="flat" cmpd="sng" w="9525">
            <a:solidFill>
              <a:srgbClr val="0000FF"/>
            </a:solidFill>
            <a:prstDash val="solid"/>
            <a:round/>
            <a:headEnd len="med" w="med" type="none"/>
            <a:tailEnd len="med" w="med" type="triangle"/>
          </a:ln>
        </p:spPr>
      </p:cxnSp>
      <p:cxnSp>
        <p:nvCxnSpPr>
          <p:cNvPr id="2751" name="Google Shape;2751;p167"/>
          <p:cNvCxnSpPr>
            <a:stCxn id="2745" idx="2"/>
            <a:endCxn id="2741" idx="0"/>
          </p:cNvCxnSpPr>
          <p:nvPr/>
        </p:nvCxnSpPr>
        <p:spPr>
          <a:xfrm>
            <a:off x="7718523" y="2865967"/>
            <a:ext cx="0" cy="422100"/>
          </a:xfrm>
          <a:prstGeom prst="straightConnector1">
            <a:avLst/>
          </a:prstGeom>
          <a:noFill/>
          <a:ln cap="flat" cmpd="sng" w="9525">
            <a:solidFill>
              <a:srgbClr val="0000FF"/>
            </a:solidFill>
            <a:prstDash val="solid"/>
            <a:round/>
            <a:headEnd len="med" w="med" type="none"/>
            <a:tailEnd len="med" w="med" type="triangle"/>
          </a:ln>
        </p:spPr>
      </p:cxnSp>
      <p:cxnSp>
        <p:nvCxnSpPr>
          <p:cNvPr id="2752" name="Google Shape;2752;p167"/>
          <p:cNvCxnSpPr>
            <a:endCxn id="2747" idx="1"/>
          </p:cNvCxnSpPr>
          <p:nvPr/>
        </p:nvCxnSpPr>
        <p:spPr>
          <a:xfrm>
            <a:off x="6414863" y="3580675"/>
            <a:ext cx="632400" cy="0"/>
          </a:xfrm>
          <a:prstGeom prst="straightConnector1">
            <a:avLst/>
          </a:prstGeom>
          <a:noFill/>
          <a:ln cap="flat" cmpd="sng" w="9525">
            <a:solidFill>
              <a:srgbClr val="FF0000"/>
            </a:solidFill>
            <a:prstDash val="solid"/>
            <a:round/>
            <a:headEnd len="med" w="med" type="none"/>
            <a:tailEnd len="med" w="med" type="triangle"/>
          </a:ln>
        </p:spPr>
      </p:cxnSp>
      <p:sp>
        <p:nvSpPr>
          <p:cNvPr id="2753" name="Google Shape;2753;p167"/>
          <p:cNvSpPr/>
          <p:nvPr/>
        </p:nvSpPr>
        <p:spPr>
          <a:xfrm>
            <a:off x="4618725" y="2961325"/>
            <a:ext cx="4188600" cy="1238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67"/>
          <p:cNvSpPr txBox="1"/>
          <p:nvPr/>
        </p:nvSpPr>
        <p:spPr>
          <a:xfrm>
            <a:off x="3705950" y="3380575"/>
            <a:ext cx="27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8" name="Shape 2758"/>
        <p:cNvGrpSpPr/>
        <p:nvPr/>
      </p:nvGrpSpPr>
      <p:grpSpPr>
        <a:xfrm>
          <a:off x="0" y="0"/>
          <a:ext cx="0" cy="0"/>
          <a:chOff x="0" y="0"/>
          <a:chExt cx="0" cy="0"/>
        </a:xfrm>
      </p:grpSpPr>
      <p:sp>
        <p:nvSpPr>
          <p:cNvPr id="2759" name="Google Shape;2759;p168"/>
          <p:cNvSpPr txBox="1"/>
          <p:nvPr>
            <p:ph idx="1" type="body"/>
          </p:nvPr>
        </p:nvSpPr>
        <p:spPr>
          <a:xfrm>
            <a:off x="392113" y="898922"/>
            <a:ext cx="8356500" cy="3670800"/>
          </a:xfrm>
          <a:prstGeom prst="rect">
            <a:avLst/>
          </a:prstGeom>
          <a:noFill/>
          <a:ln>
            <a:noFill/>
          </a:ln>
        </p:spPr>
        <p:txBody>
          <a:bodyPr anchorCtr="0" anchor="t" bIns="0" lIns="0" spcFirstLastPara="1" rIns="0" wrap="square" tIns="0">
            <a:noAutofit/>
          </a:bodyPr>
          <a:lstStyle/>
          <a:p>
            <a:pPr indent="-342900" lvl="0" marL="914400" rtl="0" algn="l">
              <a:spcBef>
                <a:spcPts val="0"/>
              </a:spcBef>
              <a:spcAft>
                <a:spcPts val="0"/>
              </a:spcAft>
              <a:buSzPts val="1800"/>
              <a:buChar char="•"/>
            </a:pPr>
            <a:r>
              <a:rPr lang="en"/>
              <a:t>Baseline</a:t>
            </a:r>
            <a:endParaRPr/>
          </a:p>
          <a:p>
            <a:pPr indent="-342900" lvl="1" marL="1371600" rtl="0" algn="l">
              <a:spcBef>
                <a:spcPts val="0"/>
              </a:spcBef>
              <a:spcAft>
                <a:spcPts val="0"/>
              </a:spcAft>
              <a:buSzPts val="1800"/>
              <a:buChar char="-"/>
            </a:pPr>
            <a:r>
              <a:rPr lang="en"/>
              <a:t>No changes to the architecture</a:t>
            </a:r>
            <a:endParaRPr/>
          </a:p>
          <a:p>
            <a:pPr indent="-342900" lvl="0" marL="914400" rtl="0" algn="l">
              <a:spcBef>
                <a:spcPts val="0"/>
              </a:spcBef>
              <a:spcAft>
                <a:spcPts val="0"/>
              </a:spcAft>
              <a:buSzPts val="1800"/>
              <a:buChar char="•"/>
            </a:pPr>
            <a:r>
              <a:rPr lang="en"/>
              <a:t>ST+ASR</a:t>
            </a:r>
            <a:endParaRPr/>
          </a:p>
          <a:p>
            <a:pPr indent="-342900" lvl="0" marL="914400" rtl="0" algn="l">
              <a:spcBef>
                <a:spcPts val="0"/>
              </a:spcBef>
              <a:spcAft>
                <a:spcPts val="0"/>
              </a:spcAft>
              <a:buSzPts val="1800"/>
              <a:buChar char="•"/>
            </a:pPr>
            <a:r>
              <a:rPr lang="en"/>
              <a:t>ST+ASR+MT</a:t>
            </a:r>
            <a:endParaRPr/>
          </a:p>
          <a:p>
            <a:pPr indent="-342900" lvl="0" marL="914400" rtl="0" algn="l">
              <a:spcBef>
                <a:spcPts val="0"/>
              </a:spcBef>
              <a:spcAft>
                <a:spcPts val="0"/>
              </a:spcAft>
              <a:buSzPts val="1800"/>
              <a:buChar char="•"/>
            </a:pPr>
            <a:r>
              <a:rPr lang="en"/>
              <a:t>Inference:</a:t>
            </a:r>
            <a:endParaRPr/>
          </a:p>
          <a:p>
            <a:pPr indent="-342900" lvl="1" marL="1371600" rtl="0" algn="l">
              <a:spcBef>
                <a:spcPts val="0"/>
              </a:spcBef>
              <a:spcAft>
                <a:spcPts val="0"/>
              </a:spcAft>
              <a:buSzPts val="1800"/>
              <a:buChar char="-"/>
            </a:pPr>
            <a:r>
              <a:rPr lang="en"/>
              <a:t>Direct translation</a:t>
            </a:r>
            <a:endParaRPr/>
          </a:p>
          <a:p>
            <a:pPr indent="-342900" lvl="1" marL="1371600" rtl="0" algn="l">
              <a:spcBef>
                <a:spcPts val="0"/>
              </a:spcBef>
              <a:spcAft>
                <a:spcPts val="0"/>
              </a:spcAft>
              <a:buSzPts val="1800"/>
              <a:buChar char="-"/>
            </a:pPr>
            <a:r>
              <a:rPr lang="en"/>
              <a:t>No use of additional parts</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342900" lvl="0" marL="342900" rtl="0" algn="l">
              <a:lnSpc>
                <a:spcPct val="100000"/>
              </a:lnSpc>
              <a:spcBef>
                <a:spcPts val="0"/>
              </a:spcBef>
              <a:spcAft>
                <a:spcPts val="0"/>
              </a:spcAft>
              <a:buClr>
                <a:schemeClr val="dk1"/>
              </a:buClr>
              <a:buSzPts val="2400"/>
              <a:buFont typeface="Calibri"/>
              <a:buNone/>
            </a:pPr>
            <a:r>
              <a:t/>
            </a:r>
            <a:endParaRPr/>
          </a:p>
        </p:txBody>
      </p:sp>
      <p:sp>
        <p:nvSpPr>
          <p:cNvPr id="2760" name="Google Shape;2760;p168"/>
          <p:cNvSpPr/>
          <p:nvPr/>
        </p:nvSpPr>
        <p:spPr>
          <a:xfrm>
            <a:off x="6898313" y="1876825"/>
            <a:ext cx="1640400" cy="2344800"/>
          </a:xfrm>
          <a:prstGeom prst="roundRect">
            <a:avLst>
              <a:gd fmla="val 16667" name="adj"/>
            </a:avLst>
          </a:prstGeom>
          <a:noFill/>
          <a:ln cap="flat" cmpd="sng" w="38100">
            <a:solidFill>
              <a:srgbClr val="9FC5E8"/>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68"/>
          <p:cNvSpPr/>
          <p:nvPr/>
        </p:nvSpPr>
        <p:spPr>
          <a:xfrm>
            <a:off x="4923300" y="1876825"/>
            <a:ext cx="1640400" cy="2344800"/>
          </a:xfrm>
          <a:prstGeom prst="roundRect">
            <a:avLst>
              <a:gd fmla="val 16667" name="adj"/>
            </a:avLst>
          </a:prstGeom>
          <a:noFill/>
          <a:ln cap="flat" cmpd="sng" w="38100">
            <a:solidFill>
              <a:srgbClr val="9FC5E8"/>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68"/>
          <p:cNvSpPr txBox="1"/>
          <p:nvPr>
            <p:ph type="title"/>
          </p:nvPr>
        </p:nvSpPr>
        <p:spPr>
          <a:xfrm>
            <a:off x="323528" y="0"/>
            <a:ext cx="6336000" cy="735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600"/>
              <a:buFont typeface="Calibri"/>
              <a:buNone/>
            </a:pPr>
            <a:r>
              <a:rPr lang="en"/>
              <a:t>Multi-task learning</a:t>
            </a:r>
            <a:endParaRPr/>
          </a:p>
        </p:txBody>
      </p:sp>
      <p:sp>
        <p:nvSpPr>
          <p:cNvPr id="2763" name="Google Shape;2763;p1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64" name="Google Shape;2764;p168"/>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765" name="Google Shape;2765;p168"/>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766" name="Google Shape;2766;p168"/>
          <p:cNvSpPr txBox="1"/>
          <p:nvPr/>
        </p:nvSpPr>
        <p:spPr>
          <a:xfrm>
            <a:off x="5072238"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767" name="Google Shape;2767;p168"/>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768" name="Google Shape;2768;p168"/>
          <p:cNvSpPr txBox="1"/>
          <p:nvPr/>
        </p:nvSpPr>
        <p:spPr>
          <a:xfrm>
            <a:off x="5072238" y="2371650"/>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Source Sans Pro"/>
                <a:ea typeface="Source Sans Pro"/>
                <a:cs typeface="Source Sans Pro"/>
                <a:sym typeface="Source Sans Pro"/>
              </a:rPr>
              <a:t>Text Decoder</a:t>
            </a:r>
            <a:endParaRPr>
              <a:solidFill>
                <a:srgbClr val="B7B7B7"/>
              </a:solidFill>
              <a:latin typeface="Source Sans Pro"/>
              <a:ea typeface="Source Sans Pro"/>
              <a:cs typeface="Source Sans Pro"/>
              <a:sym typeface="Source Sans Pro"/>
            </a:endParaRPr>
          </a:p>
        </p:txBody>
      </p:sp>
      <p:pic>
        <p:nvPicPr>
          <p:cNvPr id="2769" name="Google Shape;2769;p168"/>
          <p:cNvPicPr preferRelativeResize="0"/>
          <p:nvPr/>
        </p:nvPicPr>
        <p:blipFill>
          <a:blip r:embed="rId3">
            <a:alphaModFix amt="34000"/>
          </a:blip>
          <a:stretch>
            <a:fillRect/>
          </a:stretch>
        </p:blipFill>
        <p:spPr>
          <a:xfrm>
            <a:off x="7159760" y="2277523"/>
            <a:ext cx="1117526" cy="588444"/>
          </a:xfrm>
          <a:prstGeom prst="rect">
            <a:avLst/>
          </a:prstGeom>
          <a:noFill/>
          <a:ln>
            <a:noFill/>
          </a:ln>
        </p:spPr>
      </p:pic>
      <p:sp>
        <p:nvSpPr>
          <p:cNvPr id="2770" name="Google Shape;2770;p168"/>
          <p:cNvSpPr txBox="1"/>
          <p:nvPr/>
        </p:nvSpPr>
        <p:spPr>
          <a:xfrm>
            <a:off x="7047263" y="2371650"/>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Source Sans Pro"/>
                <a:ea typeface="Source Sans Pro"/>
                <a:cs typeface="Source Sans Pro"/>
                <a:sym typeface="Source Sans Pro"/>
              </a:rPr>
              <a:t>Text Encoder</a:t>
            </a:r>
            <a:endParaRPr>
              <a:solidFill>
                <a:srgbClr val="B7B7B7"/>
              </a:solidFill>
              <a:latin typeface="Source Sans Pro"/>
              <a:ea typeface="Source Sans Pro"/>
              <a:cs typeface="Source Sans Pro"/>
              <a:sym typeface="Source Sans Pro"/>
            </a:endParaRPr>
          </a:p>
        </p:txBody>
      </p:sp>
      <p:sp>
        <p:nvSpPr>
          <p:cNvPr id="2771" name="Google Shape;2771;p168"/>
          <p:cNvSpPr txBox="1"/>
          <p:nvPr/>
        </p:nvSpPr>
        <p:spPr>
          <a:xfrm>
            <a:off x="7047263"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772" name="Google Shape;2772;p168"/>
          <p:cNvSpPr txBox="1"/>
          <p:nvPr/>
        </p:nvSpPr>
        <p:spPr>
          <a:xfrm>
            <a:off x="5353500" y="1413525"/>
            <a:ext cx="78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Source Sans Pro"/>
                <a:ea typeface="Source Sans Pro"/>
                <a:cs typeface="Source Sans Pro"/>
                <a:sym typeface="Source Sans Pro"/>
              </a:rPr>
              <a:t>ASR</a:t>
            </a:r>
            <a:endParaRPr>
              <a:solidFill>
                <a:srgbClr val="B7B7B7"/>
              </a:solidFill>
              <a:latin typeface="Source Sans Pro"/>
              <a:ea typeface="Source Sans Pro"/>
              <a:cs typeface="Source Sans Pro"/>
              <a:sym typeface="Source Sans Pro"/>
            </a:endParaRPr>
          </a:p>
        </p:txBody>
      </p:sp>
      <p:sp>
        <p:nvSpPr>
          <p:cNvPr id="2773" name="Google Shape;2773;p168"/>
          <p:cNvSpPr txBox="1"/>
          <p:nvPr/>
        </p:nvSpPr>
        <p:spPr>
          <a:xfrm>
            <a:off x="7328513" y="1413525"/>
            <a:ext cx="78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Source Sans Pro"/>
                <a:ea typeface="Source Sans Pro"/>
                <a:cs typeface="Source Sans Pro"/>
                <a:sym typeface="Source Sans Pro"/>
              </a:rPr>
              <a:t>MT</a:t>
            </a:r>
            <a:endParaRPr>
              <a:solidFill>
                <a:srgbClr val="B7B7B7"/>
              </a:solidFill>
              <a:latin typeface="Source Sans Pro"/>
              <a:ea typeface="Source Sans Pro"/>
              <a:cs typeface="Source Sans Pro"/>
              <a:sym typeface="Source Sans Pro"/>
            </a:endParaRPr>
          </a:p>
        </p:txBody>
      </p:sp>
      <p:cxnSp>
        <p:nvCxnSpPr>
          <p:cNvPr id="2774" name="Google Shape;2774;p168"/>
          <p:cNvCxnSpPr>
            <a:endCxn id="2767" idx="2"/>
          </p:cNvCxnSpPr>
          <p:nvPr/>
        </p:nvCxnSpPr>
        <p:spPr>
          <a:xfrm rot="10800000">
            <a:off x="5743498" y="2865967"/>
            <a:ext cx="0" cy="420600"/>
          </a:xfrm>
          <a:prstGeom prst="straightConnector1">
            <a:avLst/>
          </a:prstGeom>
          <a:noFill/>
          <a:ln cap="flat" cmpd="sng" w="9525">
            <a:solidFill>
              <a:srgbClr val="0000FF"/>
            </a:solidFill>
            <a:prstDash val="solid"/>
            <a:round/>
            <a:headEnd len="med" w="med" type="none"/>
            <a:tailEnd len="med" w="med" type="triangle"/>
          </a:ln>
        </p:spPr>
      </p:cxnSp>
      <p:cxnSp>
        <p:nvCxnSpPr>
          <p:cNvPr id="2775" name="Google Shape;2775;p168"/>
          <p:cNvCxnSpPr>
            <a:stCxn id="2769" idx="2"/>
            <a:endCxn id="2765" idx="0"/>
          </p:cNvCxnSpPr>
          <p:nvPr/>
        </p:nvCxnSpPr>
        <p:spPr>
          <a:xfrm>
            <a:off x="7718523" y="2865967"/>
            <a:ext cx="0" cy="422100"/>
          </a:xfrm>
          <a:prstGeom prst="straightConnector1">
            <a:avLst/>
          </a:prstGeom>
          <a:noFill/>
          <a:ln cap="flat" cmpd="sng" w="9525">
            <a:solidFill>
              <a:srgbClr val="0000FF"/>
            </a:solidFill>
            <a:prstDash val="solid"/>
            <a:round/>
            <a:headEnd len="med" w="med" type="none"/>
            <a:tailEnd len="med" w="med" type="triangle"/>
          </a:ln>
        </p:spPr>
      </p:cxnSp>
      <p:cxnSp>
        <p:nvCxnSpPr>
          <p:cNvPr id="2776" name="Google Shape;2776;p168"/>
          <p:cNvCxnSpPr>
            <a:endCxn id="2771" idx="1"/>
          </p:cNvCxnSpPr>
          <p:nvPr/>
        </p:nvCxnSpPr>
        <p:spPr>
          <a:xfrm>
            <a:off x="6414863" y="3580675"/>
            <a:ext cx="632400" cy="0"/>
          </a:xfrm>
          <a:prstGeom prst="straightConnector1">
            <a:avLst/>
          </a:prstGeom>
          <a:noFill/>
          <a:ln cap="flat" cmpd="sng" w="9525">
            <a:solidFill>
              <a:srgbClr val="FF0000"/>
            </a:solidFill>
            <a:prstDash val="solid"/>
            <a:round/>
            <a:headEnd len="med" w="med" type="none"/>
            <a:tailEnd len="med" w="med" type="triangle"/>
          </a:ln>
        </p:spPr>
      </p:cxnSp>
      <p:sp>
        <p:nvSpPr>
          <p:cNvPr id="2777" name="Google Shape;2777;p168"/>
          <p:cNvSpPr/>
          <p:nvPr/>
        </p:nvSpPr>
        <p:spPr>
          <a:xfrm>
            <a:off x="4618725" y="2961325"/>
            <a:ext cx="4188600" cy="1238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68"/>
          <p:cNvSpPr txBox="1"/>
          <p:nvPr/>
        </p:nvSpPr>
        <p:spPr>
          <a:xfrm>
            <a:off x="3705950" y="3380575"/>
            <a:ext cx="27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2" name="Shape 2782"/>
        <p:cNvGrpSpPr/>
        <p:nvPr/>
      </p:nvGrpSpPr>
      <p:grpSpPr>
        <a:xfrm>
          <a:off x="0" y="0"/>
          <a:ext cx="0" cy="0"/>
          <a:chOff x="0" y="0"/>
          <a:chExt cx="0" cy="0"/>
        </a:xfrm>
      </p:grpSpPr>
      <p:sp>
        <p:nvSpPr>
          <p:cNvPr id="2783" name="Google Shape;2783;p169"/>
          <p:cNvSpPr/>
          <p:nvPr/>
        </p:nvSpPr>
        <p:spPr>
          <a:xfrm>
            <a:off x="4618725" y="2961325"/>
            <a:ext cx="4188600" cy="1238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69"/>
          <p:cNvSpPr/>
          <p:nvPr/>
        </p:nvSpPr>
        <p:spPr>
          <a:xfrm>
            <a:off x="4618725" y="1982425"/>
            <a:ext cx="1866300" cy="2239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69"/>
          <p:cNvSpPr txBox="1"/>
          <p:nvPr>
            <p:ph idx="1" type="body"/>
          </p:nvPr>
        </p:nvSpPr>
        <p:spPr>
          <a:xfrm>
            <a:off x="392113" y="898922"/>
            <a:ext cx="8356500" cy="3670800"/>
          </a:xfrm>
          <a:prstGeom prst="rect">
            <a:avLst/>
          </a:prstGeom>
          <a:noFill/>
          <a:ln>
            <a:noFill/>
          </a:ln>
        </p:spPr>
        <p:txBody>
          <a:bodyPr anchorCtr="0" anchor="t" bIns="0" lIns="0" spcFirstLastPara="1" rIns="0" wrap="square" tIns="0">
            <a:noAutofit/>
          </a:bodyPr>
          <a:lstStyle/>
          <a:p>
            <a:pPr indent="-342900" lvl="0" marL="914400" rtl="0" algn="l">
              <a:spcBef>
                <a:spcPts val="0"/>
              </a:spcBef>
              <a:spcAft>
                <a:spcPts val="0"/>
              </a:spcAft>
              <a:buSzPts val="1800"/>
              <a:buChar char="•"/>
            </a:pPr>
            <a:r>
              <a:rPr lang="en"/>
              <a:t>Make use of additional model</a:t>
            </a:r>
            <a:br>
              <a:rPr lang="en"/>
            </a:br>
            <a:r>
              <a:rPr lang="en"/>
              <a:t> also during decoding</a:t>
            </a:r>
            <a:endParaRPr/>
          </a:p>
          <a:p>
            <a:pPr indent="-342900" lvl="0" marL="914400" rtl="0" algn="l">
              <a:spcBef>
                <a:spcPts val="0"/>
              </a:spcBef>
              <a:spcAft>
                <a:spcPts val="0"/>
              </a:spcAft>
              <a:buSzPts val="1800"/>
              <a:buChar char="•"/>
            </a:pPr>
            <a:r>
              <a:rPr lang="en">
                <a:solidFill>
                  <a:srgbClr val="9900FF"/>
                </a:solidFill>
                <a:latin typeface="Caveat"/>
                <a:ea typeface="Caveat"/>
                <a:cs typeface="Caveat"/>
                <a:sym typeface="Caveat"/>
              </a:rPr>
              <a:t>Simplify task</a:t>
            </a:r>
            <a:r>
              <a:rPr lang="en"/>
              <a:t> </a:t>
            </a:r>
            <a:endParaRPr/>
          </a:p>
          <a:p>
            <a:pPr indent="-342900" lvl="1" marL="1371600" rtl="0" algn="l">
              <a:spcBef>
                <a:spcPts val="0"/>
              </a:spcBef>
              <a:spcAft>
                <a:spcPts val="0"/>
              </a:spcAft>
              <a:buSzPts val="1800"/>
              <a:buChar char="-"/>
            </a:pPr>
            <a:r>
              <a:rPr lang="en"/>
              <a:t>using intermediate representation</a:t>
            </a:r>
            <a:endParaRPr/>
          </a:p>
          <a:p>
            <a:pPr indent="-342900" lvl="0" marL="914400" rtl="0" algn="l">
              <a:spcBef>
                <a:spcPts val="0"/>
              </a:spcBef>
              <a:spcAft>
                <a:spcPts val="0"/>
              </a:spcAft>
              <a:buSzPts val="1800"/>
              <a:buChar char="•"/>
            </a:pPr>
            <a:r>
              <a:rPr lang="en"/>
              <a:t>Comparison to cascade:</a:t>
            </a:r>
            <a:endParaRPr/>
          </a:p>
          <a:p>
            <a:pPr indent="-342900" lvl="1" marL="1371600" rtl="0" algn="l">
              <a:spcBef>
                <a:spcPts val="0"/>
              </a:spcBef>
              <a:spcAft>
                <a:spcPts val="0"/>
              </a:spcAft>
              <a:buSzPts val="1800"/>
              <a:buChar char="-"/>
            </a:pPr>
            <a:r>
              <a:rPr lang="en"/>
              <a:t>Full pipeline is trained</a:t>
            </a:r>
            <a:endParaRPr/>
          </a:p>
          <a:p>
            <a:pPr indent="0" lvl="0" marL="914400" rtl="0" algn="l">
              <a:spcBef>
                <a:spcPts val="0"/>
              </a:spcBef>
              <a:spcAft>
                <a:spcPts val="0"/>
              </a:spcAft>
              <a:buNone/>
            </a:pPr>
            <a:r>
              <a:t/>
            </a:r>
            <a:endParaRPr/>
          </a:p>
          <a:p>
            <a:pPr indent="-342900" lvl="0" marL="914400" rtl="0" algn="l">
              <a:spcBef>
                <a:spcPts val="0"/>
              </a:spcBef>
              <a:spcAft>
                <a:spcPts val="0"/>
              </a:spcAft>
              <a:buSzPts val="1800"/>
              <a:buChar char="•"/>
            </a:pPr>
            <a:r>
              <a:rPr lang="en"/>
              <a:t>Methods:</a:t>
            </a:r>
            <a:endParaRPr/>
          </a:p>
          <a:p>
            <a:pPr indent="-342900" lvl="1" marL="1371600" rtl="0" algn="l">
              <a:spcBef>
                <a:spcPts val="0"/>
              </a:spcBef>
              <a:spcAft>
                <a:spcPts val="0"/>
              </a:spcAft>
              <a:buSzPts val="1800"/>
              <a:buChar char="-"/>
            </a:pPr>
            <a:r>
              <a:rPr lang="en"/>
              <a:t>Adapt architecture</a:t>
            </a:r>
            <a:endParaRPr/>
          </a:p>
          <a:p>
            <a:pPr indent="-342900" lvl="1" marL="1371600" rtl="0" algn="l">
              <a:spcBef>
                <a:spcPts val="0"/>
              </a:spcBef>
              <a:spcAft>
                <a:spcPts val="0"/>
              </a:spcAft>
              <a:buSzPts val="1800"/>
              <a:buChar char="-"/>
            </a:pPr>
            <a:r>
              <a:rPr lang="en"/>
              <a:t>Preprocess data</a:t>
            </a:r>
            <a:endParaRPr/>
          </a:p>
          <a:p>
            <a:pPr indent="0" lvl="0" marL="1371600" rtl="0" algn="l">
              <a:spcBef>
                <a:spcPts val="0"/>
              </a:spcBef>
              <a:spcAft>
                <a:spcPts val="0"/>
              </a:spcAft>
              <a:buNone/>
            </a:pPr>
            <a:r>
              <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342900" lvl="0" marL="342900" rtl="0" algn="l">
              <a:lnSpc>
                <a:spcPct val="100000"/>
              </a:lnSpc>
              <a:spcBef>
                <a:spcPts val="0"/>
              </a:spcBef>
              <a:spcAft>
                <a:spcPts val="0"/>
              </a:spcAft>
              <a:buClr>
                <a:schemeClr val="dk1"/>
              </a:buClr>
              <a:buSzPts val="2400"/>
              <a:buFont typeface="Calibri"/>
              <a:buNone/>
            </a:pPr>
            <a:r>
              <a:t/>
            </a:r>
            <a:endParaRPr/>
          </a:p>
        </p:txBody>
      </p:sp>
      <p:sp>
        <p:nvSpPr>
          <p:cNvPr id="2786" name="Google Shape;2786;p169"/>
          <p:cNvSpPr/>
          <p:nvPr/>
        </p:nvSpPr>
        <p:spPr>
          <a:xfrm>
            <a:off x="6302250" y="2979500"/>
            <a:ext cx="420300" cy="119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69"/>
          <p:cNvSpPr/>
          <p:nvPr/>
        </p:nvSpPr>
        <p:spPr>
          <a:xfrm>
            <a:off x="4651850" y="2831750"/>
            <a:ext cx="1810500" cy="393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69"/>
          <p:cNvSpPr/>
          <p:nvPr/>
        </p:nvSpPr>
        <p:spPr>
          <a:xfrm>
            <a:off x="6898313" y="1876825"/>
            <a:ext cx="1640400" cy="2344800"/>
          </a:xfrm>
          <a:prstGeom prst="roundRect">
            <a:avLst>
              <a:gd fmla="val 16667" name="adj"/>
            </a:avLst>
          </a:prstGeom>
          <a:noFill/>
          <a:ln cap="flat" cmpd="sng" w="38100">
            <a:solidFill>
              <a:srgbClr val="9FC5E8"/>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69"/>
          <p:cNvSpPr/>
          <p:nvPr/>
        </p:nvSpPr>
        <p:spPr>
          <a:xfrm>
            <a:off x="4923300" y="1876825"/>
            <a:ext cx="1640400" cy="2344800"/>
          </a:xfrm>
          <a:prstGeom prst="roundRect">
            <a:avLst>
              <a:gd fmla="val 16667" name="adj"/>
            </a:avLst>
          </a:prstGeom>
          <a:noFill/>
          <a:ln cap="flat" cmpd="sng" w="38100">
            <a:solidFill>
              <a:srgbClr val="9FC5E8"/>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69"/>
          <p:cNvSpPr txBox="1"/>
          <p:nvPr>
            <p:ph type="title"/>
          </p:nvPr>
        </p:nvSpPr>
        <p:spPr>
          <a:xfrm>
            <a:off x="323528" y="0"/>
            <a:ext cx="6336000" cy="735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600"/>
              <a:buFont typeface="Calibri"/>
              <a:buNone/>
            </a:pPr>
            <a:r>
              <a:rPr lang="en"/>
              <a:t>2-stage models</a:t>
            </a:r>
            <a:endParaRPr/>
          </a:p>
        </p:txBody>
      </p:sp>
      <p:sp>
        <p:nvSpPr>
          <p:cNvPr id="2791" name="Google Shape;2791;p1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92" name="Google Shape;2792;p169"/>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793" name="Google Shape;2793;p169"/>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794" name="Google Shape;2794;p169"/>
          <p:cNvSpPr txBox="1"/>
          <p:nvPr/>
        </p:nvSpPr>
        <p:spPr>
          <a:xfrm>
            <a:off x="5072238"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795" name="Google Shape;2795;p169"/>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796" name="Google Shape;2796;p169"/>
          <p:cNvSpPr txBox="1"/>
          <p:nvPr/>
        </p:nvSpPr>
        <p:spPr>
          <a:xfrm>
            <a:off x="5072238" y="2371650"/>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Source Sans Pro"/>
                <a:ea typeface="Source Sans Pro"/>
                <a:cs typeface="Source Sans Pro"/>
                <a:sym typeface="Source Sans Pro"/>
              </a:rPr>
              <a:t>Text Decoder</a:t>
            </a:r>
            <a:endParaRPr>
              <a:solidFill>
                <a:srgbClr val="B7B7B7"/>
              </a:solidFill>
              <a:latin typeface="Source Sans Pro"/>
              <a:ea typeface="Source Sans Pro"/>
              <a:cs typeface="Source Sans Pro"/>
              <a:sym typeface="Source Sans Pro"/>
            </a:endParaRPr>
          </a:p>
        </p:txBody>
      </p:sp>
      <p:pic>
        <p:nvPicPr>
          <p:cNvPr id="2797" name="Google Shape;2797;p169"/>
          <p:cNvPicPr preferRelativeResize="0"/>
          <p:nvPr/>
        </p:nvPicPr>
        <p:blipFill>
          <a:blip r:embed="rId3">
            <a:alphaModFix amt="34000"/>
          </a:blip>
          <a:stretch>
            <a:fillRect/>
          </a:stretch>
        </p:blipFill>
        <p:spPr>
          <a:xfrm>
            <a:off x="7159760" y="2277523"/>
            <a:ext cx="1117526" cy="588444"/>
          </a:xfrm>
          <a:prstGeom prst="rect">
            <a:avLst/>
          </a:prstGeom>
          <a:noFill/>
          <a:ln>
            <a:noFill/>
          </a:ln>
        </p:spPr>
      </p:pic>
      <p:sp>
        <p:nvSpPr>
          <p:cNvPr id="2798" name="Google Shape;2798;p169"/>
          <p:cNvSpPr txBox="1"/>
          <p:nvPr/>
        </p:nvSpPr>
        <p:spPr>
          <a:xfrm>
            <a:off x="7047263" y="2371650"/>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Source Sans Pro"/>
                <a:ea typeface="Source Sans Pro"/>
                <a:cs typeface="Source Sans Pro"/>
                <a:sym typeface="Source Sans Pro"/>
              </a:rPr>
              <a:t>Text Encoder</a:t>
            </a:r>
            <a:endParaRPr>
              <a:solidFill>
                <a:srgbClr val="B7B7B7"/>
              </a:solidFill>
              <a:latin typeface="Source Sans Pro"/>
              <a:ea typeface="Source Sans Pro"/>
              <a:cs typeface="Source Sans Pro"/>
              <a:sym typeface="Source Sans Pro"/>
            </a:endParaRPr>
          </a:p>
        </p:txBody>
      </p:sp>
      <p:sp>
        <p:nvSpPr>
          <p:cNvPr id="2799" name="Google Shape;2799;p169"/>
          <p:cNvSpPr txBox="1"/>
          <p:nvPr/>
        </p:nvSpPr>
        <p:spPr>
          <a:xfrm>
            <a:off x="7047263"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800" name="Google Shape;2800;p169"/>
          <p:cNvSpPr txBox="1"/>
          <p:nvPr/>
        </p:nvSpPr>
        <p:spPr>
          <a:xfrm>
            <a:off x="5353500" y="1413525"/>
            <a:ext cx="78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Source Sans Pro"/>
                <a:ea typeface="Source Sans Pro"/>
                <a:cs typeface="Source Sans Pro"/>
                <a:sym typeface="Source Sans Pro"/>
              </a:rPr>
              <a:t>ASR</a:t>
            </a:r>
            <a:endParaRPr>
              <a:solidFill>
                <a:srgbClr val="B7B7B7"/>
              </a:solidFill>
              <a:latin typeface="Source Sans Pro"/>
              <a:ea typeface="Source Sans Pro"/>
              <a:cs typeface="Source Sans Pro"/>
              <a:sym typeface="Source Sans Pro"/>
            </a:endParaRPr>
          </a:p>
        </p:txBody>
      </p:sp>
      <p:sp>
        <p:nvSpPr>
          <p:cNvPr id="2801" name="Google Shape;2801;p169"/>
          <p:cNvSpPr txBox="1"/>
          <p:nvPr/>
        </p:nvSpPr>
        <p:spPr>
          <a:xfrm>
            <a:off x="7328513" y="1413525"/>
            <a:ext cx="78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Source Sans Pro"/>
                <a:ea typeface="Source Sans Pro"/>
                <a:cs typeface="Source Sans Pro"/>
                <a:sym typeface="Source Sans Pro"/>
              </a:rPr>
              <a:t>MT</a:t>
            </a:r>
            <a:endParaRPr>
              <a:solidFill>
                <a:srgbClr val="B7B7B7"/>
              </a:solidFill>
              <a:latin typeface="Source Sans Pro"/>
              <a:ea typeface="Source Sans Pro"/>
              <a:cs typeface="Source Sans Pro"/>
              <a:sym typeface="Source Sans Pro"/>
            </a:endParaRPr>
          </a:p>
        </p:txBody>
      </p:sp>
      <p:cxnSp>
        <p:nvCxnSpPr>
          <p:cNvPr id="2802" name="Google Shape;2802;p169"/>
          <p:cNvCxnSpPr>
            <a:endCxn id="2795" idx="2"/>
          </p:cNvCxnSpPr>
          <p:nvPr/>
        </p:nvCxnSpPr>
        <p:spPr>
          <a:xfrm rot="10800000">
            <a:off x="5743498" y="2865967"/>
            <a:ext cx="0" cy="420600"/>
          </a:xfrm>
          <a:prstGeom prst="straightConnector1">
            <a:avLst/>
          </a:prstGeom>
          <a:noFill/>
          <a:ln cap="flat" cmpd="sng" w="9525">
            <a:solidFill>
              <a:srgbClr val="0000FF"/>
            </a:solidFill>
            <a:prstDash val="solid"/>
            <a:round/>
            <a:headEnd len="med" w="med" type="none"/>
            <a:tailEnd len="med" w="med" type="triangle"/>
          </a:ln>
        </p:spPr>
      </p:cxnSp>
      <p:cxnSp>
        <p:nvCxnSpPr>
          <p:cNvPr id="2803" name="Google Shape;2803;p169"/>
          <p:cNvCxnSpPr>
            <a:stCxn id="2797" idx="2"/>
            <a:endCxn id="2793" idx="0"/>
          </p:cNvCxnSpPr>
          <p:nvPr/>
        </p:nvCxnSpPr>
        <p:spPr>
          <a:xfrm>
            <a:off x="7718523" y="2865967"/>
            <a:ext cx="0" cy="422100"/>
          </a:xfrm>
          <a:prstGeom prst="straightConnector1">
            <a:avLst/>
          </a:prstGeom>
          <a:noFill/>
          <a:ln cap="flat" cmpd="sng" w="9525">
            <a:solidFill>
              <a:srgbClr val="0000FF"/>
            </a:solidFill>
            <a:prstDash val="solid"/>
            <a:round/>
            <a:headEnd len="med" w="med" type="none"/>
            <a:tailEnd len="med" w="med" type="triangle"/>
          </a:ln>
        </p:spPr>
      </p:cxnSp>
      <p:cxnSp>
        <p:nvCxnSpPr>
          <p:cNvPr id="2804" name="Google Shape;2804;p169"/>
          <p:cNvCxnSpPr>
            <a:endCxn id="2799" idx="1"/>
          </p:cNvCxnSpPr>
          <p:nvPr/>
        </p:nvCxnSpPr>
        <p:spPr>
          <a:xfrm>
            <a:off x="6414863" y="3580675"/>
            <a:ext cx="632400" cy="0"/>
          </a:xfrm>
          <a:prstGeom prst="straightConnector1">
            <a:avLst/>
          </a:prstGeom>
          <a:noFill/>
          <a:ln cap="flat" cmpd="sng" w="9525">
            <a:solidFill>
              <a:srgbClr val="FF0000"/>
            </a:solidFill>
            <a:prstDash val="solid"/>
            <a:round/>
            <a:headEnd len="med" w="med" type="none"/>
            <a:tailEnd len="med" w="med" type="triangle"/>
          </a:ln>
        </p:spPr>
      </p:cxnSp>
      <p:sp>
        <p:nvSpPr>
          <p:cNvPr id="2805" name="Google Shape;2805;p169"/>
          <p:cNvSpPr txBox="1"/>
          <p:nvPr/>
        </p:nvSpPr>
        <p:spPr>
          <a:xfrm>
            <a:off x="3705950" y="3380575"/>
            <a:ext cx="27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sp>
        <p:nvSpPr>
          <p:cNvPr id="2810" name="Google Shape;2810;p170"/>
          <p:cNvSpPr txBox="1"/>
          <p:nvPr>
            <p:ph idx="1" type="body"/>
          </p:nvPr>
        </p:nvSpPr>
        <p:spPr>
          <a:xfrm>
            <a:off x="392113" y="898922"/>
            <a:ext cx="8356500" cy="3670800"/>
          </a:xfrm>
          <a:prstGeom prst="rect">
            <a:avLst/>
          </a:prstGeom>
          <a:noFill/>
          <a:ln>
            <a:noFill/>
          </a:ln>
        </p:spPr>
        <p:txBody>
          <a:bodyPr anchorCtr="0" anchor="t" bIns="0" lIns="0" spcFirstLastPara="1" rIns="0" wrap="square" tIns="0">
            <a:noAutofit/>
          </a:bodyPr>
          <a:lstStyle/>
          <a:p>
            <a:pPr indent="-342900" lvl="0" marL="914400" rtl="0" algn="l">
              <a:spcBef>
                <a:spcPts val="0"/>
              </a:spcBef>
              <a:spcAft>
                <a:spcPts val="0"/>
              </a:spcAft>
              <a:buSzPts val="1800"/>
              <a:buChar char="•"/>
            </a:pPr>
            <a:r>
              <a:rPr lang="en"/>
              <a:t>Cascade:</a:t>
            </a:r>
            <a:endParaRPr/>
          </a:p>
          <a:p>
            <a:pPr indent="-342900" lvl="1" marL="1371600" rtl="0" algn="l">
              <a:spcBef>
                <a:spcPts val="0"/>
              </a:spcBef>
              <a:spcAft>
                <a:spcPts val="0"/>
              </a:spcAft>
              <a:buSzPts val="1800"/>
              <a:buChar char="-"/>
            </a:pPr>
            <a:r>
              <a:rPr lang="en"/>
              <a:t>Target </a:t>
            </a:r>
            <a:r>
              <a:rPr lang="en"/>
              <a:t>language decoder attents</a:t>
            </a:r>
            <a:br>
              <a:rPr lang="en"/>
            </a:br>
            <a:r>
              <a:rPr lang="en"/>
              <a:t>to source text decoder</a:t>
            </a:r>
            <a:endParaRPr/>
          </a:p>
          <a:p>
            <a:pPr indent="-342900" lvl="1" marL="1371600" rtl="0" algn="l">
              <a:spcBef>
                <a:spcPts val="0"/>
              </a:spcBef>
              <a:spcAft>
                <a:spcPts val="0"/>
              </a:spcAft>
              <a:buSzPts val="1800"/>
              <a:buChar char="-"/>
            </a:pPr>
            <a:r>
              <a:rPr lang="en"/>
              <a:t>(Anastasopoulos Chiang, 2018)</a:t>
            </a:r>
            <a:endParaRPr/>
          </a:p>
          <a:p>
            <a:pPr indent="0" lvl="0" marL="1371600" rtl="0" algn="l">
              <a:spcBef>
                <a:spcPts val="0"/>
              </a:spcBef>
              <a:spcAft>
                <a:spcPts val="0"/>
              </a:spcAft>
              <a:buNone/>
            </a:pPr>
            <a:r>
              <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342900" lvl="0" marL="342900" rtl="0" algn="l">
              <a:lnSpc>
                <a:spcPct val="100000"/>
              </a:lnSpc>
              <a:spcBef>
                <a:spcPts val="0"/>
              </a:spcBef>
              <a:spcAft>
                <a:spcPts val="0"/>
              </a:spcAft>
              <a:buClr>
                <a:schemeClr val="dk1"/>
              </a:buClr>
              <a:buSzPts val="2400"/>
              <a:buFont typeface="Calibri"/>
              <a:buNone/>
            </a:pPr>
            <a:r>
              <a:t/>
            </a:r>
            <a:endParaRPr/>
          </a:p>
        </p:txBody>
      </p:sp>
      <p:sp>
        <p:nvSpPr>
          <p:cNvPr id="2811" name="Google Shape;2811;p170"/>
          <p:cNvSpPr txBox="1"/>
          <p:nvPr>
            <p:ph type="title"/>
          </p:nvPr>
        </p:nvSpPr>
        <p:spPr>
          <a:xfrm>
            <a:off x="323528" y="0"/>
            <a:ext cx="6336000" cy="735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600"/>
              <a:buFont typeface="Calibri"/>
              <a:buNone/>
            </a:pPr>
            <a:r>
              <a:rPr lang="en"/>
              <a:t>2-stage models</a:t>
            </a:r>
            <a:endParaRPr/>
          </a:p>
        </p:txBody>
      </p:sp>
      <p:sp>
        <p:nvSpPr>
          <p:cNvPr id="2812" name="Google Shape;2812;p1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13" name="Google Shape;2813;p170"/>
          <p:cNvSpPr/>
          <p:nvPr/>
        </p:nvSpPr>
        <p:spPr>
          <a:xfrm>
            <a:off x="4618725" y="2961325"/>
            <a:ext cx="4188600" cy="1238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70"/>
          <p:cNvSpPr/>
          <p:nvPr/>
        </p:nvSpPr>
        <p:spPr>
          <a:xfrm>
            <a:off x="4618725" y="1982425"/>
            <a:ext cx="1866300" cy="2239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70"/>
          <p:cNvSpPr/>
          <p:nvPr/>
        </p:nvSpPr>
        <p:spPr>
          <a:xfrm>
            <a:off x="6302250" y="2979500"/>
            <a:ext cx="420300" cy="119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70"/>
          <p:cNvSpPr/>
          <p:nvPr/>
        </p:nvSpPr>
        <p:spPr>
          <a:xfrm>
            <a:off x="4651850" y="2831750"/>
            <a:ext cx="1810500" cy="393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70"/>
          <p:cNvSpPr/>
          <p:nvPr/>
        </p:nvSpPr>
        <p:spPr>
          <a:xfrm>
            <a:off x="4923300" y="1876825"/>
            <a:ext cx="1640400" cy="2344800"/>
          </a:xfrm>
          <a:prstGeom prst="roundRect">
            <a:avLst>
              <a:gd fmla="val 16667" name="adj"/>
            </a:avLst>
          </a:prstGeom>
          <a:noFill/>
          <a:ln cap="flat" cmpd="sng" w="38100">
            <a:solidFill>
              <a:srgbClr val="9FC5E8"/>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8" name="Google Shape;2818;p170"/>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819" name="Google Shape;2819;p170"/>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820" name="Google Shape;2820;p170"/>
          <p:cNvSpPr txBox="1"/>
          <p:nvPr/>
        </p:nvSpPr>
        <p:spPr>
          <a:xfrm>
            <a:off x="5072238"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821" name="Google Shape;2821;p170"/>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822" name="Google Shape;2822;p170"/>
          <p:cNvSpPr txBox="1"/>
          <p:nvPr/>
        </p:nvSpPr>
        <p:spPr>
          <a:xfrm>
            <a:off x="5072238" y="2371650"/>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Source Sans Pro"/>
                <a:ea typeface="Source Sans Pro"/>
                <a:cs typeface="Source Sans Pro"/>
                <a:sym typeface="Source Sans Pro"/>
              </a:rPr>
              <a:t>Text Decoder</a:t>
            </a:r>
            <a:endParaRPr>
              <a:solidFill>
                <a:srgbClr val="B7B7B7"/>
              </a:solidFill>
              <a:latin typeface="Source Sans Pro"/>
              <a:ea typeface="Source Sans Pro"/>
              <a:cs typeface="Source Sans Pro"/>
              <a:sym typeface="Source Sans Pro"/>
            </a:endParaRPr>
          </a:p>
        </p:txBody>
      </p:sp>
      <p:sp>
        <p:nvSpPr>
          <p:cNvPr id="2823" name="Google Shape;2823;p170"/>
          <p:cNvSpPr txBox="1"/>
          <p:nvPr/>
        </p:nvSpPr>
        <p:spPr>
          <a:xfrm>
            <a:off x="7047263"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824" name="Google Shape;2824;p170"/>
          <p:cNvSpPr txBox="1"/>
          <p:nvPr/>
        </p:nvSpPr>
        <p:spPr>
          <a:xfrm>
            <a:off x="5353500" y="1413525"/>
            <a:ext cx="78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Source Sans Pro"/>
                <a:ea typeface="Source Sans Pro"/>
                <a:cs typeface="Source Sans Pro"/>
                <a:sym typeface="Source Sans Pro"/>
              </a:rPr>
              <a:t>ASR</a:t>
            </a:r>
            <a:endParaRPr>
              <a:solidFill>
                <a:srgbClr val="B7B7B7"/>
              </a:solidFill>
              <a:latin typeface="Source Sans Pro"/>
              <a:ea typeface="Source Sans Pro"/>
              <a:cs typeface="Source Sans Pro"/>
              <a:sym typeface="Source Sans Pro"/>
            </a:endParaRPr>
          </a:p>
        </p:txBody>
      </p:sp>
      <p:cxnSp>
        <p:nvCxnSpPr>
          <p:cNvPr id="2825" name="Google Shape;2825;p170"/>
          <p:cNvCxnSpPr>
            <a:endCxn id="2821" idx="2"/>
          </p:cNvCxnSpPr>
          <p:nvPr/>
        </p:nvCxnSpPr>
        <p:spPr>
          <a:xfrm rot="10800000">
            <a:off x="5743498" y="2865967"/>
            <a:ext cx="0" cy="420600"/>
          </a:xfrm>
          <a:prstGeom prst="straightConnector1">
            <a:avLst/>
          </a:prstGeom>
          <a:noFill/>
          <a:ln cap="flat" cmpd="sng" w="9525">
            <a:solidFill>
              <a:srgbClr val="0000FF"/>
            </a:solidFill>
            <a:prstDash val="solid"/>
            <a:round/>
            <a:headEnd len="med" w="med" type="none"/>
            <a:tailEnd len="med" w="med" type="triangle"/>
          </a:ln>
        </p:spPr>
      </p:cxnSp>
      <p:cxnSp>
        <p:nvCxnSpPr>
          <p:cNvPr id="2826" name="Google Shape;2826;p170"/>
          <p:cNvCxnSpPr>
            <a:endCxn id="2823" idx="1"/>
          </p:cNvCxnSpPr>
          <p:nvPr/>
        </p:nvCxnSpPr>
        <p:spPr>
          <a:xfrm>
            <a:off x="6396263" y="2978275"/>
            <a:ext cx="651000" cy="602400"/>
          </a:xfrm>
          <a:prstGeom prst="straightConnector1">
            <a:avLst/>
          </a:prstGeom>
          <a:noFill/>
          <a:ln cap="flat" cmpd="sng" w="9525">
            <a:solidFill>
              <a:srgbClr val="FF0000"/>
            </a:solidFill>
            <a:prstDash val="solid"/>
            <a:round/>
            <a:headEnd len="med" w="med" type="none"/>
            <a:tailEnd len="med" w="med" type="triangle"/>
          </a:ln>
        </p:spPr>
      </p:cxnSp>
      <p:sp>
        <p:nvSpPr>
          <p:cNvPr id="2827" name="Google Shape;2827;p170"/>
          <p:cNvSpPr txBox="1"/>
          <p:nvPr/>
        </p:nvSpPr>
        <p:spPr>
          <a:xfrm>
            <a:off x="3705950" y="3380575"/>
            <a:ext cx="27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cxnSp>
        <p:nvCxnSpPr>
          <p:cNvPr id="2828" name="Google Shape;2828;p170"/>
          <p:cNvCxnSpPr/>
          <p:nvPr/>
        </p:nvCxnSpPr>
        <p:spPr>
          <a:xfrm flipH="1" rot="10800000">
            <a:off x="6069888" y="2930925"/>
            <a:ext cx="300" cy="3180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2" name="Shape 2832"/>
        <p:cNvGrpSpPr/>
        <p:nvPr/>
      </p:nvGrpSpPr>
      <p:grpSpPr>
        <a:xfrm>
          <a:off x="0" y="0"/>
          <a:ext cx="0" cy="0"/>
          <a:chOff x="0" y="0"/>
          <a:chExt cx="0" cy="0"/>
        </a:xfrm>
      </p:grpSpPr>
      <p:sp>
        <p:nvSpPr>
          <p:cNvPr id="2833" name="Google Shape;2833;p171"/>
          <p:cNvSpPr txBox="1"/>
          <p:nvPr>
            <p:ph idx="1" type="body"/>
          </p:nvPr>
        </p:nvSpPr>
        <p:spPr>
          <a:xfrm>
            <a:off x="392113" y="898922"/>
            <a:ext cx="8356500" cy="3670800"/>
          </a:xfrm>
          <a:prstGeom prst="rect">
            <a:avLst/>
          </a:prstGeom>
          <a:noFill/>
          <a:ln>
            <a:noFill/>
          </a:ln>
        </p:spPr>
        <p:txBody>
          <a:bodyPr anchorCtr="0" anchor="t" bIns="0" lIns="0" spcFirstLastPara="1" rIns="0" wrap="square" tIns="0">
            <a:noAutofit/>
          </a:bodyPr>
          <a:lstStyle/>
          <a:p>
            <a:pPr indent="-342900" lvl="0" marL="914400" rtl="0" algn="l">
              <a:spcBef>
                <a:spcPts val="0"/>
              </a:spcBef>
              <a:spcAft>
                <a:spcPts val="0"/>
              </a:spcAft>
              <a:buSzPts val="1800"/>
              <a:buChar char="•"/>
            </a:pPr>
            <a:r>
              <a:rPr lang="en"/>
              <a:t>Cascade:</a:t>
            </a:r>
            <a:endParaRPr/>
          </a:p>
          <a:p>
            <a:pPr indent="-342900" lvl="0" marL="914400" rtl="0" algn="l">
              <a:spcBef>
                <a:spcPts val="0"/>
              </a:spcBef>
              <a:spcAft>
                <a:spcPts val="0"/>
              </a:spcAft>
              <a:buSzPts val="1800"/>
              <a:buChar char="•"/>
            </a:pPr>
            <a:r>
              <a:rPr lang="en"/>
              <a:t>Triangle:</a:t>
            </a:r>
            <a:endParaRPr/>
          </a:p>
          <a:p>
            <a:pPr indent="-342900" lvl="1" marL="1371600" rtl="0" algn="l">
              <a:spcBef>
                <a:spcPts val="0"/>
              </a:spcBef>
              <a:spcAft>
                <a:spcPts val="0"/>
              </a:spcAft>
              <a:buSzPts val="1800"/>
              <a:buChar char="-"/>
            </a:pPr>
            <a:r>
              <a:rPr lang="en"/>
              <a:t>Target language decoder attents</a:t>
            </a:r>
            <a:br>
              <a:rPr lang="en"/>
            </a:br>
            <a:r>
              <a:rPr lang="en"/>
              <a:t>to </a:t>
            </a:r>
            <a:r>
              <a:rPr lang="en"/>
              <a:t>source audio encoder and </a:t>
            </a:r>
            <a:br>
              <a:rPr lang="en"/>
            </a:br>
            <a:r>
              <a:rPr lang="en"/>
              <a:t>source text decoder</a:t>
            </a:r>
            <a:endParaRPr/>
          </a:p>
          <a:p>
            <a:pPr indent="-342900" lvl="1" marL="1371600" rtl="0" algn="l">
              <a:spcBef>
                <a:spcPts val="0"/>
              </a:spcBef>
              <a:spcAft>
                <a:spcPts val="0"/>
              </a:spcAft>
              <a:buSzPts val="1800"/>
              <a:buChar char="-"/>
            </a:pPr>
            <a:r>
              <a:rPr lang="en"/>
              <a:t>(Anastasopoulos Chiang, 2018)</a:t>
            </a:r>
            <a:endParaRPr/>
          </a:p>
          <a:p>
            <a:pPr indent="0" lvl="0" marL="1371600" rtl="0" algn="l">
              <a:spcBef>
                <a:spcPts val="0"/>
              </a:spcBef>
              <a:spcAft>
                <a:spcPts val="0"/>
              </a:spcAft>
              <a:buNone/>
            </a:pPr>
            <a:r>
              <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342900" lvl="0" marL="342900" rtl="0" algn="l">
              <a:lnSpc>
                <a:spcPct val="100000"/>
              </a:lnSpc>
              <a:spcBef>
                <a:spcPts val="0"/>
              </a:spcBef>
              <a:spcAft>
                <a:spcPts val="0"/>
              </a:spcAft>
              <a:buClr>
                <a:schemeClr val="dk1"/>
              </a:buClr>
              <a:buSzPts val="2400"/>
              <a:buFont typeface="Calibri"/>
              <a:buNone/>
            </a:pPr>
            <a:r>
              <a:t/>
            </a:r>
            <a:endParaRPr/>
          </a:p>
        </p:txBody>
      </p:sp>
      <p:sp>
        <p:nvSpPr>
          <p:cNvPr id="2834" name="Google Shape;2834;p171"/>
          <p:cNvSpPr txBox="1"/>
          <p:nvPr>
            <p:ph type="title"/>
          </p:nvPr>
        </p:nvSpPr>
        <p:spPr>
          <a:xfrm>
            <a:off x="323528" y="0"/>
            <a:ext cx="6336000" cy="735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600"/>
              <a:buFont typeface="Calibri"/>
              <a:buNone/>
            </a:pPr>
            <a:r>
              <a:rPr lang="en"/>
              <a:t>2-stage models</a:t>
            </a:r>
            <a:endParaRPr/>
          </a:p>
        </p:txBody>
      </p:sp>
      <p:sp>
        <p:nvSpPr>
          <p:cNvPr id="2835" name="Google Shape;2835;p1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36" name="Google Shape;2836;p171"/>
          <p:cNvSpPr/>
          <p:nvPr/>
        </p:nvSpPr>
        <p:spPr>
          <a:xfrm>
            <a:off x="4618725" y="2961325"/>
            <a:ext cx="4188600" cy="1238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71"/>
          <p:cNvSpPr/>
          <p:nvPr/>
        </p:nvSpPr>
        <p:spPr>
          <a:xfrm>
            <a:off x="4618725" y="1982425"/>
            <a:ext cx="1866300" cy="2239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71"/>
          <p:cNvSpPr/>
          <p:nvPr/>
        </p:nvSpPr>
        <p:spPr>
          <a:xfrm>
            <a:off x="6302250" y="2979500"/>
            <a:ext cx="420300" cy="119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71"/>
          <p:cNvSpPr/>
          <p:nvPr/>
        </p:nvSpPr>
        <p:spPr>
          <a:xfrm>
            <a:off x="4651850" y="2831750"/>
            <a:ext cx="1810500" cy="393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71"/>
          <p:cNvSpPr/>
          <p:nvPr/>
        </p:nvSpPr>
        <p:spPr>
          <a:xfrm>
            <a:off x="4923300" y="1876825"/>
            <a:ext cx="1640400" cy="2344800"/>
          </a:xfrm>
          <a:prstGeom prst="roundRect">
            <a:avLst>
              <a:gd fmla="val 16667" name="adj"/>
            </a:avLst>
          </a:prstGeom>
          <a:noFill/>
          <a:ln cap="flat" cmpd="sng" w="38100">
            <a:solidFill>
              <a:srgbClr val="9FC5E8"/>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1" name="Google Shape;2841;p171"/>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842" name="Google Shape;2842;p171"/>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843" name="Google Shape;2843;p171"/>
          <p:cNvSpPr txBox="1"/>
          <p:nvPr/>
        </p:nvSpPr>
        <p:spPr>
          <a:xfrm>
            <a:off x="5072238"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844" name="Google Shape;2844;p171"/>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845" name="Google Shape;2845;p171"/>
          <p:cNvSpPr txBox="1"/>
          <p:nvPr/>
        </p:nvSpPr>
        <p:spPr>
          <a:xfrm>
            <a:off x="5072238" y="2371650"/>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Source Sans Pro"/>
                <a:ea typeface="Source Sans Pro"/>
                <a:cs typeface="Source Sans Pro"/>
                <a:sym typeface="Source Sans Pro"/>
              </a:rPr>
              <a:t>Text Decoder</a:t>
            </a:r>
            <a:endParaRPr>
              <a:solidFill>
                <a:srgbClr val="B7B7B7"/>
              </a:solidFill>
              <a:latin typeface="Source Sans Pro"/>
              <a:ea typeface="Source Sans Pro"/>
              <a:cs typeface="Source Sans Pro"/>
              <a:sym typeface="Source Sans Pro"/>
            </a:endParaRPr>
          </a:p>
        </p:txBody>
      </p:sp>
      <p:sp>
        <p:nvSpPr>
          <p:cNvPr id="2846" name="Google Shape;2846;p171"/>
          <p:cNvSpPr txBox="1"/>
          <p:nvPr/>
        </p:nvSpPr>
        <p:spPr>
          <a:xfrm>
            <a:off x="7047263"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847" name="Google Shape;2847;p171"/>
          <p:cNvSpPr txBox="1"/>
          <p:nvPr/>
        </p:nvSpPr>
        <p:spPr>
          <a:xfrm>
            <a:off x="5353500" y="1413525"/>
            <a:ext cx="78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Source Sans Pro"/>
                <a:ea typeface="Source Sans Pro"/>
                <a:cs typeface="Source Sans Pro"/>
                <a:sym typeface="Source Sans Pro"/>
              </a:rPr>
              <a:t>ASR</a:t>
            </a:r>
            <a:endParaRPr>
              <a:solidFill>
                <a:srgbClr val="B7B7B7"/>
              </a:solidFill>
              <a:latin typeface="Source Sans Pro"/>
              <a:ea typeface="Source Sans Pro"/>
              <a:cs typeface="Source Sans Pro"/>
              <a:sym typeface="Source Sans Pro"/>
            </a:endParaRPr>
          </a:p>
        </p:txBody>
      </p:sp>
      <p:cxnSp>
        <p:nvCxnSpPr>
          <p:cNvPr id="2848" name="Google Shape;2848;p171"/>
          <p:cNvCxnSpPr>
            <a:endCxn id="2844" idx="2"/>
          </p:cNvCxnSpPr>
          <p:nvPr/>
        </p:nvCxnSpPr>
        <p:spPr>
          <a:xfrm rot="10800000">
            <a:off x="5743498" y="2865967"/>
            <a:ext cx="0" cy="420600"/>
          </a:xfrm>
          <a:prstGeom prst="straightConnector1">
            <a:avLst/>
          </a:prstGeom>
          <a:noFill/>
          <a:ln cap="flat" cmpd="sng" w="9525">
            <a:solidFill>
              <a:srgbClr val="0000FF"/>
            </a:solidFill>
            <a:prstDash val="solid"/>
            <a:round/>
            <a:headEnd len="med" w="med" type="none"/>
            <a:tailEnd len="med" w="med" type="triangle"/>
          </a:ln>
        </p:spPr>
      </p:cxnSp>
      <p:cxnSp>
        <p:nvCxnSpPr>
          <p:cNvPr id="2849" name="Google Shape;2849;p171"/>
          <p:cNvCxnSpPr>
            <a:endCxn id="2846" idx="1"/>
          </p:cNvCxnSpPr>
          <p:nvPr/>
        </p:nvCxnSpPr>
        <p:spPr>
          <a:xfrm>
            <a:off x="6396263" y="2978275"/>
            <a:ext cx="651000" cy="602400"/>
          </a:xfrm>
          <a:prstGeom prst="straightConnector1">
            <a:avLst/>
          </a:prstGeom>
          <a:noFill/>
          <a:ln cap="flat" cmpd="sng" w="9525">
            <a:solidFill>
              <a:srgbClr val="FF0000"/>
            </a:solidFill>
            <a:prstDash val="solid"/>
            <a:round/>
            <a:headEnd len="med" w="med" type="none"/>
            <a:tailEnd len="med" w="med" type="triangle"/>
          </a:ln>
        </p:spPr>
      </p:cxnSp>
      <p:sp>
        <p:nvSpPr>
          <p:cNvPr id="2850" name="Google Shape;2850;p171"/>
          <p:cNvSpPr txBox="1"/>
          <p:nvPr/>
        </p:nvSpPr>
        <p:spPr>
          <a:xfrm>
            <a:off x="3705950" y="3380575"/>
            <a:ext cx="27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cxnSp>
        <p:nvCxnSpPr>
          <p:cNvPr id="2851" name="Google Shape;2851;p171"/>
          <p:cNvCxnSpPr/>
          <p:nvPr/>
        </p:nvCxnSpPr>
        <p:spPr>
          <a:xfrm flipH="1" rot="10800000">
            <a:off x="6069888" y="2930925"/>
            <a:ext cx="300" cy="318000"/>
          </a:xfrm>
          <a:prstGeom prst="straightConnector1">
            <a:avLst/>
          </a:prstGeom>
          <a:noFill/>
          <a:ln cap="flat" cmpd="sng" w="9525">
            <a:solidFill>
              <a:srgbClr val="FF0000"/>
            </a:solidFill>
            <a:prstDash val="solid"/>
            <a:round/>
            <a:headEnd len="med" w="med" type="none"/>
            <a:tailEnd len="med" w="med" type="triangle"/>
          </a:ln>
        </p:spPr>
      </p:cxnSp>
      <p:cxnSp>
        <p:nvCxnSpPr>
          <p:cNvPr id="2852" name="Google Shape;2852;p171"/>
          <p:cNvCxnSpPr/>
          <p:nvPr/>
        </p:nvCxnSpPr>
        <p:spPr>
          <a:xfrm>
            <a:off x="6414863" y="3580675"/>
            <a:ext cx="632400" cy="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6" name="Shape 2856"/>
        <p:cNvGrpSpPr/>
        <p:nvPr/>
      </p:nvGrpSpPr>
      <p:grpSpPr>
        <a:xfrm>
          <a:off x="0" y="0"/>
          <a:ext cx="0" cy="0"/>
          <a:chOff x="0" y="0"/>
          <a:chExt cx="0" cy="0"/>
        </a:xfrm>
      </p:grpSpPr>
      <p:sp>
        <p:nvSpPr>
          <p:cNvPr id="2857" name="Google Shape;2857;p172"/>
          <p:cNvSpPr txBox="1"/>
          <p:nvPr>
            <p:ph idx="1" type="body"/>
          </p:nvPr>
        </p:nvSpPr>
        <p:spPr>
          <a:xfrm>
            <a:off x="392113" y="898922"/>
            <a:ext cx="8356500" cy="3670800"/>
          </a:xfrm>
          <a:prstGeom prst="rect">
            <a:avLst/>
          </a:prstGeom>
          <a:noFill/>
          <a:ln>
            <a:noFill/>
          </a:ln>
        </p:spPr>
        <p:txBody>
          <a:bodyPr anchorCtr="0" anchor="t" bIns="0" lIns="0" spcFirstLastPara="1" rIns="0" wrap="square" tIns="0">
            <a:noAutofit/>
          </a:bodyPr>
          <a:lstStyle/>
          <a:p>
            <a:pPr indent="-342900" lvl="0" marL="914400" rtl="0" algn="l">
              <a:spcBef>
                <a:spcPts val="0"/>
              </a:spcBef>
              <a:spcAft>
                <a:spcPts val="0"/>
              </a:spcAft>
              <a:buSzPts val="1800"/>
              <a:buChar char="•"/>
            </a:pPr>
            <a:r>
              <a:rPr lang="en"/>
              <a:t>Cascade:</a:t>
            </a:r>
            <a:endParaRPr/>
          </a:p>
          <a:p>
            <a:pPr indent="-342900" lvl="0" marL="914400" rtl="0" algn="l">
              <a:spcBef>
                <a:spcPts val="0"/>
              </a:spcBef>
              <a:spcAft>
                <a:spcPts val="0"/>
              </a:spcAft>
              <a:buSzPts val="1800"/>
              <a:buChar char="•"/>
            </a:pPr>
            <a:r>
              <a:rPr lang="en"/>
              <a:t>Triangle:</a:t>
            </a:r>
            <a:endParaRPr/>
          </a:p>
          <a:p>
            <a:pPr indent="-342900" lvl="0" marL="914400" rtl="0" algn="l">
              <a:spcBef>
                <a:spcPts val="0"/>
              </a:spcBef>
              <a:spcAft>
                <a:spcPts val="0"/>
              </a:spcAft>
              <a:buSzPts val="1800"/>
              <a:buChar char="•"/>
            </a:pPr>
            <a:r>
              <a:rPr lang="en"/>
              <a:t>Shared context vector</a:t>
            </a:r>
            <a:endParaRPr/>
          </a:p>
          <a:p>
            <a:pPr indent="-342900" lvl="1" marL="1371600" rtl="0" algn="l">
              <a:spcBef>
                <a:spcPts val="0"/>
              </a:spcBef>
              <a:spcAft>
                <a:spcPts val="0"/>
              </a:spcAft>
              <a:buSzPts val="1800"/>
              <a:buChar char="-"/>
            </a:pPr>
            <a:r>
              <a:rPr lang="en"/>
              <a:t>Target language decoder attents</a:t>
            </a:r>
            <a:br>
              <a:rPr lang="en"/>
            </a:br>
            <a:r>
              <a:rPr lang="en"/>
              <a:t>to source audio encoder and </a:t>
            </a:r>
            <a:br>
              <a:rPr lang="en"/>
            </a:br>
            <a:r>
              <a:rPr lang="en"/>
              <a:t>ASR context vectors</a:t>
            </a:r>
            <a:endParaRPr/>
          </a:p>
          <a:p>
            <a:pPr indent="-342900" lvl="1" marL="1371600" rtl="0" algn="l">
              <a:spcBef>
                <a:spcPts val="0"/>
              </a:spcBef>
              <a:spcAft>
                <a:spcPts val="0"/>
              </a:spcAft>
              <a:buSzPts val="1800"/>
              <a:buChar char="-"/>
            </a:pPr>
            <a:r>
              <a:rPr lang="en"/>
              <a:t>No direct influence of hard decisions</a:t>
            </a:r>
            <a:br>
              <a:rPr lang="en"/>
            </a:br>
            <a:r>
              <a:rPr lang="en"/>
              <a:t>of source text decoder</a:t>
            </a:r>
            <a:endParaRPr/>
          </a:p>
          <a:p>
            <a:pPr indent="-342900" lvl="1" marL="1371600" rtl="0" algn="l">
              <a:spcBef>
                <a:spcPts val="0"/>
              </a:spcBef>
              <a:spcAft>
                <a:spcPts val="0"/>
              </a:spcAft>
              <a:buSzPts val="1800"/>
              <a:buChar char="-"/>
            </a:pPr>
            <a:r>
              <a:rPr lang="en"/>
              <a:t>(</a:t>
            </a:r>
            <a:r>
              <a:rPr lang="en"/>
              <a:t>Sperber et al, 2019)</a:t>
            </a:r>
            <a:endParaRPr/>
          </a:p>
          <a:p>
            <a:pPr indent="0" lvl="0" marL="1371600" rtl="0" algn="l">
              <a:spcBef>
                <a:spcPts val="0"/>
              </a:spcBef>
              <a:spcAft>
                <a:spcPts val="0"/>
              </a:spcAft>
              <a:buNone/>
            </a:pPr>
            <a:r>
              <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342900" lvl="0" marL="342900" rtl="0" algn="l">
              <a:lnSpc>
                <a:spcPct val="100000"/>
              </a:lnSpc>
              <a:spcBef>
                <a:spcPts val="0"/>
              </a:spcBef>
              <a:spcAft>
                <a:spcPts val="0"/>
              </a:spcAft>
              <a:buClr>
                <a:schemeClr val="dk1"/>
              </a:buClr>
              <a:buSzPts val="2400"/>
              <a:buFont typeface="Calibri"/>
              <a:buNone/>
            </a:pPr>
            <a:r>
              <a:t/>
            </a:r>
            <a:endParaRPr/>
          </a:p>
        </p:txBody>
      </p:sp>
      <p:sp>
        <p:nvSpPr>
          <p:cNvPr id="2858" name="Google Shape;2858;p172"/>
          <p:cNvSpPr txBox="1"/>
          <p:nvPr>
            <p:ph type="title"/>
          </p:nvPr>
        </p:nvSpPr>
        <p:spPr>
          <a:xfrm>
            <a:off x="323528" y="0"/>
            <a:ext cx="6336000" cy="735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600"/>
              <a:buFont typeface="Calibri"/>
              <a:buNone/>
            </a:pPr>
            <a:r>
              <a:rPr lang="en"/>
              <a:t>2-stage models</a:t>
            </a:r>
            <a:endParaRPr/>
          </a:p>
        </p:txBody>
      </p:sp>
      <p:sp>
        <p:nvSpPr>
          <p:cNvPr id="2859" name="Google Shape;2859;p1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60" name="Google Shape;2860;p172"/>
          <p:cNvSpPr/>
          <p:nvPr/>
        </p:nvSpPr>
        <p:spPr>
          <a:xfrm>
            <a:off x="4618725" y="2961325"/>
            <a:ext cx="4188600" cy="1238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72"/>
          <p:cNvSpPr/>
          <p:nvPr/>
        </p:nvSpPr>
        <p:spPr>
          <a:xfrm>
            <a:off x="4618725" y="1982425"/>
            <a:ext cx="1866300" cy="2239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72"/>
          <p:cNvSpPr/>
          <p:nvPr/>
        </p:nvSpPr>
        <p:spPr>
          <a:xfrm>
            <a:off x="6302250" y="2979500"/>
            <a:ext cx="420300" cy="119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72"/>
          <p:cNvSpPr/>
          <p:nvPr/>
        </p:nvSpPr>
        <p:spPr>
          <a:xfrm>
            <a:off x="4651850" y="2831750"/>
            <a:ext cx="1810500" cy="393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72"/>
          <p:cNvSpPr/>
          <p:nvPr/>
        </p:nvSpPr>
        <p:spPr>
          <a:xfrm>
            <a:off x="4923300" y="1876825"/>
            <a:ext cx="1640400" cy="2344800"/>
          </a:xfrm>
          <a:prstGeom prst="roundRect">
            <a:avLst>
              <a:gd fmla="val 16667" name="adj"/>
            </a:avLst>
          </a:prstGeom>
          <a:noFill/>
          <a:ln cap="flat" cmpd="sng" w="38100">
            <a:solidFill>
              <a:srgbClr val="9FC5E8"/>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5" name="Google Shape;2865;p172"/>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866" name="Google Shape;2866;p172"/>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867" name="Google Shape;2867;p172"/>
          <p:cNvSpPr txBox="1"/>
          <p:nvPr/>
        </p:nvSpPr>
        <p:spPr>
          <a:xfrm>
            <a:off x="5072238"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868" name="Google Shape;2868;p172"/>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869" name="Google Shape;2869;p172"/>
          <p:cNvSpPr txBox="1"/>
          <p:nvPr/>
        </p:nvSpPr>
        <p:spPr>
          <a:xfrm>
            <a:off x="5072238" y="2371650"/>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Source Sans Pro"/>
                <a:ea typeface="Source Sans Pro"/>
                <a:cs typeface="Source Sans Pro"/>
                <a:sym typeface="Source Sans Pro"/>
              </a:rPr>
              <a:t>Text Decoder</a:t>
            </a:r>
            <a:endParaRPr>
              <a:solidFill>
                <a:srgbClr val="B7B7B7"/>
              </a:solidFill>
              <a:latin typeface="Source Sans Pro"/>
              <a:ea typeface="Source Sans Pro"/>
              <a:cs typeface="Source Sans Pro"/>
              <a:sym typeface="Source Sans Pro"/>
            </a:endParaRPr>
          </a:p>
        </p:txBody>
      </p:sp>
      <p:sp>
        <p:nvSpPr>
          <p:cNvPr id="2870" name="Google Shape;2870;p172"/>
          <p:cNvSpPr txBox="1"/>
          <p:nvPr/>
        </p:nvSpPr>
        <p:spPr>
          <a:xfrm>
            <a:off x="7047263"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871" name="Google Shape;2871;p172"/>
          <p:cNvSpPr txBox="1"/>
          <p:nvPr/>
        </p:nvSpPr>
        <p:spPr>
          <a:xfrm>
            <a:off x="5353500" y="1413525"/>
            <a:ext cx="78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Source Sans Pro"/>
                <a:ea typeface="Source Sans Pro"/>
                <a:cs typeface="Source Sans Pro"/>
                <a:sym typeface="Source Sans Pro"/>
              </a:rPr>
              <a:t>ASR</a:t>
            </a:r>
            <a:endParaRPr>
              <a:solidFill>
                <a:srgbClr val="B7B7B7"/>
              </a:solidFill>
              <a:latin typeface="Source Sans Pro"/>
              <a:ea typeface="Source Sans Pro"/>
              <a:cs typeface="Source Sans Pro"/>
              <a:sym typeface="Source Sans Pro"/>
            </a:endParaRPr>
          </a:p>
        </p:txBody>
      </p:sp>
      <p:cxnSp>
        <p:nvCxnSpPr>
          <p:cNvPr id="2872" name="Google Shape;2872;p172"/>
          <p:cNvCxnSpPr>
            <a:endCxn id="2868" idx="2"/>
          </p:cNvCxnSpPr>
          <p:nvPr/>
        </p:nvCxnSpPr>
        <p:spPr>
          <a:xfrm rot="10800000">
            <a:off x="5743498" y="2865967"/>
            <a:ext cx="0" cy="420600"/>
          </a:xfrm>
          <a:prstGeom prst="straightConnector1">
            <a:avLst/>
          </a:prstGeom>
          <a:noFill/>
          <a:ln cap="flat" cmpd="sng" w="9525">
            <a:solidFill>
              <a:srgbClr val="0000FF"/>
            </a:solidFill>
            <a:prstDash val="solid"/>
            <a:round/>
            <a:headEnd len="med" w="med" type="none"/>
            <a:tailEnd len="med" w="med" type="triangle"/>
          </a:ln>
        </p:spPr>
      </p:cxnSp>
      <p:cxnSp>
        <p:nvCxnSpPr>
          <p:cNvPr id="2873" name="Google Shape;2873;p172"/>
          <p:cNvCxnSpPr>
            <a:endCxn id="2870" idx="1"/>
          </p:cNvCxnSpPr>
          <p:nvPr/>
        </p:nvCxnSpPr>
        <p:spPr>
          <a:xfrm>
            <a:off x="6173963" y="3096475"/>
            <a:ext cx="873300" cy="484200"/>
          </a:xfrm>
          <a:prstGeom prst="straightConnector1">
            <a:avLst/>
          </a:prstGeom>
          <a:noFill/>
          <a:ln cap="flat" cmpd="sng" w="9525">
            <a:solidFill>
              <a:srgbClr val="FF0000"/>
            </a:solidFill>
            <a:prstDash val="solid"/>
            <a:round/>
            <a:headEnd len="med" w="med" type="none"/>
            <a:tailEnd len="med" w="med" type="triangle"/>
          </a:ln>
        </p:spPr>
      </p:cxnSp>
      <p:sp>
        <p:nvSpPr>
          <p:cNvPr id="2874" name="Google Shape;2874;p172"/>
          <p:cNvSpPr txBox="1"/>
          <p:nvPr/>
        </p:nvSpPr>
        <p:spPr>
          <a:xfrm>
            <a:off x="3705950" y="3380575"/>
            <a:ext cx="27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cxnSp>
        <p:nvCxnSpPr>
          <p:cNvPr id="2875" name="Google Shape;2875;p172"/>
          <p:cNvCxnSpPr/>
          <p:nvPr/>
        </p:nvCxnSpPr>
        <p:spPr>
          <a:xfrm flipH="1" rot="10800000">
            <a:off x="6069888" y="2930925"/>
            <a:ext cx="300" cy="318000"/>
          </a:xfrm>
          <a:prstGeom prst="straightConnector1">
            <a:avLst/>
          </a:prstGeom>
          <a:noFill/>
          <a:ln cap="flat" cmpd="sng" w="9525">
            <a:solidFill>
              <a:srgbClr val="FF0000"/>
            </a:solidFill>
            <a:prstDash val="solid"/>
            <a:round/>
            <a:headEnd len="med" w="med" type="none"/>
            <a:tailEnd len="med" w="med" type="triangle"/>
          </a:ln>
        </p:spPr>
      </p:cxnSp>
      <p:cxnSp>
        <p:nvCxnSpPr>
          <p:cNvPr id="2876" name="Google Shape;2876;p172"/>
          <p:cNvCxnSpPr/>
          <p:nvPr/>
        </p:nvCxnSpPr>
        <p:spPr>
          <a:xfrm>
            <a:off x="6414863" y="3580675"/>
            <a:ext cx="632400" cy="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0" name="Shape 2880"/>
        <p:cNvGrpSpPr/>
        <p:nvPr/>
      </p:nvGrpSpPr>
      <p:grpSpPr>
        <a:xfrm>
          <a:off x="0" y="0"/>
          <a:ext cx="0" cy="0"/>
          <a:chOff x="0" y="0"/>
          <a:chExt cx="0" cy="0"/>
        </a:xfrm>
      </p:grpSpPr>
      <p:sp>
        <p:nvSpPr>
          <p:cNvPr id="2881" name="Google Shape;2881;p173"/>
          <p:cNvSpPr txBox="1"/>
          <p:nvPr>
            <p:ph idx="1" type="body"/>
          </p:nvPr>
        </p:nvSpPr>
        <p:spPr>
          <a:xfrm>
            <a:off x="392113" y="898922"/>
            <a:ext cx="8356500" cy="3670800"/>
          </a:xfrm>
          <a:prstGeom prst="rect">
            <a:avLst/>
          </a:prstGeom>
          <a:noFill/>
          <a:ln>
            <a:noFill/>
          </a:ln>
        </p:spPr>
        <p:txBody>
          <a:bodyPr anchorCtr="0" anchor="t" bIns="0" lIns="0" spcFirstLastPara="1" rIns="0" wrap="square" tIns="0">
            <a:noAutofit/>
          </a:bodyPr>
          <a:lstStyle/>
          <a:p>
            <a:pPr indent="-342900" lvl="0" marL="914400" rtl="0" algn="l">
              <a:spcBef>
                <a:spcPts val="0"/>
              </a:spcBef>
              <a:spcAft>
                <a:spcPts val="0"/>
              </a:spcAft>
              <a:buSzPts val="1800"/>
              <a:buChar char="•"/>
            </a:pPr>
            <a:r>
              <a:rPr lang="en"/>
              <a:t>Cascade:</a:t>
            </a:r>
            <a:endParaRPr/>
          </a:p>
          <a:p>
            <a:pPr indent="-342900" lvl="0" marL="914400" rtl="0" algn="l">
              <a:spcBef>
                <a:spcPts val="0"/>
              </a:spcBef>
              <a:spcAft>
                <a:spcPts val="0"/>
              </a:spcAft>
              <a:buSzPts val="1800"/>
              <a:buChar char="•"/>
            </a:pPr>
            <a:r>
              <a:rPr lang="en"/>
              <a:t>Triangle:</a:t>
            </a:r>
            <a:endParaRPr/>
          </a:p>
          <a:p>
            <a:pPr indent="-342900" lvl="0" marL="914400" rtl="0" algn="l">
              <a:spcBef>
                <a:spcPts val="0"/>
              </a:spcBef>
              <a:spcAft>
                <a:spcPts val="0"/>
              </a:spcAft>
              <a:buSzPts val="1800"/>
              <a:buChar char="•"/>
            </a:pPr>
            <a:r>
              <a:rPr lang="en"/>
              <a:t>Shared context vector</a:t>
            </a:r>
            <a:endParaRPr/>
          </a:p>
          <a:p>
            <a:pPr indent="-342900" lvl="0" marL="914400" rtl="0" algn="l">
              <a:spcBef>
                <a:spcPts val="0"/>
              </a:spcBef>
              <a:spcAft>
                <a:spcPts val="0"/>
              </a:spcAft>
              <a:buSzPts val="1800"/>
              <a:buChar char="•"/>
            </a:pPr>
            <a:r>
              <a:rPr lang="en"/>
              <a:t>Dual Decoder</a:t>
            </a:r>
            <a:endParaRPr/>
          </a:p>
          <a:p>
            <a:pPr indent="-342900" lvl="1" marL="1371600" rtl="0" algn="l">
              <a:spcBef>
                <a:spcPts val="0"/>
              </a:spcBef>
              <a:spcAft>
                <a:spcPts val="0"/>
              </a:spcAft>
              <a:buSzPts val="1800"/>
              <a:buChar char="-"/>
            </a:pPr>
            <a:r>
              <a:rPr lang="en"/>
              <a:t>Source and target language decoder</a:t>
            </a:r>
            <a:br>
              <a:rPr lang="en"/>
            </a:br>
            <a:r>
              <a:rPr lang="en"/>
              <a:t>run in parallel</a:t>
            </a:r>
            <a:endParaRPr/>
          </a:p>
          <a:p>
            <a:pPr indent="-342900" lvl="1" marL="1371600" rtl="0" algn="l">
              <a:spcBef>
                <a:spcPts val="0"/>
              </a:spcBef>
              <a:spcAft>
                <a:spcPts val="0"/>
              </a:spcAft>
              <a:buSzPts val="1800"/>
              <a:buChar char="-"/>
            </a:pPr>
            <a:r>
              <a:rPr lang="en"/>
              <a:t>Attend to each other</a:t>
            </a:r>
            <a:endParaRPr/>
          </a:p>
          <a:p>
            <a:pPr indent="-342900" lvl="1" marL="1371600" rtl="0" algn="l">
              <a:spcBef>
                <a:spcPts val="0"/>
              </a:spcBef>
              <a:spcAft>
                <a:spcPts val="0"/>
              </a:spcAft>
              <a:buSzPts val="1800"/>
              <a:buChar char="-"/>
            </a:pPr>
            <a:r>
              <a:rPr lang="en"/>
              <a:t>(Le et al, 2020)</a:t>
            </a:r>
            <a:endParaRPr/>
          </a:p>
          <a:p>
            <a:pPr indent="0" lvl="0" marL="1371600" rtl="0" algn="l">
              <a:spcBef>
                <a:spcPts val="0"/>
              </a:spcBef>
              <a:spcAft>
                <a:spcPts val="0"/>
              </a:spcAft>
              <a:buNone/>
            </a:pPr>
            <a:r>
              <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342900" lvl="0" marL="342900" rtl="0" algn="l">
              <a:lnSpc>
                <a:spcPct val="100000"/>
              </a:lnSpc>
              <a:spcBef>
                <a:spcPts val="0"/>
              </a:spcBef>
              <a:spcAft>
                <a:spcPts val="0"/>
              </a:spcAft>
              <a:buClr>
                <a:schemeClr val="dk1"/>
              </a:buClr>
              <a:buSzPts val="2400"/>
              <a:buFont typeface="Calibri"/>
              <a:buNone/>
            </a:pPr>
            <a:r>
              <a:t/>
            </a:r>
            <a:endParaRPr/>
          </a:p>
        </p:txBody>
      </p:sp>
      <p:sp>
        <p:nvSpPr>
          <p:cNvPr id="2882" name="Google Shape;2882;p173"/>
          <p:cNvSpPr txBox="1"/>
          <p:nvPr>
            <p:ph type="title"/>
          </p:nvPr>
        </p:nvSpPr>
        <p:spPr>
          <a:xfrm>
            <a:off x="323528" y="0"/>
            <a:ext cx="6336000" cy="735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600"/>
              <a:buFont typeface="Calibri"/>
              <a:buNone/>
            </a:pPr>
            <a:r>
              <a:rPr lang="en"/>
              <a:t>2-stage models</a:t>
            </a:r>
            <a:endParaRPr/>
          </a:p>
        </p:txBody>
      </p:sp>
      <p:sp>
        <p:nvSpPr>
          <p:cNvPr id="2883" name="Google Shape;2883;p1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84" name="Google Shape;2884;p173"/>
          <p:cNvSpPr/>
          <p:nvPr/>
        </p:nvSpPr>
        <p:spPr>
          <a:xfrm>
            <a:off x="4618725" y="2961325"/>
            <a:ext cx="4188600" cy="1238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73"/>
          <p:cNvSpPr/>
          <p:nvPr/>
        </p:nvSpPr>
        <p:spPr>
          <a:xfrm>
            <a:off x="4618725" y="1982425"/>
            <a:ext cx="1866300" cy="2239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73"/>
          <p:cNvSpPr/>
          <p:nvPr/>
        </p:nvSpPr>
        <p:spPr>
          <a:xfrm>
            <a:off x="6302250" y="2979500"/>
            <a:ext cx="420300" cy="119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73"/>
          <p:cNvSpPr/>
          <p:nvPr/>
        </p:nvSpPr>
        <p:spPr>
          <a:xfrm>
            <a:off x="4651850" y="2831750"/>
            <a:ext cx="1810500" cy="393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73"/>
          <p:cNvSpPr/>
          <p:nvPr/>
        </p:nvSpPr>
        <p:spPr>
          <a:xfrm>
            <a:off x="4923300" y="1876825"/>
            <a:ext cx="1640400" cy="2344800"/>
          </a:xfrm>
          <a:prstGeom prst="roundRect">
            <a:avLst>
              <a:gd fmla="val 16667" name="adj"/>
            </a:avLst>
          </a:prstGeom>
          <a:noFill/>
          <a:ln cap="flat" cmpd="sng" w="38100">
            <a:solidFill>
              <a:srgbClr val="9FC5E8"/>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9" name="Google Shape;2889;p173"/>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890" name="Google Shape;2890;p173"/>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891" name="Google Shape;2891;p173"/>
          <p:cNvSpPr txBox="1"/>
          <p:nvPr/>
        </p:nvSpPr>
        <p:spPr>
          <a:xfrm>
            <a:off x="5072238"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892" name="Google Shape;2892;p173"/>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893" name="Google Shape;2893;p173"/>
          <p:cNvSpPr txBox="1"/>
          <p:nvPr/>
        </p:nvSpPr>
        <p:spPr>
          <a:xfrm>
            <a:off x="5072238" y="2371650"/>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Source Sans Pro"/>
                <a:ea typeface="Source Sans Pro"/>
                <a:cs typeface="Source Sans Pro"/>
                <a:sym typeface="Source Sans Pro"/>
              </a:rPr>
              <a:t>Text Decoder</a:t>
            </a:r>
            <a:endParaRPr>
              <a:solidFill>
                <a:srgbClr val="B7B7B7"/>
              </a:solidFill>
              <a:latin typeface="Source Sans Pro"/>
              <a:ea typeface="Source Sans Pro"/>
              <a:cs typeface="Source Sans Pro"/>
              <a:sym typeface="Source Sans Pro"/>
            </a:endParaRPr>
          </a:p>
        </p:txBody>
      </p:sp>
      <p:sp>
        <p:nvSpPr>
          <p:cNvPr id="2894" name="Google Shape;2894;p173"/>
          <p:cNvSpPr txBox="1"/>
          <p:nvPr/>
        </p:nvSpPr>
        <p:spPr>
          <a:xfrm>
            <a:off x="7047263"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895" name="Google Shape;2895;p173"/>
          <p:cNvSpPr txBox="1"/>
          <p:nvPr/>
        </p:nvSpPr>
        <p:spPr>
          <a:xfrm>
            <a:off x="5353500" y="1413525"/>
            <a:ext cx="78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Source Sans Pro"/>
                <a:ea typeface="Source Sans Pro"/>
                <a:cs typeface="Source Sans Pro"/>
                <a:sym typeface="Source Sans Pro"/>
              </a:rPr>
              <a:t>ASR</a:t>
            </a:r>
            <a:endParaRPr>
              <a:solidFill>
                <a:srgbClr val="B7B7B7"/>
              </a:solidFill>
              <a:latin typeface="Source Sans Pro"/>
              <a:ea typeface="Source Sans Pro"/>
              <a:cs typeface="Source Sans Pro"/>
              <a:sym typeface="Source Sans Pro"/>
            </a:endParaRPr>
          </a:p>
        </p:txBody>
      </p:sp>
      <p:cxnSp>
        <p:nvCxnSpPr>
          <p:cNvPr id="2896" name="Google Shape;2896;p173"/>
          <p:cNvCxnSpPr>
            <a:endCxn id="2892" idx="2"/>
          </p:cNvCxnSpPr>
          <p:nvPr/>
        </p:nvCxnSpPr>
        <p:spPr>
          <a:xfrm rot="10800000">
            <a:off x="5743498" y="2865967"/>
            <a:ext cx="0" cy="420600"/>
          </a:xfrm>
          <a:prstGeom prst="straightConnector1">
            <a:avLst/>
          </a:prstGeom>
          <a:noFill/>
          <a:ln cap="flat" cmpd="sng" w="9525">
            <a:solidFill>
              <a:srgbClr val="0000FF"/>
            </a:solidFill>
            <a:prstDash val="solid"/>
            <a:round/>
            <a:headEnd len="med" w="med" type="none"/>
            <a:tailEnd len="med" w="med" type="triangle"/>
          </a:ln>
        </p:spPr>
      </p:cxnSp>
      <p:cxnSp>
        <p:nvCxnSpPr>
          <p:cNvPr id="2897" name="Google Shape;2897;p173"/>
          <p:cNvCxnSpPr/>
          <p:nvPr/>
        </p:nvCxnSpPr>
        <p:spPr>
          <a:xfrm>
            <a:off x="6302238" y="2896375"/>
            <a:ext cx="779400" cy="379800"/>
          </a:xfrm>
          <a:prstGeom prst="straightConnector1">
            <a:avLst/>
          </a:prstGeom>
          <a:noFill/>
          <a:ln cap="flat" cmpd="sng" w="9525">
            <a:solidFill>
              <a:srgbClr val="FF0000"/>
            </a:solidFill>
            <a:prstDash val="solid"/>
            <a:round/>
            <a:headEnd len="med" w="med" type="triangle"/>
            <a:tailEnd len="med" w="med" type="triangle"/>
          </a:ln>
        </p:spPr>
      </p:cxnSp>
      <p:sp>
        <p:nvSpPr>
          <p:cNvPr id="2898" name="Google Shape;2898;p173"/>
          <p:cNvSpPr txBox="1"/>
          <p:nvPr/>
        </p:nvSpPr>
        <p:spPr>
          <a:xfrm>
            <a:off x="3705950" y="3380575"/>
            <a:ext cx="27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cxnSp>
        <p:nvCxnSpPr>
          <p:cNvPr id="2899" name="Google Shape;2899;p173"/>
          <p:cNvCxnSpPr/>
          <p:nvPr/>
        </p:nvCxnSpPr>
        <p:spPr>
          <a:xfrm flipH="1" rot="10800000">
            <a:off x="6069888" y="2930925"/>
            <a:ext cx="300" cy="318000"/>
          </a:xfrm>
          <a:prstGeom prst="straightConnector1">
            <a:avLst/>
          </a:prstGeom>
          <a:noFill/>
          <a:ln cap="flat" cmpd="sng" w="9525">
            <a:solidFill>
              <a:srgbClr val="FF0000"/>
            </a:solidFill>
            <a:prstDash val="solid"/>
            <a:round/>
            <a:headEnd len="med" w="med" type="none"/>
            <a:tailEnd len="med" w="med" type="triangle"/>
          </a:ln>
        </p:spPr>
      </p:cxnSp>
      <p:cxnSp>
        <p:nvCxnSpPr>
          <p:cNvPr id="2900" name="Google Shape;2900;p173"/>
          <p:cNvCxnSpPr/>
          <p:nvPr/>
        </p:nvCxnSpPr>
        <p:spPr>
          <a:xfrm>
            <a:off x="6414863" y="3580675"/>
            <a:ext cx="632400" cy="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4" name="Shape 2904"/>
        <p:cNvGrpSpPr/>
        <p:nvPr/>
      </p:nvGrpSpPr>
      <p:grpSpPr>
        <a:xfrm>
          <a:off x="0" y="0"/>
          <a:ext cx="0" cy="0"/>
          <a:chOff x="0" y="0"/>
          <a:chExt cx="0" cy="0"/>
        </a:xfrm>
      </p:grpSpPr>
      <p:sp>
        <p:nvSpPr>
          <p:cNvPr id="2905" name="Google Shape;2905;p174"/>
          <p:cNvSpPr txBox="1"/>
          <p:nvPr>
            <p:ph idx="1" type="body"/>
          </p:nvPr>
        </p:nvSpPr>
        <p:spPr>
          <a:xfrm>
            <a:off x="392113" y="898922"/>
            <a:ext cx="8356500" cy="3670800"/>
          </a:xfrm>
          <a:prstGeom prst="rect">
            <a:avLst/>
          </a:prstGeom>
          <a:noFill/>
          <a:ln>
            <a:noFill/>
          </a:ln>
        </p:spPr>
        <p:txBody>
          <a:bodyPr anchorCtr="0" anchor="t" bIns="0" lIns="0" spcFirstLastPara="1" rIns="0" wrap="square" tIns="0">
            <a:noAutofit/>
          </a:bodyPr>
          <a:lstStyle/>
          <a:p>
            <a:pPr indent="-342900" lvl="0" marL="914400" rtl="0" algn="l">
              <a:spcBef>
                <a:spcPts val="0"/>
              </a:spcBef>
              <a:spcAft>
                <a:spcPts val="0"/>
              </a:spcAft>
              <a:buSzPts val="1800"/>
              <a:buChar char="•"/>
            </a:pPr>
            <a:r>
              <a:rPr lang="en"/>
              <a:t>Cascade:</a:t>
            </a:r>
            <a:endParaRPr/>
          </a:p>
          <a:p>
            <a:pPr indent="-342900" lvl="0" marL="914400" rtl="0" algn="l">
              <a:spcBef>
                <a:spcPts val="0"/>
              </a:spcBef>
              <a:spcAft>
                <a:spcPts val="0"/>
              </a:spcAft>
              <a:buSzPts val="1800"/>
              <a:buChar char="•"/>
            </a:pPr>
            <a:r>
              <a:rPr lang="en"/>
              <a:t>Triangle:</a:t>
            </a:r>
            <a:endParaRPr/>
          </a:p>
          <a:p>
            <a:pPr indent="-342900" lvl="0" marL="914400" rtl="0" algn="l">
              <a:spcBef>
                <a:spcPts val="0"/>
              </a:spcBef>
              <a:spcAft>
                <a:spcPts val="0"/>
              </a:spcAft>
              <a:buSzPts val="1800"/>
              <a:buChar char="•"/>
            </a:pPr>
            <a:r>
              <a:rPr lang="en"/>
              <a:t>Shared context vector</a:t>
            </a:r>
            <a:endParaRPr/>
          </a:p>
          <a:p>
            <a:pPr indent="-342900" lvl="0" marL="914400" rtl="0" algn="l">
              <a:spcBef>
                <a:spcPts val="0"/>
              </a:spcBef>
              <a:spcAft>
                <a:spcPts val="0"/>
              </a:spcAft>
              <a:buSzPts val="1800"/>
              <a:buChar char="•"/>
            </a:pPr>
            <a:r>
              <a:rPr lang="en"/>
              <a:t>Dual Decoder</a:t>
            </a:r>
            <a:endParaRPr/>
          </a:p>
          <a:p>
            <a:pPr indent="-342900" lvl="0" marL="914400" rtl="0" algn="l">
              <a:spcBef>
                <a:spcPts val="0"/>
              </a:spcBef>
              <a:spcAft>
                <a:spcPts val="0"/>
              </a:spcAft>
              <a:buSzPts val="1800"/>
              <a:buChar char="•"/>
            </a:pPr>
            <a:r>
              <a:rPr lang="en"/>
              <a:t>Concat</a:t>
            </a:r>
            <a:endParaRPr/>
          </a:p>
          <a:p>
            <a:pPr indent="-342900" lvl="1" marL="1371600" rtl="0" algn="l">
              <a:spcBef>
                <a:spcPts val="0"/>
              </a:spcBef>
              <a:spcAft>
                <a:spcPts val="0"/>
              </a:spcAft>
              <a:buSzPts val="1800"/>
              <a:buChar char="-"/>
            </a:pPr>
            <a:r>
              <a:rPr lang="en"/>
              <a:t>Single decoder generates source</a:t>
            </a:r>
            <a:br>
              <a:rPr lang="en"/>
            </a:br>
            <a:r>
              <a:rPr lang="en"/>
              <a:t>and target language</a:t>
            </a:r>
            <a:endParaRPr/>
          </a:p>
          <a:p>
            <a:pPr indent="-342900" lvl="1" marL="1371600" rtl="0" algn="l">
              <a:spcBef>
                <a:spcPts val="0"/>
              </a:spcBef>
              <a:spcAft>
                <a:spcPts val="0"/>
              </a:spcAft>
              <a:buSzPts val="1800"/>
              <a:buChar char="-"/>
            </a:pPr>
            <a:r>
              <a:rPr lang="en"/>
              <a:t>Output is </a:t>
            </a:r>
            <a:r>
              <a:rPr lang="en"/>
              <a:t>concatenation</a:t>
            </a:r>
            <a:endParaRPr/>
          </a:p>
          <a:p>
            <a:pPr indent="-342900" lvl="1" marL="1371600" rtl="0" algn="l">
              <a:spcBef>
                <a:spcPts val="0"/>
              </a:spcBef>
              <a:spcAft>
                <a:spcPts val="0"/>
              </a:spcAft>
              <a:buSzPts val="1800"/>
              <a:buChar char="-"/>
            </a:pPr>
            <a:r>
              <a:rPr lang="en"/>
              <a:t>(Sperber et al, 2020)</a:t>
            </a:r>
            <a:endParaRPr/>
          </a:p>
          <a:p>
            <a:pPr indent="0" lvl="0" marL="1371600" rtl="0" algn="l">
              <a:spcBef>
                <a:spcPts val="0"/>
              </a:spcBef>
              <a:spcAft>
                <a:spcPts val="0"/>
              </a:spcAft>
              <a:buNone/>
            </a:pPr>
            <a:r>
              <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0"/>
              </a:spcBef>
              <a:spcAft>
                <a:spcPts val="0"/>
              </a:spcAft>
              <a:buClr>
                <a:schemeClr val="dk1"/>
              </a:buClr>
              <a:buSzPts val="2400"/>
              <a:buNone/>
            </a:pPr>
            <a:r>
              <a:t/>
            </a:r>
            <a:endParaRPr/>
          </a:p>
          <a:p>
            <a:pPr indent="-342900" lvl="0" marL="342900" rtl="0" algn="l">
              <a:lnSpc>
                <a:spcPct val="100000"/>
              </a:lnSpc>
              <a:spcBef>
                <a:spcPts val="0"/>
              </a:spcBef>
              <a:spcAft>
                <a:spcPts val="0"/>
              </a:spcAft>
              <a:buClr>
                <a:schemeClr val="dk1"/>
              </a:buClr>
              <a:buSzPts val="2400"/>
              <a:buFont typeface="Calibri"/>
              <a:buNone/>
            </a:pPr>
            <a:r>
              <a:t/>
            </a:r>
            <a:endParaRPr/>
          </a:p>
        </p:txBody>
      </p:sp>
      <p:sp>
        <p:nvSpPr>
          <p:cNvPr id="2906" name="Google Shape;2906;p174"/>
          <p:cNvSpPr txBox="1"/>
          <p:nvPr>
            <p:ph type="title"/>
          </p:nvPr>
        </p:nvSpPr>
        <p:spPr>
          <a:xfrm>
            <a:off x="323528" y="0"/>
            <a:ext cx="6336000" cy="735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600"/>
              <a:buFont typeface="Calibri"/>
              <a:buNone/>
            </a:pPr>
            <a:r>
              <a:rPr lang="en"/>
              <a:t>2-stage models</a:t>
            </a:r>
            <a:endParaRPr/>
          </a:p>
        </p:txBody>
      </p:sp>
      <p:sp>
        <p:nvSpPr>
          <p:cNvPr id="2907" name="Google Shape;2907;p1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08" name="Google Shape;2908;p174"/>
          <p:cNvSpPr/>
          <p:nvPr/>
        </p:nvSpPr>
        <p:spPr>
          <a:xfrm>
            <a:off x="4618725" y="1982425"/>
            <a:ext cx="3039900" cy="2239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74"/>
          <p:cNvSpPr/>
          <p:nvPr/>
        </p:nvSpPr>
        <p:spPr>
          <a:xfrm>
            <a:off x="6302250" y="2979500"/>
            <a:ext cx="420300" cy="119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74"/>
          <p:cNvSpPr/>
          <p:nvPr/>
        </p:nvSpPr>
        <p:spPr>
          <a:xfrm>
            <a:off x="4651850" y="2831750"/>
            <a:ext cx="1810500" cy="393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74"/>
          <p:cNvSpPr/>
          <p:nvPr/>
        </p:nvSpPr>
        <p:spPr>
          <a:xfrm>
            <a:off x="4923300" y="1876825"/>
            <a:ext cx="1640400" cy="2344800"/>
          </a:xfrm>
          <a:prstGeom prst="roundRect">
            <a:avLst>
              <a:gd fmla="val 16667" name="adj"/>
            </a:avLst>
          </a:prstGeom>
          <a:noFill/>
          <a:ln cap="flat" cmpd="sng" w="38100">
            <a:solidFill>
              <a:srgbClr val="9FC5E8"/>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2" name="Google Shape;2912;p174"/>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913" name="Google Shape;2913;p174"/>
          <p:cNvPicPr preferRelativeResize="0"/>
          <p:nvPr/>
        </p:nvPicPr>
        <p:blipFill>
          <a:blip r:embed="rId4">
            <a:alphaModFix amt="29000"/>
          </a:blip>
          <a:stretch>
            <a:fillRect/>
          </a:stretch>
        </p:blipFill>
        <p:spPr>
          <a:xfrm>
            <a:off x="6302250" y="2279138"/>
            <a:ext cx="1115568" cy="585216"/>
          </a:xfrm>
          <a:prstGeom prst="rect">
            <a:avLst/>
          </a:prstGeom>
          <a:noFill/>
          <a:ln>
            <a:noFill/>
          </a:ln>
        </p:spPr>
      </p:pic>
      <p:sp>
        <p:nvSpPr>
          <p:cNvPr id="2914" name="Google Shape;2914;p174"/>
          <p:cNvSpPr txBox="1"/>
          <p:nvPr/>
        </p:nvSpPr>
        <p:spPr>
          <a:xfrm>
            <a:off x="5072238" y="3380575"/>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915" name="Google Shape;2915;p174"/>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916" name="Google Shape;2916;p174"/>
          <p:cNvSpPr txBox="1"/>
          <p:nvPr/>
        </p:nvSpPr>
        <p:spPr>
          <a:xfrm>
            <a:off x="5620638" y="2397050"/>
            <a:ext cx="13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917" name="Google Shape;2917;p174"/>
          <p:cNvSpPr txBox="1"/>
          <p:nvPr/>
        </p:nvSpPr>
        <p:spPr>
          <a:xfrm>
            <a:off x="5353500" y="1413525"/>
            <a:ext cx="78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Source Sans Pro"/>
                <a:ea typeface="Source Sans Pro"/>
                <a:cs typeface="Source Sans Pro"/>
                <a:sym typeface="Source Sans Pro"/>
              </a:rPr>
              <a:t>ASR</a:t>
            </a:r>
            <a:endParaRPr>
              <a:solidFill>
                <a:srgbClr val="B7B7B7"/>
              </a:solidFill>
              <a:latin typeface="Source Sans Pro"/>
              <a:ea typeface="Source Sans Pro"/>
              <a:cs typeface="Source Sans Pro"/>
              <a:sym typeface="Source Sans Pro"/>
            </a:endParaRPr>
          </a:p>
        </p:txBody>
      </p:sp>
      <p:cxnSp>
        <p:nvCxnSpPr>
          <p:cNvPr id="2918" name="Google Shape;2918;p174"/>
          <p:cNvCxnSpPr>
            <a:endCxn id="2915" idx="2"/>
          </p:cNvCxnSpPr>
          <p:nvPr/>
        </p:nvCxnSpPr>
        <p:spPr>
          <a:xfrm rot="10800000">
            <a:off x="5743498" y="2865967"/>
            <a:ext cx="0" cy="420600"/>
          </a:xfrm>
          <a:prstGeom prst="straightConnector1">
            <a:avLst/>
          </a:prstGeom>
          <a:noFill/>
          <a:ln cap="flat" cmpd="sng" w="9525">
            <a:solidFill>
              <a:srgbClr val="0000FF"/>
            </a:solidFill>
            <a:prstDash val="solid"/>
            <a:round/>
            <a:headEnd len="med" w="med" type="none"/>
            <a:tailEnd len="med" w="med" type="triangle"/>
          </a:ln>
        </p:spPr>
      </p:cxnSp>
      <p:sp>
        <p:nvSpPr>
          <p:cNvPr id="2919" name="Google Shape;2919;p174"/>
          <p:cNvSpPr txBox="1"/>
          <p:nvPr/>
        </p:nvSpPr>
        <p:spPr>
          <a:xfrm>
            <a:off x="3705950" y="3380575"/>
            <a:ext cx="27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cxnSp>
        <p:nvCxnSpPr>
          <p:cNvPr id="2920" name="Google Shape;2920;p174"/>
          <p:cNvCxnSpPr/>
          <p:nvPr/>
        </p:nvCxnSpPr>
        <p:spPr>
          <a:xfrm flipH="1" rot="10800000">
            <a:off x="6069888" y="2930925"/>
            <a:ext cx="300" cy="3180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4" name="Shape 2924"/>
        <p:cNvGrpSpPr/>
        <p:nvPr/>
      </p:nvGrpSpPr>
      <p:grpSpPr>
        <a:xfrm>
          <a:off x="0" y="0"/>
          <a:ext cx="0" cy="0"/>
          <a:chOff x="0" y="0"/>
          <a:chExt cx="0" cy="0"/>
        </a:xfrm>
      </p:grpSpPr>
      <p:sp>
        <p:nvSpPr>
          <p:cNvPr id="2925" name="Google Shape;2925;p175"/>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600">
                <a:solidFill>
                  <a:srgbClr val="CFE2F3"/>
                </a:solidFill>
                <a:latin typeface="Caveat"/>
                <a:ea typeface="Caveat"/>
                <a:cs typeface="Caveat"/>
                <a:sym typeface="Caveat"/>
              </a:rPr>
              <a:t>Sec 3.2.2</a:t>
            </a:r>
            <a:endParaRPr b="0" sz="3600">
              <a:solidFill>
                <a:srgbClr val="CFE2F3"/>
              </a:solidFill>
              <a:latin typeface="Source Sans Pro"/>
              <a:ea typeface="Source Sans Pro"/>
              <a:cs typeface="Source Sans Pro"/>
              <a:sym typeface="Source Sans Pro"/>
            </a:endParaRPr>
          </a:p>
          <a:p>
            <a:pPr indent="0" lvl="0" marL="0" rtl="0" algn="l">
              <a:spcBef>
                <a:spcPts val="0"/>
              </a:spcBef>
              <a:spcAft>
                <a:spcPts val="0"/>
              </a:spcAft>
              <a:buNone/>
            </a:pPr>
            <a:r>
              <a:rPr lang="en"/>
              <a:t>Transfer Learning &amp; Pretraining</a:t>
            </a:r>
            <a:endParaRPr/>
          </a:p>
        </p:txBody>
      </p:sp>
      <p:sp>
        <p:nvSpPr>
          <p:cNvPr id="2926" name="Google Shape;2926;p17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30" name="Shape 2930"/>
        <p:cNvGrpSpPr/>
        <p:nvPr/>
      </p:nvGrpSpPr>
      <p:grpSpPr>
        <a:xfrm>
          <a:off x="0" y="0"/>
          <a:ext cx="0" cy="0"/>
          <a:chOff x="0" y="0"/>
          <a:chExt cx="0" cy="0"/>
        </a:xfrm>
      </p:grpSpPr>
      <p:sp>
        <p:nvSpPr>
          <p:cNvPr id="2931" name="Google Shape;2931;p17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a:t>
            </a:r>
            <a:r>
              <a:rPr lang="en"/>
              <a:t> learning and pre-training</a:t>
            </a:r>
            <a:endParaRPr/>
          </a:p>
        </p:txBody>
      </p:sp>
      <p:sp>
        <p:nvSpPr>
          <p:cNvPr id="2932" name="Google Shape;2932;p176"/>
          <p:cNvSpPr txBox="1"/>
          <p:nvPr>
            <p:ph idx="1" type="body"/>
          </p:nvPr>
        </p:nvSpPr>
        <p:spPr>
          <a:xfrm>
            <a:off x="243900" y="25350"/>
            <a:ext cx="8793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 pre-training encoder (https://arxiv.org/abs/1809.01431) </a:t>
            </a:r>
            <a:r>
              <a:rPr lang="en" sz="1000">
                <a:solidFill>
                  <a:srgbClr val="222222"/>
                </a:solidFill>
                <a:highlight>
                  <a:srgbClr val="FFFFFF"/>
                </a:highlight>
                <a:latin typeface="Arial"/>
                <a:ea typeface="Arial"/>
                <a:cs typeface="Arial"/>
                <a:sym typeface="Arial"/>
              </a:rPr>
              <a:t>Bansal, Sameer, Herman Kamper, Karen Livescu, Adam Lopez, and Sharon Goldwater. "Pre-training on high-resource speech recognition improves low-resource speech-to-text translation." </a:t>
            </a:r>
            <a:r>
              <a:rPr i="1" lang="en" sz="1000">
                <a:solidFill>
                  <a:srgbClr val="222222"/>
                </a:solidFill>
                <a:latin typeface="Arial"/>
                <a:ea typeface="Arial"/>
                <a:cs typeface="Arial"/>
                <a:sym typeface="Arial"/>
              </a:rPr>
              <a:t>arXiv preprint arXiv:1809.01431</a:t>
            </a:r>
            <a:r>
              <a:rPr lang="en" sz="1000">
                <a:solidFill>
                  <a:srgbClr val="222222"/>
                </a:solidFill>
                <a:highlight>
                  <a:srgbClr val="FFFFFF"/>
                </a:highlight>
                <a:latin typeface="Arial"/>
                <a:ea typeface="Arial"/>
                <a:cs typeface="Arial"/>
                <a:sym typeface="Arial"/>
              </a:rPr>
              <a:t> (2018).</a:t>
            </a:r>
            <a:endParaRPr/>
          </a:p>
          <a:p>
            <a:pPr indent="0" lvl="0" marL="0" rtl="0" algn="l">
              <a:spcBef>
                <a:spcPts val="1600"/>
              </a:spcBef>
              <a:spcAft>
                <a:spcPts val="0"/>
              </a:spcAft>
              <a:buClr>
                <a:schemeClr val="dk2"/>
              </a:buClr>
              <a:buSzPts val="1100"/>
              <a:buFont typeface="Arial"/>
              <a:buNone/>
            </a:pPr>
            <a:r>
              <a:rPr lang="en"/>
              <a:t>-)  decoder (</a:t>
            </a:r>
            <a:r>
              <a:rPr lang="en" u="sng">
                <a:solidFill>
                  <a:schemeClr val="hlink"/>
                </a:solidFill>
                <a:hlinkClick r:id="rId3"/>
              </a:rPr>
              <a:t>https://arxiv.org/pdf/1802.04200.pdf</a:t>
            </a:r>
            <a:r>
              <a:rPr lang="en"/>
              <a:t>) </a:t>
            </a:r>
            <a:r>
              <a:rPr lang="en" sz="1000">
                <a:solidFill>
                  <a:srgbClr val="222222"/>
                </a:solidFill>
                <a:highlight>
                  <a:srgbClr val="FFFFFF"/>
                </a:highlight>
                <a:latin typeface="Arial"/>
                <a:ea typeface="Arial"/>
                <a:cs typeface="Arial"/>
                <a:sym typeface="Arial"/>
              </a:rPr>
              <a:t>Bérard, A., Besacier, L., Kocabiyikoglu, A.C. and Pietquin, O., 2018, April. End-to-end automatic speech translation of audiobooks. In </a:t>
            </a:r>
            <a:r>
              <a:rPr i="1" lang="en" sz="1000">
                <a:solidFill>
                  <a:srgbClr val="222222"/>
                </a:solidFill>
                <a:latin typeface="Arial"/>
                <a:ea typeface="Arial"/>
                <a:cs typeface="Arial"/>
                <a:sym typeface="Arial"/>
              </a:rPr>
              <a:t>2018 IEEE International Conference on Acoustics, Speech and Signal Processing (ICASSP)</a:t>
            </a:r>
            <a:r>
              <a:rPr lang="en" sz="1000">
                <a:solidFill>
                  <a:srgbClr val="222222"/>
                </a:solidFill>
                <a:highlight>
                  <a:srgbClr val="FFFFFF"/>
                </a:highlight>
                <a:latin typeface="Arial"/>
                <a:ea typeface="Arial"/>
                <a:cs typeface="Arial"/>
                <a:sym typeface="Arial"/>
              </a:rPr>
              <a:t> (pp. 6224-6228). IEEE.</a:t>
            </a:r>
            <a:endParaRPr/>
          </a:p>
          <a:p>
            <a:pPr indent="0" lvl="0" marL="0" rtl="0" algn="l">
              <a:spcBef>
                <a:spcPts val="1600"/>
              </a:spcBef>
              <a:spcAft>
                <a:spcPts val="0"/>
              </a:spcAft>
              <a:buClr>
                <a:schemeClr val="dk2"/>
              </a:buClr>
              <a:buSzPts val="1100"/>
              <a:buFont typeface="Arial"/>
              <a:buNone/>
            </a:pPr>
            <a:r>
              <a:rPr lang="en"/>
              <a:t>-) KD (</a:t>
            </a:r>
            <a:r>
              <a:rPr lang="en" u="sng">
                <a:solidFill>
                  <a:schemeClr val="hlink"/>
                </a:solidFill>
                <a:hlinkClick r:id="rId4"/>
              </a:rPr>
              <a:t>https://arxiv.org/abs/1904.08075</a:t>
            </a:r>
            <a:r>
              <a:rPr lang="en"/>
              <a:t>) </a:t>
            </a:r>
            <a:r>
              <a:rPr lang="en" sz="1000">
                <a:solidFill>
                  <a:srgbClr val="222222"/>
                </a:solidFill>
                <a:highlight>
                  <a:srgbClr val="FFFFFF"/>
                </a:highlight>
                <a:latin typeface="Arial"/>
                <a:ea typeface="Arial"/>
                <a:cs typeface="Arial"/>
                <a:sym typeface="Arial"/>
              </a:rPr>
              <a:t>Kim, Yoon, and Alexander M. Rush. "Sequence-Level Knowledge Distillation." In </a:t>
            </a:r>
            <a:r>
              <a:rPr i="1" lang="en" sz="1000">
                <a:solidFill>
                  <a:srgbClr val="222222"/>
                </a:solidFill>
                <a:latin typeface="Arial"/>
                <a:ea typeface="Arial"/>
                <a:cs typeface="Arial"/>
                <a:sym typeface="Arial"/>
              </a:rPr>
              <a:t>Proceedings of the 2016 Conference on Empirical Methods in Natural Language Processing</a:t>
            </a:r>
            <a:r>
              <a:rPr lang="en" sz="1000">
                <a:solidFill>
                  <a:srgbClr val="222222"/>
                </a:solidFill>
                <a:highlight>
                  <a:srgbClr val="FFFFFF"/>
                </a:highlight>
                <a:latin typeface="Arial"/>
                <a:ea typeface="Arial"/>
                <a:cs typeface="Arial"/>
                <a:sym typeface="Arial"/>
              </a:rPr>
              <a:t>, pp. 1317-1327. 2016. </a:t>
            </a:r>
            <a:endParaRPr sz="1000">
              <a:solidFill>
                <a:srgbClr val="222222"/>
              </a:solidFill>
              <a:highlight>
                <a:srgbClr val="FFFFFF"/>
              </a:highlight>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lang="en" sz="1000">
                <a:solidFill>
                  <a:srgbClr val="222222"/>
                </a:solidFill>
                <a:highlight>
                  <a:srgbClr val="FFFFFF"/>
                </a:highlight>
                <a:latin typeface="Arial"/>
                <a:ea typeface="Arial"/>
                <a:cs typeface="Arial"/>
                <a:sym typeface="Arial"/>
              </a:rPr>
              <a:t>Liu, Y., Xiong, H., Zhang, J., He, Z., Wu, H., Wang, H. and Zong, C., 2019. End-to-End Speech Translation with Knowledge Distillation}}. </a:t>
            </a:r>
            <a:r>
              <a:rPr i="1" lang="en" sz="1000">
                <a:solidFill>
                  <a:srgbClr val="222222"/>
                </a:solidFill>
                <a:latin typeface="Arial"/>
                <a:ea typeface="Arial"/>
                <a:cs typeface="Arial"/>
                <a:sym typeface="Arial"/>
              </a:rPr>
              <a:t>Proc. Interspeech 2019</a:t>
            </a:r>
            <a:r>
              <a:rPr lang="en" sz="1000">
                <a:solidFill>
                  <a:srgbClr val="222222"/>
                </a:solidFill>
                <a:highlight>
                  <a:srgbClr val="FFFFFF"/>
                </a:highlight>
                <a:latin typeface="Arial"/>
                <a:ea typeface="Arial"/>
                <a:cs typeface="Arial"/>
                <a:sym typeface="Arial"/>
              </a:rPr>
              <a:t>, pp.1128-1132.</a:t>
            </a:r>
            <a:endParaRPr sz="1000">
              <a:solidFill>
                <a:srgbClr val="222222"/>
              </a:solidFill>
              <a:highlight>
                <a:srgbClr val="FFFFFF"/>
              </a:highlight>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lang="en" sz="1000">
                <a:solidFill>
                  <a:srgbClr val="222222"/>
                </a:solidFill>
                <a:highlight>
                  <a:srgbClr val="FFFFFF"/>
                </a:highlight>
                <a:latin typeface="Arial"/>
                <a:ea typeface="Arial"/>
                <a:cs typeface="Arial"/>
                <a:sym typeface="Arial"/>
              </a:rPr>
              <a:t>Confronto Gaido, M., Di Gangi, M.A., Negri, M. and Turchi, M., 2020. On Knowledge Distillation for Direct Speech Translation. </a:t>
            </a:r>
            <a:r>
              <a:rPr i="1" lang="en" sz="1000">
                <a:solidFill>
                  <a:srgbClr val="222222"/>
                </a:solidFill>
                <a:latin typeface="Arial"/>
                <a:ea typeface="Arial"/>
                <a:cs typeface="Arial"/>
                <a:sym typeface="Arial"/>
              </a:rPr>
              <a:t>arXiv preprint arXiv:2012.04964</a:t>
            </a: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lang="en"/>
              <a:t>-) use of word2vc and BART (https://arxiv.org/pdf/2010.12829.pdf https://arxiv.org/pdf/2006.12124.pdf) </a:t>
            </a:r>
            <a:r>
              <a:rPr lang="en" sz="1000">
                <a:solidFill>
                  <a:srgbClr val="222222"/>
                </a:solidFill>
                <a:highlight>
                  <a:srgbClr val="FFFFFF"/>
                </a:highlight>
                <a:latin typeface="Arial"/>
                <a:ea typeface="Arial"/>
                <a:cs typeface="Arial"/>
                <a:sym typeface="Arial"/>
              </a:rPr>
              <a:t>Wu, Anne, Changhan Wang, Juan Pino, and Jiatao Gu. "Self-Supervised Representations Improve End-to-End Speech Translation}}." </a:t>
            </a:r>
            <a:r>
              <a:rPr i="1" lang="en" sz="1000">
                <a:solidFill>
                  <a:srgbClr val="222222"/>
                </a:solidFill>
                <a:latin typeface="Arial"/>
                <a:ea typeface="Arial"/>
                <a:cs typeface="Arial"/>
                <a:sym typeface="Arial"/>
              </a:rPr>
              <a:t>Proc. Interspeech 2020</a:t>
            </a:r>
            <a:r>
              <a:rPr lang="en" sz="1000">
                <a:solidFill>
                  <a:srgbClr val="222222"/>
                </a:solidFill>
                <a:highlight>
                  <a:srgbClr val="FFFFFF"/>
                </a:highlight>
                <a:latin typeface="Arial"/>
                <a:ea typeface="Arial"/>
                <a:cs typeface="Arial"/>
                <a:sym typeface="Arial"/>
              </a:rPr>
              <a:t> (2020): 1491-1495.  </a:t>
            </a:r>
            <a:endParaRPr sz="1000">
              <a:solidFill>
                <a:srgbClr val="222222"/>
              </a:solidFill>
              <a:highlight>
                <a:srgbClr val="FFFFFF"/>
              </a:highlight>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lang="en" sz="1000">
                <a:solidFill>
                  <a:srgbClr val="222222"/>
                </a:solidFill>
                <a:highlight>
                  <a:srgbClr val="FFFFFF"/>
                </a:highlight>
                <a:latin typeface="Arial"/>
                <a:ea typeface="Arial"/>
                <a:cs typeface="Arial"/>
                <a:sym typeface="Arial"/>
              </a:rPr>
              <a:t>Li, Xian, Changhan Wang, Yun Tang, Chau Tran, Yuqing Tang, Juan Pino, Alexei Baevski, Alexis Conneau, and Michael Auli. "Multilingual Speech Translation with Efficient Finetuning of Pretrained Models." </a:t>
            </a:r>
            <a:r>
              <a:rPr i="1" lang="en" sz="1000">
                <a:solidFill>
                  <a:srgbClr val="222222"/>
                </a:solidFill>
                <a:latin typeface="Arial"/>
                <a:ea typeface="Arial"/>
                <a:cs typeface="Arial"/>
                <a:sym typeface="Arial"/>
              </a:rPr>
              <a:t>arXiv e-prints</a:t>
            </a:r>
            <a:r>
              <a:rPr lang="en" sz="1000">
                <a:solidFill>
                  <a:srgbClr val="222222"/>
                </a:solidFill>
                <a:highlight>
                  <a:srgbClr val="FFFFFF"/>
                </a:highlight>
                <a:latin typeface="Arial"/>
                <a:ea typeface="Arial"/>
                <a:cs typeface="Arial"/>
                <a:sym typeface="Arial"/>
              </a:rPr>
              <a:t> (2020): arXiv-2010.</a:t>
            </a:r>
            <a:endParaRPr sz="1000">
              <a:solidFill>
                <a:srgbClr val="222222"/>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a:p>
        </p:txBody>
      </p:sp>
      <p:sp>
        <p:nvSpPr>
          <p:cNvPr id="2933" name="Google Shape;2933;p17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grpSp>
        <p:nvGrpSpPr>
          <p:cNvPr id="376" name="Google Shape;376;p42"/>
          <p:cNvGrpSpPr/>
          <p:nvPr/>
        </p:nvGrpSpPr>
        <p:grpSpPr>
          <a:xfrm>
            <a:off x="968000" y="4077637"/>
            <a:ext cx="7769900" cy="446400"/>
            <a:chOff x="968000" y="2669603"/>
            <a:chExt cx="7769900" cy="446400"/>
          </a:xfrm>
        </p:grpSpPr>
        <p:sp>
          <p:nvSpPr>
            <p:cNvPr id="377" name="Google Shape;377;p42"/>
            <p:cNvSpPr txBox="1"/>
            <p:nvPr/>
          </p:nvSpPr>
          <p:spPr>
            <a:xfrm>
              <a:off x="968000" y="2669603"/>
              <a:ext cx="22344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Unconstrained</a:t>
              </a:r>
              <a:endParaRPr b="1" sz="1700">
                <a:solidFill>
                  <a:srgbClr val="EFEFEF"/>
                </a:solidFill>
                <a:latin typeface="Source Sans Pro"/>
                <a:ea typeface="Source Sans Pro"/>
                <a:cs typeface="Source Sans Pro"/>
                <a:sym typeface="Source Sans Pro"/>
              </a:endParaRPr>
            </a:p>
          </p:txBody>
        </p:sp>
        <p:sp>
          <p:nvSpPr>
            <p:cNvPr id="378" name="Google Shape;378;p42"/>
            <p:cNvSpPr txBox="1"/>
            <p:nvPr/>
          </p:nvSpPr>
          <p:spPr>
            <a:xfrm>
              <a:off x="5732500" y="2669603"/>
              <a:ext cx="30054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Constrained (e.g. subtitling)</a:t>
              </a:r>
              <a:endParaRPr b="1" sz="1700">
                <a:solidFill>
                  <a:srgbClr val="EFEFEF"/>
                </a:solidFill>
                <a:latin typeface="Source Sans Pro"/>
                <a:ea typeface="Source Sans Pro"/>
                <a:cs typeface="Source Sans Pro"/>
                <a:sym typeface="Source Sans Pro"/>
              </a:endParaRPr>
            </a:p>
          </p:txBody>
        </p:sp>
      </p:grpSp>
      <p:grpSp>
        <p:nvGrpSpPr>
          <p:cNvPr id="379" name="Google Shape;379;p42"/>
          <p:cNvGrpSpPr/>
          <p:nvPr/>
        </p:nvGrpSpPr>
        <p:grpSpPr>
          <a:xfrm>
            <a:off x="235100" y="2616596"/>
            <a:ext cx="8850200" cy="446400"/>
            <a:chOff x="235100" y="2688368"/>
            <a:chExt cx="8850200" cy="446400"/>
          </a:xfrm>
        </p:grpSpPr>
        <p:sp>
          <p:nvSpPr>
            <p:cNvPr id="380" name="Google Shape;380;p42"/>
            <p:cNvSpPr txBox="1"/>
            <p:nvPr/>
          </p:nvSpPr>
          <p:spPr>
            <a:xfrm>
              <a:off x="235100" y="2688368"/>
              <a:ext cx="37002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chemeClr val="dk1"/>
                  </a:solidFill>
                  <a:latin typeface="Source Sans Pro"/>
                  <a:ea typeface="Source Sans Pro"/>
                  <a:cs typeface="Source Sans Pro"/>
                  <a:sym typeface="Source Sans Pro"/>
                </a:rPr>
                <a:t>Restricted domain </a:t>
              </a:r>
              <a:endParaRPr b="1" sz="1700">
                <a:solidFill>
                  <a:schemeClr val="dk1"/>
                </a:solidFill>
                <a:latin typeface="Source Sans Pro"/>
                <a:ea typeface="Source Sans Pro"/>
                <a:cs typeface="Source Sans Pro"/>
                <a:sym typeface="Source Sans Pro"/>
              </a:endParaRPr>
            </a:p>
          </p:txBody>
        </p:sp>
        <p:sp>
          <p:nvSpPr>
            <p:cNvPr id="381" name="Google Shape;381;p42"/>
            <p:cNvSpPr txBox="1"/>
            <p:nvPr/>
          </p:nvSpPr>
          <p:spPr>
            <a:xfrm>
              <a:off x="5385100" y="2688368"/>
              <a:ext cx="37002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chemeClr val="dk1"/>
                  </a:solidFill>
                  <a:latin typeface="Source Sans Pro"/>
                  <a:ea typeface="Source Sans Pro"/>
                  <a:cs typeface="Source Sans Pro"/>
                  <a:sym typeface="Source Sans Pro"/>
                </a:rPr>
                <a:t>Open domain </a:t>
              </a:r>
              <a:endParaRPr b="1" sz="1700">
                <a:solidFill>
                  <a:schemeClr val="dk1"/>
                </a:solidFill>
                <a:latin typeface="Source Sans Pro"/>
                <a:ea typeface="Source Sans Pro"/>
                <a:cs typeface="Source Sans Pro"/>
                <a:sym typeface="Source Sans Pro"/>
              </a:endParaRPr>
            </a:p>
          </p:txBody>
        </p:sp>
      </p:grpSp>
      <p:sp>
        <p:nvSpPr>
          <p:cNvPr id="382" name="Google Shape;382;p4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Speech Translation - a Multi-faceted Problem</a:t>
            </a:r>
            <a:endParaRPr/>
          </a:p>
        </p:txBody>
      </p:sp>
      <p:grpSp>
        <p:nvGrpSpPr>
          <p:cNvPr id="383" name="Google Shape;383;p42"/>
          <p:cNvGrpSpPr/>
          <p:nvPr/>
        </p:nvGrpSpPr>
        <p:grpSpPr>
          <a:xfrm>
            <a:off x="1631300" y="1155556"/>
            <a:ext cx="6508250" cy="446400"/>
            <a:chOff x="1631300" y="1155556"/>
            <a:chExt cx="6508250" cy="446400"/>
          </a:xfrm>
        </p:grpSpPr>
        <p:sp>
          <p:nvSpPr>
            <p:cNvPr id="384" name="Google Shape;384;p42"/>
            <p:cNvSpPr txBox="1"/>
            <p:nvPr/>
          </p:nvSpPr>
          <p:spPr>
            <a:xfrm>
              <a:off x="1631300" y="1155556"/>
              <a:ext cx="9078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Offline</a:t>
              </a:r>
              <a:endParaRPr b="1" sz="1700">
                <a:solidFill>
                  <a:srgbClr val="999999"/>
                </a:solidFill>
                <a:latin typeface="Source Sans Pro"/>
                <a:ea typeface="Source Sans Pro"/>
                <a:cs typeface="Source Sans Pro"/>
                <a:sym typeface="Source Sans Pro"/>
              </a:endParaRPr>
            </a:p>
          </p:txBody>
        </p:sp>
        <p:sp>
          <p:nvSpPr>
            <p:cNvPr id="385" name="Google Shape;385;p42"/>
            <p:cNvSpPr txBox="1"/>
            <p:nvPr/>
          </p:nvSpPr>
          <p:spPr>
            <a:xfrm>
              <a:off x="6330850" y="1155556"/>
              <a:ext cx="18087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Simultaneous</a:t>
              </a:r>
              <a:endParaRPr b="1" sz="1700">
                <a:solidFill>
                  <a:srgbClr val="999999"/>
                </a:solidFill>
                <a:latin typeface="Source Sans Pro"/>
                <a:ea typeface="Source Sans Pro"/>
                <a:cs typeface="Source Sans Pro"/>
                <a:sym typeface="Source Sans Pro"/>
              </a:endParaRPr>
            </a:p>
          </p:txBody>
        </p:sp>
      </p:grpSp>
      <p:grpSp>
        <p:nvGrpSpPr>
          <p:cNvPr id="386" name="Google Shape;386;p42"/>
          <p:cNvGrpSpPr/>
          <p:nvPr/>
        </p:nvGrpSpPr>
        <p:grpSpPr>
          <a:xfrm>
            <a:off x="1180850" y="1642570"/>
            <a:ext cx="6958700" cy="446400"/>
            <a:chOff x="1180850" y="1660239"/>
            <a:chExt cx="6958700" cy="446400"/>
          </a:xfrm>
        </p:grpSpPr>
        <p:sp>
          <p:nvSpPr>
            <p:cNvPr id="387" name="Google Shape;387;p42"/>
            <p:cNvSpPr txBox="1"/>
            <p:nvPr/>
          </p:nvSpPr>
          <p:spPr>
            <a:xfrm>
              <a:off x="6330850" y="1660239"/>
              <a:ext cx="18087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Multi-speaker</a:t>
              </a:r>
              <a:endParaRPr b="1" sz="1700">
                <a:solidFill>
                  <a:srgbClr val="999999"/>
                </a:solidFill>
                <a:latin typeface="Source Sans Pro"/>
                <a:ea typeface="Source Sans Pro"/>
                <a:cs typeface="Source Sans Pro"/>
                <a:sym typeface="Source Sans Pro"/>
              </a:endParaRPr>
            </a:p>
          </p:txBody>
        </p:sp>
        <p:sp>
          <p:nvSpPr>
            <p:cNvPr id="388" name="Google Shape;388;p42"/>
            <p:cNvSpPr txBox="1"/>
            <p:nvPr/>
          </p:nvSpPr>
          <p:spPr>
            <a:xfrm>
              <a:off x="1180850" y="1660239"/>
              <a:ext cx="18087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Single-speaker</a:t>
              </a:r>
              <a:endParaRPr b="1" sz="1700">
                <a:solidFill>
                  <a:srgbClr val="999999"/>
                </a:solidFill>
                <a:latin typeface="Source Sans Pro"/>
                <a:ea typeface="Source Sans Pro"/>
                <a:cs typeface="Source Sans Pro"/>
                <a:sym typeface="Source Sans Pro"/>
              </a:endParaRPr>
            </a:p>
          </p:txBody>
        </p:sp>
      </p:grpSp>
      <p:grpSp>
        <p:nvGrpSpPr>
          <p:cNvPr id="389" name="Google Shape;389;p42"/>
          <p:cNvGrpSpPr/>
          <p:nvPr/>
        </p:nvGrpSpPr>
        <p:grpSpPr>
          <a:xfrm>
            <a:off x="802100" y="3103610"/>
            <a:ext cx="7935800" cy="446400"/>
            <a:chOff x="802100" y="3174285"/>
            <a:chExt cx="7935800" cy="446400"/>
          </a:xfrm>
        </p:grpSpPr>
        <p:sp>
          <p:nvSpPr>
            <p:cNvPr id="390" name="Google Shape;390;p42"/>
            <p:cNvSpPr txBox="1"/>
            <p:nvPr/>
          </p:nvSpPr>
          <p:spPr>
            <a:xfrm>
              <a:off x="802100" y="3174285"/>
              <a:ext cx="2566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EFEFEF"/>
                  </a:solidFill>
                  <a:latin typeface="Source Sans Pro"/>
                  <a:ea typeface="Source Sans Pro"/>
                  <a:cs typeface="Source Sans Pro"/>
                  <a:sym typeface="Source Sans Pro"/>
                </a:rPr>
                <a:t>Resource-rich languages</a:t>
              </a:r>
              <a:endParaRPr b="1" sz="1700">
                <a:solidFill>
                  <a:srgbClr val="EFEFEF"/>
                </a:solidFill>
                <a:latin typeface="Source Sans Pro"/>
                <a:ea typeface="Source Sans Pro"/>
                <a:cs typeface="Source Sans Pro"/>
                <a:sym typeface="Source Sans Pro"/>
              </a:endParaRPr>
            </a:p>
          </p:txBody>
        </p:sp>
        <p:sp>
          <p:nvSpPr>
            <p:cNvPr id="391" name="Google Shape;391;p42"/>
            <p:cNvSpPr txBox="1"/>
            <p:nvPr/>
          </p:nvSpPr>
          <p:spPr>
            <a:xfrm>
              <a:off x="5732500" y="3174285"/>
              <a:ext cx="30054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EFEFEF"/>
                  </a:solidFill>
                  <a:latin typeface="Source Sans Pro"/>
                  <a:ea typeface="Source Sans Pro"/>
                  <a:cs typeface="Source Sans Pro"/>
                  <a:sym typeface="Source Sans Pro"/>
                </a:rPr>
                <a:t>Under-resourced languages</a:t>
              </a:r>
              <a:endParaRPr b="1" sz="1700">
                <a:solidFill>
                  <a:srgbClr val="EFEFEF"/>
                </a:solidFill>
                <a:latin typeface="Source Sans Pro"/>
                <a:ea typeface="Source Sans Pro"/>
                <a:cs typeface="Source Sans Pro"/>
                <a:sym typeface="Source Sans Pro"/>
              </a:endParaRPr>
            </a:p>
          </p:txBody>
        </p:sp>
      </p:grpSp>
      <p:sp>
        <p:nvSpPr>
          <p:cNvPr id="392" name="Google Shape;392;p42"/>
          <p:cNvSpPr/>
          <p:nvPr/>
        </p:nvSpPr>
        <p:spPr>
          <a:xfrm>
            <a:off x="3287270" y="1591948"/>
            <a:ext cx="2701800" cy="1984200"/>
          </a:xfrm>
          <a:prstGeom prst="rightArrow">
            <a:avLst>
              <a:gd fmla="val 50000" name="adj1"/>
              <a:gd fmla="val 50000" name="adj2"/>
            </a:avLst>
          </a:prstGeom>
          <a:solidFill>
            <a:srgbClr val="F6B26B"/>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2"/>
                </a:solidFill>
              </a:rPr>
              <a:t>difficulty</a:t>
            </a:r>
            <a:endParaRPr sz="2600">
              <a:solidFill>
                <a:schemeClr val="dk2"/>
              </a:solidFill>
            </a:endParaRPr>
          </a:p>
        </p:txBody>
      </p:sp>
      <p:grpSp>
        <p:nvGrpSpPr>
          <p:cNvPr id="393" name="Google Shape;393;p42"/>
          <p:cNvGrpSpPr/>
          <p:nvPr/>
        </p:nvGrpSpPr>
        <p:grpSpPr>
          <a:xfrm>
            <a:off x="802100" y="2129583"/>
            <a:ext cx="7716200" cy="446400"/>
            <a:chOff x="802100" y="2164921"/>
            <a:chExt cx="7716200" cy="446400"/>
          </a:xfrm>
        </p:grpSpPr>
        <p:sp>
          <p:nvSpPr>
            <p:cNvPr id="394" name="Google Shape;394;p42"/>
            <p:cNvSpPr txBox="1"/>
            <p:nvPr/>
          </p:nvSpPr>
          <p:spPr>
            <a:xfrm>
              <a:off x="802100" y="2164921"/>
              <a:ext cx="2566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Clean audio</a:t>
              </a:r>
              <a:endParaRPr b="1" sz="1700">
                <a:solidFill>
                  <a:srgbClr val="999999"/>
                </a:solidFill>
                <a:latin typeface="Source Sans Pro"/>
                <a:ea typeface="Source Sans Pro"/>
                <a:cs typeface="Source Sans Pro"/>
                <a:sym typeface="Source Sans Pro"/>
              </a:endParaRPr>
            </a:p>
          </p:txBody>
        </p:sp>
        <p:sp>
          <p:nvSpPr>
            <p:cNvPr id="395" name="Google Shape;395;p42"/>
            <p:cNvSpPr txBox="1"/>
            <p:nvPr/>
          </p:nvSpPr>
          <p:spPr>
            <a:xfrm>
              <a:off x="5952100" y="2164921"/>
              <a:ext cx="2566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Noisy conditions</a:t>
              </a:r>
              <a:endParaRPr b="1" sz="1700">
                <a:solidFill>
                  <a:srgbClr val="999999"/>
                </a:solidFill>
                <a:latin typeface="Source Sans Pro"/>
                <a:ea typeface="Source Sans Pro"/>
                <a:cs typeface="Source Sans Pro"/>
                <a:sym typeface="Source Sans Pro"/>
              </a:endParaRPr>
            </a:p>
          </p:txBody>
        </p:sp>
      </p:grpSp>
      <p:grpSp>
        <p:nvGrpSpPr>
          <p:cNvPr id="396" name="Google Shape;396;p42"/>
          <p:cNvGrpSpPr/>
          <p:nvPr/>
        </p:nvGrpSpPr>
        <p:grpSpPr>
          <a:xfrm>
            <a:off x="77300" y="3590623"/>
            <a:ext cx="9165800" cy="446400"/>
            <a:chOff x="77300" y="4183650"/>
            <a:chExt cx="9165800" cy="446400"/>
          </a:xfrm>
        </p:grpSpPr>
        <p:sp>
          <p:nvSpPr>
            <p:cNvPr id="397" name="Google Shape;397;p42"/>
            <p:cNvSpPr txBox="1"/>
            <p:nvPr/>
          </p:nvSpPr>
          <p:spPr>
            <a:xfrm>
              <a:off x="77300" y="4183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Low speaker variety (gender, accent, ...)</a:t>
              </a:r>
              <a:endParaRPr b="1" sz="1700">
                <a:solidFill>
                  <a:srgbClr val="EFEFEF"/>
                </a:solidFill>
                <a:latin typeface="Source Sans Pro"/>
                <a:ea typeface="Source Sans Pro"/>
                <a:cs typeface="Source Sans Pro"/>
                <a:sym typeface="Source Sans Pro"/>
              </a:endParaRPr>
            </a:p>
          </p:txBody>
        </p:sp>
        <p:sp>
          <p:nvSpPr>
            <p:cNvPr id="398" name="Google Shape;398;p42"/>
            <p:cNvSpPr txBox="1"/>
            <p:nvPr/>
          </p:nvSpPr>
          <p:spPr>
            <a:xfrm>
              <a:off x="5227300" y="4183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High speaker variety </a:t>
              </a:r>
              <a:endParaRPr b="1" sz="1700">
                <a:solidFill>
                  <a:srgbClr val="EFEFEF"/>
                </a:solidFill>
                <a:latin typeface="Source Sans Pro"/>
                <a:ea typeface="Source Sans Pro"/>
                <a:cs typeface="Source Sans Pro"/>
                <a:sym typeface="Source Sans Pro"/>
              </a:endParaRPr>
            </a:p>
          </p:txBody>
        </p:sp>
      </p:grpSp>
      <p:grpSp>
        <p:nvGrpSpPr>
          <p:cNvPr id="399" name="Google Shape;399;p42"/>
          <p:cNvGrpSpPr/>
          <p:nvPr/>
        </p:nvGrpSpPr>
        <p:grpSpPr>
          <a:xfrm>
            <a:off x="77300" y="4564650"/>
            <a:ext cx="9165800" cy="446400"/>
            <a:chOff x="77300" y="4564650"/>
            <a:chExt cx="9165800" cy="446400"/>
          </a:xfrm>
        </p:grpSpPr>
        <p:sp>
          <p:nvSpPr>
            <p:cNvPr id="400" name="Google Shape;400;p42"/>
            <p:cNvSpPr txBox="1"/>
            <p:nvPr/>
          </p:nvSpPr>
          <p:spPr>
            <a:xfrm>
              <a:off x="77300" y="4564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a:t>
              </a:r>
              <a:endParaRPr b="1" sz="1700">
                <a:solidFill>
                  <a:srgbClr val="EFEFEF"/>
                </a:solidFill>
                <a:latin typeface="Source Sans Pro"/>
                <a:ea typeface="Source Sans Pro"/>
                <a:cs typeface="Source Sans Pro"/>
                <a:sym typeface="Source Sans Pro"/>
              </a:endParaRPr>
            </a:p>
          </p:txBody>
        </p:sp>
        <p:sp>
          <p:nvSpPr>
            <p:cNvPr id="401" name="Google Shape;401;p42"/>
            <p:cNvSpPr txBox="1"/>
            <p:nvPr/>
          </p:nvSpPr>
          <p:spPr>
            <a:xfrm>
              <a:off x="5227300" y="4564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a:t>
              </a:r>
              <a:endParaRPr b="1" sz="1700">
                <a:solidFill>
                  <a:srgbClr val="EFEFEF"/>
                </a:solidFill>
                <a:latin typeface="Source Sans Pro"/>
                <a:ea typeface="Source Sans Pro"/>
                <a:cs typeface="Source Sans Pro"/>
                <a:sym typeface="Source Sans Pro"/>
              </a:endParaRPr>
            </a:p>
          </p:txBody>
        </p:sp>
      </p:grpSp>
      <p:sp>
        <p:nvSpPr>
          <p:cNvPr id="402" name="Google Shape;402;p4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37" name="Shape 2937"/>
        <p:cNvGrpSpPr/>
        <p:nvPr/>
      </p:nvGrpSpPr>
      <p:grpSpPr>
        <a:xfrm>
          <a:off x="0" y="0"/>
          <a:ext cx="0" cy="0"/>
          <a:chOff x="0" y="0"/>
          <a:chExt cx="0" cy="0"/>
        </a:xfrm>
      </p:grpSpPr>
      <p:sp>
        <p:nvSpPr>
          <p:cNvPr id="2938" name="Google Shape;2938;p17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leverage </a:t>
            </a:r>
            <a:r>
              <a:rPr lang="en"/>
              <a:t>no-SLT</a:t>
            </a:r>
            <a:r>
              <a:rPr lang="en"/>
              <a:t> data</a:t>
            </a:r>
            <a:endParaRPr/>
          </a:p>
        </p:txBody>
      </p:sp>
      <p:sp>
        <p:nvSpPr>
          <p:cNvPr id="2939" name="Google Shape;2939;p1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SLT data is of minimal </a:t>
            </a:r>
            <a:r>
              <a:rPr lang="en"/>
              <a:t>quality</a:t>
            </a:r>
            <a:r>
              <a:rPr lang="en"/>
              <a:t> compared to ASR and MT</a:t>
            </a:r>
            <a:br>
              <a:rPr lang="en"/>
            </a:br>
            <a:endParaRPr/>
          </a:p>
          <a:p>
            <a:pPr indent="-342900" lvl="0" marL="457200" rtl="0" algn="l">
              <a:spcBef>
                <a:spcPts val="0"/>
              </a:spcBef>
              <a:spcAft>
                <a:spcPts val="0"/>
              </a:spcAft>
              <a:buSzPts val="1800"/>
              <a:buChar char="●"/>
            </a:pPr>
            <a:r>
              <a:rPr lang="en"/>
              <a:t>ASR and MT data are </a:t>
            </a:r>
            <a:r>
              <a:rPr lang="en"/>
              <a:t>degrees</a:t>
            </a:r>
            <a:r>
              <a:rPr lang="en"/>
              <a:t> of </a:t>
            </a:r>
            <a:r>
              <a:rPr lang="en"/>
              <a:t>magnitude</a:t>
            </a:r>
            <a:r>
              <a:rPr lang="en"/>
              <a:t> larger than the STL data</a:t>
            </a:r>
            <a:br>
              <a:rPr lang="en"/>
            </a:br>
            <a:endParaRPr/>
          </a:p>
          <a:p>
            <a:pPr indent="-342900" lvl="0" marL="457200" rtl="0" algn="l">
              <a:spcBef>
                <a:spcPts val="0"/>
              </a:spcBef>
              <a:spcAft>
                <a:spcPts val="0"/>
              </a:spcAft>
              <a:buSzPts val="1800"/>
              <a:buChar char="●"/>
            </a:pPr>
            <a:r>
              <a:rPr lang="en"/>
              <a:t>Pre-trained language models are an additional source of information</a:t>
            </a:r>
            <a:br>
              <a:rPr lang="en"/>
            </a:br>
            <a:endParaRPr/>
          </a:p>
          <a:p>
            <a:pPr indent="-342900" lvl="0" marL="457200" rtl="0" algn="l">
              <a:spcBef>
                <a:spcPts val="0"/>
              </a:spcBef>
              <a:spcAft>
                <a:spcPts val="0"/>
              </a:spcAft>
              <a:buSzPts val="1800"/>
              <a:buChar char="●"/>
            </a:pPr>
            <a:r>
              <a:rPr lang="en"/>
              <a:t>Important question:</a:t>
            </a:r>
            <a:endParaRPr/>
          </a:p>
          <a:p>
            <a:pPr indent="0" lvl="0" marL="0" rtl="0" algn="l">
              <a:spcBef>
                <a:spcPts val="1600"/>
              </a:spcBef>
              <a:spcAft>
                <a:spcPts val="1600"/>
              </a:spcAft>
              <a:buNone/>
            </a:pPr>
            <a:r>
              <a:t/>
            </a:r>
            <a:endParaRPr/>
          </a:p>
        </p:txBody>
      </p:sp>
      <p:sp>
        <p:nvSpPr>
          <p:cNvPr id="2940" name="Google Shape;2940;p177"/>
          <p:cNvSpPr txBox="1"/>
          <p:nvPr/>
        </p:nvSpPr>
        <p:spPr>
          <a:xfrm>
            <a:off x="452700" y="3921275"/>
            <a:ext cx="8274000" cy="50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Source Sans Pro"/>
                <a:ea typeface="Source Sans Pro"/>
                <a:cs typeface="Source Sans Pro"/>
                <a:sym typeface="Source Sans Pro"/>
              </a:rPr>
              <a:t>How can the SLT use other sources of information?</a:t>
            </a:r>
            <a:endParaRPr b="1" sz="2000">
              <a:solidFill>
                <a:srgbClr val="FFFFFF"/>
              </a:solidFill>
              <a:latin typeface="Source Sans Pro"/>
              <a:ea typeface="Source Sans Pro"/>
              <a:cs typeface="Source Sans Pro"/>
              <a:sym typeface="Source Sans Pro"/>
            </a:endParaRPr>
          </a:p>
        </p:txBody>
      </p:sp>
      <p:sp>
        <p:nvSpPr>
          <p:cNvPr id="2941" name="Google Shape;2941;p17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45" name="Shape 2945"/>
        <p:cNvGrpSpPr/>
        <p:nvPr/>
      </p:nvGrpSpPr>
      <p:grpSpPr>
        <a:xfrm>
          <a:off x="0" y="0"/>
          <a:ext cx="0" cy="0"/>
          <a:chOff x="0" y="0"/>
          <a:chExt cx="0" cy="0"/>
        </a:xfrm>
      </p:grpSpPr>
      <p:sp>
        <p:nvSpPr>
          <p:cNvPr id="2946" name="Google Shape;2946;p17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leverage no-SLT data</a:t>
            </a:r>
            <a:endParaRPr/>
          </a:p>
        </p:txBody>
      </p:sp>
      <p:sp>
        <p:nvSpPr>
          <p:cNvPr id="2947" name="Google Shape;2947;p178"/>
          <p:cNvSpPr txBox="1"/>
          <p:nvPr>
            <p:ph idx="1" type="body"/>
          </p:nvPr>
        </p:nvSpPr>
        <p:spPr>
          <a:xfrm>
            <a:off x="311700" y="1152475"/>
            <a:ext cx="8696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Transfer learning</a:t>
            </a:r>
            <a:br>
              <a:rPr lang="en"/>
            </a:br>
            <a:endParaRPr/>
          </a:p>
          <a:p>
            <a:pPr indent="-342900" lvl="0" marL="457200" rtl="0" algn="l">
              <a:spcBef>
                <a:spcPts val="0"/>
              </a:spcBef>
              <a:spcAft>
                <a:spcPts val="0"/>
              </a:spcAft>
              <a:buSzPts val="1800"/>
              <a:buChar char="●"/>
            </a:pPr>
            <a:r>
              <a:rPr lang="en"/>
              <a:t>Pre-training SLT components:</a:t>
            </a:r>
            <a:endParaRPr/>
          </a:p>
          <a:p>
            <a:pPr indent="-317500" lvl="1" marL="914400" rtl="0" algn="l">
              <a:spcBef>
                <a:spcPts val="0"/>
              </a:spcBef>
              <a:spcAft>
                <a:spcPts val="0"/>
              </a:spcAft>
              <a:buSzPts val="1400"/>
              <a:buChar char="○"/>
            </a:pPr>
            <a:r>
              <a:rPr lang="en" sz="1600"/>
              <a:t>encoder (</a:t>
            </a:r>
            <a:r>
              <a:rPr lang="en" sz="1700"/>
              <a:t>Bansal et al., 2018</a:t>
            </a:r>
            <a:r>
              <a:rPr lang="en" sz="1600"/>
              <a:t>)</a:t>
            </a:r>
            <a:r>
              <a:rPr lang="en" sz="1600"/>
              <a:t>, </a:t>
            </a:r>
            <a:endParaRPr sz="1600"/>
          </a:p>
          <a:p>
            <a:pPr indent="-317500" lvl="1" marL="914400" rtl="0" algn="l">
              <a:spcBef>
                <a:spcPts val="0"/>
              </a:spcBef>
              <a:spcAft>
                <a:spcPts val="0"/>
              </a:spcAft>
              <a:buSzPts val="1400"/>
              <a:buChar char="○"/>
            </a:pPr>
            <a:r>
              <a:rPr lang="en" sz="1600"/>
              <a:t>decoder (</a:t>
            </a:r>
            <a:r>
              <a:rPr lang="en" sz="1700"/>
              <a:t>Bérard et al., 2018</a:t>
            </a:r>
            <a:r>
              <a:rPr lang="en" sz="1600"/>
              <a:t>)</a:t>
            </a:r>
            <a:br>
              <a:rPr lang="en" sz="1600"/>
            </a:br>
            <a:endParaRPr sz="1600"/>
          </a:p>
          <a:p>
            <a:pPr indent="-342900" lvl="0" marL="457200" rtl="0" algn="l">
              <a:spcBef>
                <a:spcPts val="0"/>
              </a:spcBef>
              <a:spcAft>
                <a:spcPts val="0"/>
              </a:spcAft>
              <a:buSzPts val="1800"/>
              <a:buChar char="●"/>
            </a:pPr>
            <a:r>
              <a:rPr lang="en"/>
              <a:t>Knowledge distillation (Kim and Rush, 2016, Liu et al., 2019)</a:t>
            </a:r>
            <a:br>
              <a:rPr lang="en"/>
            </a:br>
            <a:endParaRPr/>
          </a:p>
          <a:p>
            <a:pPr indent="0" lvl="0" marL="0" rtl="0" algn="l">
              <a:spcBef>
                <a:spcPts val="1600"/>
              </a:spcBef>
              <a:spcAft>
                <a:spcPts val="1600"/>
              </a:spcAft>
              <a:buNone/>
            </a:pPr>
            <a:r>
              <a:t/>
            </a:r>
            <a:endParaRPr/>
          </a:p>
        </p:txBody>
      </p:sp>
      <p:sp>
        <p:nvSpPr>
          <p:cNvPr id="2948" name="Google Shape;2948;p17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52" name="Shape 2952"/>
        <p:cNvGrpSpPr/>
        <p:nvPr/>
      </p:nvGrpSpPr>
      <p:grpSpPr>
        <a:xfrm>
          <a:off x="0" y="0"/>
          <a:ext cx="0" cy="0"/>
          <a:chOff x="0" y="0"/>
          <a:chExt cx="0" cy="0"/>
        </a:xfrm>
      </p:grpSpPr>
      <p:sp>
        <p:nvSpPr>
          <p:cNvPr id="2953" name="Google Shape;2953;p17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XXXXXX</a:t>
            </a:r>
            <a:endParaRPr/>
          </a:p>
        </p:txBody>
      </p:sp>
      <p:sp>
        <p:nvSpPr>
          <p:cNvPr id="2954" name="Google Shape;2954;p179"/>
          <p:cNvSpPr txBox="1"/>
          <p:nvPr>
            <p:ph idx="1" type="body"/>
          </p:nvPr>
        </p:nvSpPr>
        <p:spPr>
          <a:xfrm>
            <a:off x="311700" y="1152475"/>
            <a:ext cx="8696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Transfer learning</a:t>
            </a:r>
            <a:br>
              <a:rPr lang="en"/>
            </a:br>
            <a:endParaRPr/>
          </a:p>
          <a:p>
            <a:pPr indent="-342900" lvl="0" marL="457200" rtl="0" algn="l">
              <a:spcBef>
                <a:spcPts val="0"/>
              </a:spcBef>
              <a:spcAft>
                <a:spcPts val="0"/>
              </a:spcAft>
              <a:buSzPts val="1800"/>
              <a:buChar char="●"/>
            </a:pPr>
            <a:r>
              <a:rPr lang="en"/>
              <a:t>Pre-training SLT components:</a:t>
            </a:r>
            <a:endParaRPr/>
          </a:p>
          <a:p>
            <a:pPr indent="-317500" lvl="1" marL="914400" rtl="0" algn="l">
              <a:spcBef>
                <a:spcPts val="0"/>
              </a:spcBef>
              <a:spcAft>
                <a:spcPts val="0"/>
              </a:spcAft>
              <a:buSzPts val="1400"/>
              <a:buChar char="○"/>
            </a:pPr>
            <a:r>
              <a:rPr lang="en" sz="1600"/>
              <a:t>encoder (</a:t>
            </a:r>
            <a:r>
              <a:rPr lang="en" sz="1700"/>
              <a:t>Bansal et al., 2018</a:t>
            </a:r>
            <a:r>
              <a:rPr lang="en" sz="1600"/>
              <a:t>), </a:t>
            </a:r>
            <a:endParaRPr sz="1600"/>
          </a:p>
          <a:p>
            <a:pPr indent="-317500" lvl="1" marL="914400" rtl="0" algn="l">
              <a:spcBef>
                <a:spcPts val="0"/>
              </a:spcBef>
              <a:spcAft>
                <a:spcPts val="0"/>
              </a:spcAft>
              <a:buSzPts val="1400"/>
              <a:buChar char="○"/>
            </a:pPr>
            <a:r>
              <a:rPr lang="en" sz="1600"/>
              <a:t>decoder (</a:t>
            </a:r>
            <a:r>
              <a:rPr lang="en" sz="1700"/>
              <a:t>Bérard et al., 2018</a:t>
            </a:r>
            <a:r>
              <a:rPr lang="en" sz="1600"/>
              <a:t>)</a:t>
            </a:r>
            <a:br>
              <a:rPr lang="en" sz="1600"/>
            </a:br>
            <a:endParaRPr sz="1600"/>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955" name="Google Shape;2955;p17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9" name="Shape 2959"/>
        <p:cNvGrpSpPr/>
        <p:nvPr/>
      </p:nvGrpSpPr>
      <p:grpSpPr>
        <a:xfrm>
          <a:off x="0" y="0"/>
          <a:ext cx="0" cy="0"/>
          <a:chOff x="0" y="0"/>
          <a:chExt cx="0" cy="0"/>
        </a:xfrm>
      </p:grpSpPr>
      <p:sp>
        <p:nvSpPr>
          <p:cNvPr id="2960" name="Google Shape;2960;p18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Pre-training SLT components </a:t>
            </a:r>
            <a:endParaRPr/>
          </a:p>
        </p:txBody>
      </p:sp>
      <p:sp>
        <p:nvSpPr>
          <p:cNvPr id="2961" name="Google Shape;2961;p1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Pre-training components of the SLT systems on different tasks</a:t>
            </a:r>
            <a:endParaRPr/>
          </a:p>
          <a:p>
            <a:pPr indent="-342900" lvl="0" marL="457200" rtl="0" algn="l">
              <a:lnSpc>
                <a:spcPct val="200000"/>
              </a:lnSpc>
              <a:spcBef>
                <a:spcPts val="1600"/>
              </a:spcBef>
              <a:spcAft>
                <a:spcPts val="0"/>
              </a:spcAft>
              <a:buSzPts val="1800"/>
              <a:buChar char="●"/>
            </a:pPr>
            <a:r>
              <a:rPr lang="en"/>
              <a:t>Encoder pre-training </a:t>
            </a:r>
            <a:r>
              <a:rPr lang="en" sz="1600"/>
              <a:t>(</a:t>
            </a:r>
            <a:r>
              <a:rPr lang="en" sz="1700"/>
              <a:t>Bansal et al., 2018</a:t>
            </a:r>
            <a:r>
              <a:rPr lang="en" sz="1600"/>
              <a:t>) </a:t>
            </a:r>
            <a:r>
              <a:rPr lang="en"/>
              <a:t>&lt;--</a:t>
            </a:r>
            <a:r>
              <a:rPr lang="en"/>
              <a:t>&gt; </a:t>
            </a:r>
            <a:r>
              <a:rPr lang="en"/>
              <a:t>Automatic</a:t>
            </a:r>
            <a:r>
              <a:rPr lang="en"/>
              <a:t> Speech Recognition</a:t>
            </a:r>
            <a:endParaRPr/>
          </a:p>
          <a:p>
            <a:pPr indent="-342900" lvl="0" marL="457200" rtl="0" algn="l">
              <a:lnSpc>
                <a:spcPct val="200000"/>
              </a:lnSpc>
              <a:spcBef>
                <a:spcPts val="0"/>
              </a:spcBef>
              <a:spcAft>
                <a:spcPts val="0"/>
              </a:spcAft>
              <a:buSzPts val="1800"/>
              <a:buChar char="●"/>
            </a:pPr>
            <a:r>
              <a:rPr lang="en"/>
              <a:t>Decoder pre-training </a:t>
            </a:r>
            <a:r>
              <a:rPr lang="en" sz="1600"/>
              <a:t>(</a:t>
            </a:r>
            <a:r>
              <a:rPr lang="en" sz="1700"/>
              <a:t>Bérard et al., 2018</a:t>
            </a:r>
            <a:r>
              <a:rPr lang="en" sz="1600"/>
              <a:t>) </a:t>
            </a:r>
            <a:r>
              <a:rPr lang="en"/>
              <a:t>&lt;--&gt; Machine Translation</a:t>
            </a:r>
            <a:endParaRPr/>
          </a:p>
        </p:txBody>
      </p:sp>
      <p:sp>
        <p:nvSpPr>
          <p:cNvPr id="2962" name="Google Shape;2962;p18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6" name="Shape 2966"/>
        <p:cNvGrpSpPr/>
        <p:nvPr/>
      </p:nvGrpSpPr>
      <p:grpSpPr>
        <a:xfrm>
          <a:off x="0" y="0"/>
          <a:ext cx="0" cy="0"/>
          <a:chOff x="0" y="0"/>
          <a:chExt cx="0" cy="0"/>
        </a:xfrm>
      </p:grpSpPr>
      <p:sp>
        <p:nvSpPr>
          <p:cNvPr id="2967" name="Google Shape;2967;p18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Encoder P</a:t>
            </a:r>
            <a:r>
              <a:rPr lang="en"/>
              <a:t>re-training </a:t>
            </a:r>
            <a:endParaRPr/>
          </a:p>
        </p:txBody>
      </p:sp>
      <p:sp>
        <p:nvSpPr>
          <p:cNvPr id="2968" name="Google Shape;2968;p181"/>
          <p:cNvSpPr txBox="1"/>
          <p:nvPr/>
        </p:nvSpPr>
        <p:spPr>
          <a:xfrm>
            <a:off x="807947" y="2477013"/>
            <a:ext cx="8529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666666"/>
                </a:solidFill>
                <a:latin typeface="Ubuntu"/>
                <a:ea typeface="Ubuntu"/>
                <a:cs typeface="Ubuntu"/>
                <a:sym typeface="Ubuntu"/>
              </a:rPr>
              <a:t>Input text</a:t>
            </a:r>
            <a:endParaRPr sz="2000">
              <a:solidFill>
                <a:srgbClr val="666666"/>
              </a:solidFill>
              <a:latin typeface="Ubuntu"/>
              <a:ea typeface="Ubuntu"/>
              <a:cs typeface="Ubuntu"/>
              <a:sym typeface="Ubuntu"/>
            </a:endParaRPr>
          </a:p>
        </p:txBody>
      </p:sp>
      <p:sp>
        <p:nvSpPr>
          <p:cNvPr id="2969" name="Google Shape;2969;p181"/>
          <p:cNvSpPr/>
          <p:nvPr/>
        </p:nvSpPr>
        <p:spPr>
          <a:xfrm rot="5400000">
            <a:off x="1527100" y="1948175"/>
            <a:ext cx="2144700" cy="15216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81"/>
          <p:cNvSpPr/>
          <p:nvPr/>
        </p:nvSpPr>
        <p:spPr>
          <a:xfrm>
            <a:off x="3491700" y="1998425"/>
            <a:ext cx="634800" cy="1421100"/>
          </a:xfrm>
          <a:prstGeom prst="rect">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0.71</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0.12</a:t>
            </a:r>
            <a:endParaRPr/>
          </a:p>
          <a:p>
            <a:pPr indent="0" lvl="0" marL="0" rtl="0" algn="r">
              <a:spcBef>
                <a:spcPts val="0"/>
              </a:spcBef>
              <a:spcAft>
                <a:spcPts val="0"/>
              </a:spcAft>
              <a:buNone/>
            </a:pPr>
            <a:r>
              <a:rPr lang="en"/>
              <a:t>0.51</a:t>
            </a:r>
            <a:endParaRPr/>
          </a:p>
          <a:p>
            <a:pPr indent="0" lvl="0" marL="0" rtl="0" algn="r">
              <a:spcBef>
                <a:spcPts val="0"/>
              </a:spcBef>
              <a:spcAft>
                <a:spcPts val="0"/>
              </a:spcAft>
              <a:buNone/>
            </a:pPr>
            <a:r>
              <a:rPr lang="en"/>
              <a:t>0.05</a:t>
            </a:r>
            <a:endParaRPr/>
          </a:p>
          <a:p>
            <a:pPr indent="0" lvl="0" marL="0" rtl="0" algn="r">
              <a:spcBef>
                <a:spcPts val="0"/>
              </a:spcBef>
              <a:spcAft>
                <a:spcPts val="0"/>
              </a:spcAft>
              <a:buNone/>
            </a:pPr>
            <a:r>
              <a:rPr lang="en"/>
              <a:t>0.74</a:t>
            </a:r>
            <a:endParaRPr/>
          </a:p>
        </p:txBody>
      </p:sp>
      <p:sp>
        <p:nvSpPr>
          <p:cNvPr id="2971" name="Google Shape;2971;p181"/>
          <p:cNvSpPr txBox="1"/>
          <p:nvPr/>
        </p:nvSpPr>
        <p:spPr>
          <a:xfrm>
            <a:off x="3481650" y="1975625"/>
            <a:ext cx="361800" cy="14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72" name="Google Shape;2972;p181"/>
          <p:cNvSpPr/>
          <p:nvPr/>
        </p:nvSpPr>
        <p:spPr>
          <a:xfrm rot="-5400000">
            <a:off x="3965000" y="1929575"/>
            <a:ext cx="2144700" cy="15588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81"/>
          <p:cNvSpPr txBox="1"/>
          <p:nvPr/>
        </p:nvSpPr>
        <p:spPr>
          <a:xfrm>
            <a:off x="1816251" y="2469425"/>
            <a:ext cx="15216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2974" name="Google Shape;2974;p181"/>
          <p:cNvSpPr txBox="1"/>
          <p:nvPr/>
        </p:nvSpPr>
        <p:spPr>
          <a:xfrm>
            <a:off x="4020929" y="2469425"/>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975" name="Google Shape;2975;p181"/>
          <p:cNvSpPr txBox="1"/>
          <p:nvPr/>
        </p:nvSpPr>
        <p:spPr>
          <a:xfrm>
            <a:off x="6384350" y="1173625"/>
            <a:ext cx="21993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666666"/>
                </a:solidFill>
                <a:latin typeface="Ubuntu"/>
                <a:ea typeface="Ubuntu"/>
                <a:cs typeface="Ubuntu"/>
                <a:sym typeface="Ubuntu"/>
              </a:rPr>
              <a:t>English text</a:t>
            </a:r>
            <a:endParaRPr b="1" sz="2000">
              <a:solidFill>
                <a:srgbClr val="666666"/>
              </a:solidFill>
              <a:latin typeface="Ubuntu"/>
              <a:ea typeface="Ubuntu"/>
              <a:cs typeface="Ubuntu"/>
              <a:sym typeface="Ubuntu"/>
            </a:endParaRPr>
          </a:p>
        </p:txBody>
      </p:sp>
      <p:pic>
        <p:nvPicPr>
          <p:cNvPr id="2976" name="Google Shape;2976;p181"/>
          <p:cNvPicPr preferRelativeResize="0"/>
          <p:nvPr/>
        </p:nvPicPr>
        <p:blipFill>
          <a:blip r:embed="rId3">
            <a:alphaModFix/>
          </a:blip>
          <a:stretch>
            <a:fillRect/>
          </a:stretch>
        </p:blipFill>
        <p:spPr>
          <a:xfrm>
            <a:off x="304800" y="2033725"/>
            <a:ext cx="1348799" cy="1331650"/>
          </a:xfrm>
          <a:prstGeom prst="rect">
            <a:avLst/>
          </a:prstGeom>
          <a:noFill/>
          <a:ln>
            <a:noFill/>
          </a:ln>
        </p:spPr>
      </p:pic>
      <p:sp>
        <p:nvSpPr>
          <p:cNvPr id="2977" name="Google Shape;2977;p181"/>
          <p:cNvSpPr txBox="1"/>
          <p:nvPr/>
        </p:nvSpPr>
        <p:spPr>
          <a:xfrm>
            <a:off x="6017425" y="1951200"/>
            <a:ext cx="3227700" cy="158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solidFill>
                  <a:schemeClr val="dk2"/>
                </a:solidFill>
              </a:rPr>
              <a:t>What a wonderful tutorial!</a:t>
            </a:r>
            <a:endParaRPr sz="2000">
              <a:solidFill>
                <a:schemeClr val="dk2"/>
              </a:solidFill>
            </a:endParaRPr>
          </a:p>
          <a:p>
            <a:pPr indent="0" lvl="0" marL="0" rtl="0" algn="l">
              <a:spcBef>
                <a:spcPts val="0"/>
              </a:spcBef>
              <a:spcAft>
                <a:spcPts val="0"/>
              </a:spcAft>
              <a:buNone/>
            </a:pPr>
            <a:r>
              <a:t/>
            </a:r>
            <a:endParaRPr sz="2000">
              <a:solidFill>
                <a:srgbClr val="666666"/>
              </a:solidFill>
              <a:latin typeface="Ubuntu"/>
              <a:ea typeface="Ubuntu"/>
              <a:cs typeface="Ubuntu"/>
              <a:sym typeface="Ubuntu"/>
            </a:endParaRPr>
          </a:p>
        </p:txBody>
      </p:sp>
      <p:sp>
        <p:nvSpPr>
          <p:cNvPr id="2978" name="Google Shape;2978;p181"/>
          <p:cNvSpPr txBox="1"/>
          <p:nvPr/>
        </p:nvSpPr>
        <p:spPr>
          <a:xfrm>
            <a:off x="60275" y="1157525"/>
            <a:ext cx="19422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666666"/>
                </a:solidFill>
                <a:latin typeface="Ubuntu"/>
                <a:ea typeface="Ubuntu"/>
                <a:cs typeface="Ubuntu"/>
                <a:sym typeface="Ubuntu"/>
              </a:rPr>
              <a:t>Spanish Audio</a:t>
            </a:r>
            <a:endParaRPr b="1" sz="2000">
              <a:solidFill>
                <a:srgbClr val="666666"/>
              </a:solidFill>
              <a:latin typeface="Ubuntu"/>
              <a:ea typeface="Ubuntu"/>
              <a:cs typeface="Ubuntu"/>
              <a:sym typeface="Ubuntu"/>
            </a:endParaRPr>
          </a:p>
        </p:txBody>
      </p:sp>
      <p:sp>
        <p:nvSpPr>
          <p:cNvPr id="2979" name="Google Shape;2979;p18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3" name="Shape 2983"/>
        <p:cNvGrpSpPr/>
        <p:nvPr/>
      </p:nvGrpSpPr>
      <p:grpSpPr>
        <a:xfrm>
          <a:off x="0" y="0"/>
          <a:ext cx="0" cy="0"/>
          <a:chOff x="0" y="0"/>
          <a:chExt cx="0" cy="0"/>
        </a:xfrm>
      </p:grpSpPr>
      <p:sp>
        <p:nvSpPr>
          <p:cNvPr id="2984" name="Google Shape;2984;p18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Encoder Pre-training </a:t>
            </a:r>
            <a:endParaRPr/>
          </a:p>
        </p:txBody>
      </p:sp>
      <p:sp>
        <p:nvSpPr>
          <p:cNvPr id="2985" name="Google Shape;2985;p182"/>
          <p:cNvSpPr txBox="1"/>
          <p:nvPr/>
        </p:nvSpPr>
        <p:spPr>
          <a:xfrm>
            <a:off x="807947" y="2477013"/>
            <a:ext cx="8529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666666"/>
                </a:solidFill>
                <a:latin typeface="Ubuntu"/>
                <a:ea typeface="Ubuntu"/>
                <a:cs typeface="Ubuntu"/>
                <a:sym typeface="Ubuntu"/>
              </a:rPr>
              <a:t>Input text</a:t>
            </a:r>
            <a:endParaRPr sz="2000">
              <a:solidFill>
                <a:srgbClr val="666666"/>
              </a:solidFill>
              <a:latin typeface="Ubuntu"/>
              <a:ea typeface="Ubuntu"/>
              <a:cs typeface="Ubuntu"/>
              <a:sym typeface="Ubuntu"/>
            </a:endParaRPr>
          </a:p>
        </p:txBody>
      </p:sp>
      <p:sp>
        <p:nvSpPr>
          <p:cNvPr id="2986" name="Google Shape;2986;p182"/>
          <p:cNvSpPr/>
          <p:nvPr/>
        </p:nvSpPr>
        <p:spPr>
          <a:xfrm rot="5400000">
            <a:off x="1527100" y="1948175"/>
            <a:ext cx="2144700" cy="1521600"/>
          </a:xfrm>
          <a:prstGeom prst="trapezoid">
            <a:avLst>
              <a:gd fmla="val 1853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82"/>
          <p:cNvSpPr/>
          <p:nvPr/>
        </p:nvSpPr>
        <p:spPr>
          <a:xfrm>
            <a:off x="3491700" y="1998425"/>
            <a:ext cx="634800" cy="1421100"/>
          </a:xfrm>
          <a:prstGeom prst="rect">
            <a:avLst/>
          </a:prstGeom>
          <a:solidFill>
            <a:srgbClr val="F4CC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0.71</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0.12</a:t>
            </a:r>
            <a:endParaRPr/>
          </a:p>
          <a:p>
            <a:pPr indent="0" lvl="0" marL="0" rtl="0" algn="r">
              <a:spcBef>
                <a:spcPts val="0"/>
              </a:spcBef>
              <a:spcAft>
                <a:spcPts val="0"/>
              </a:spcAft>
              <a:buNone/>
            </a:pPr>
            <a:r>
              <a:rPr lang="en"/>
              <a:t>0.51</a:t>
            </a:r>
            <a:endParaRPr/>
          </a:p>
          <a:p>
            <a:pPr indent="0" lvl="0" marL="0" rtl="0" algn="r">
              <a:spcBef>
                <a:spcPts val="0"/>
              </a:spcBef>
              <a:spcAft>
                <a:spcPts val="0"/>
              </a:spcAft>
              <a:buNone/>
            </a:pPr>
            <a:r>
              <a:rPr lang="en"/>
              <a:t>0.05</a:t>
            </a:r>
            <a:endParaRPr/>
          </a:p>
          <a:p>
            <a:pPr indent="0" lvl="0" marL="0" rtl="0" algn="r">
              <a:spcBef>
                <a:spcPts val="0"/>
              </a:spcBef>
              <a:spcAft>
                <a:spcPts val="0"/>
              </a:spcAft>
              <a:buNone/>
            </a:pPr>
            <a:r>
              <a:rPr lang="en"/>
              <a:t>0.74</a:t>
            </a:r>
            <a:endParaRPr/>
          </a:p>
        </p:txBody>
      </p:sp>
      <p:sp>
        <p:nvSpPr>
          <p:cNvPr id="2988" name="Google Shape;2988;p182"/>
          <p:cNvSpPr txBox="1"/>
          <p:nvPr/>
        </p:nvSpPr>
        <p:spPr>
          <a:xfrm>
            <a:off x="3481650" y="1975625"/>
            <a:ext cx="361800" cy="14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89" name="Google Shape;2989;p182"/>
          <p:cNvSpPr/>
          <p:nvPr/>
        </p:nvSpPr>
        <p:spPr>
          <a:xfrm rot="-5400000">
            <a:off x="3965000" y="1929575"/>
            <a:ext cx="2144700" cy="1558800"/>
          </a:xfrm>
          <a:prstGeom prst="trapezoid">
            <a:avLst>
              <a:gd fmla="val 1853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82"/>
          <p:cNvSpPr txBox="1"/>
          <p:nvPr/>
        </p:nvSpPr>
        <p:spPr>
          <a:xfrm>
            <a:off x="1816251" y="2469425"/>
            <a:ext cx="15216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2991" name="Google Shape;2991;p182"/>
          <p:cNvSpPr txBox="1"/>
          <p:nvPr/>
        </p:nvSpPr>
        <p:spPr>
          <a:xfrm>
            <a:off x="4020929" y="2469425"/>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992" name="Google Shape;2992;p182"/>
          <p:cNvSpPr txBox="1"/>
          <p:nvPr/>
        </p:nvSpPr>
        <p:spPr>
          <a:xfrm>
            <a:off x="6384350" y="1173625"/>
            <a:ext cx="21993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666666"/>
                </a:solidFill>
                <a:latin typeface="Ubuntu"/>
                <a:ea typeface="Ubuntu"/>
                <a:cs typeface="Ubuntu"/>
                <a:sym typeface="Ubuntu"/>
              </a:rPr>
              <a:t>Spanish</a:t>
            </a:r>
            <a:r>
              <a:rPr b="1" lang="en" sz="2000">
                <a:solidFill>
                  <a:srgbClr val="666666"/>
                </a:solidFill>
                <a:latin typeface="Ubuntu"/>
                <a:ea typeface="Ubuntu"/>
                <a:cs typeface="Ubuntu"/>
                <a:sym typeface="Ubuntu"/>
              </a:rPr>
              <a:t> text</a:t>
            </a:r>
            <a:endParaRPr b="1" sz="2000">
              <a:solidFill>
                <a:srgbClr val="666666"/>
              </a:solidFill>
              <a:latin typeface="Ubuntu"/>
              <a:ea typeface="Ubuntu"/>
              <a:cs typeface="Ubuntu"/>
              <a:sym typeface="Ubuntu"/>
            </a:endParaRPr>
          </a:p>
        </p:txBody>
      </p:sp>
      <p:pic>
        <p:nvPicPr>
          <p:cNvPr id="2993" name="Google Shape;2993;p182"/>
          <p:cNvPicPr preferRelativeResize="0"/>
          <p:nvPr/>
        </p:nvPicPr>
        <p:blipFill>
          <a:blip r:embed="rId3">
            <a:alphaModFix/>
          </a:blip>
          <a:stretch>
            <a:fillRect/>
          </a:stretch>
        </p:blipFill>
        <p:spPr>
          <a:xfrm>
            <a:off x="304800" y="2033725"/>
            <a:ext cx="1348799" cy="1331650"/>
          </a:xfrm>
          <a:prstGeom prst="rect">
            <a:avLst/>
          </a:prstGeom>
          <a:noFill/>
          <a:ln>
            <a:noFill/>
          </a:ln>
        </p:spPr>
      </p:pic>
      <p:sp>
        <p:nvSpPr>
          <p:cNvPr id="2994" name="Google Shape;2994;p182"/>
          <p:cNvSpPr txBox="1"/>
          <p:nvPr/>
        </p:nvSpPr>
        <p:spPr>
          <a:xfrm>
            <a:off x="6017425" y="1951200"/>
            <a:ext cx="3227700" cy="1587900"/>
          </a:xfrm>
          <a:prstGeom prst="rect">
            <a:avLst/>
          </a:prstGeom>
          <a:noFill/>
          <a:ln>
            <a:noFill/>
          </a:ln>
        </p:spPr>
        <p:txBody>
          <a:bodyPr anchorCtr="0" anchor="ctr" bIns="91425" lIns="91425" spcFirstLastPara="1" rIns="91425" wrap="square" tIns="91425">
            <a:noAutofit/>
          </a:bodyPr>
          <a:lstStyle/>
          <a:p>
            <a:pPr indent="0" lvl="0" marL="0" marR="38100" rtl="0" algn="l">
              <a:lnSpc>
                <a:spcPct val="128571"/>
              </a:lnSpc>
              <a:spcBef>
                <a:spcPts val="0"/>
              </a:spcBef>
              <a:spcAft>
                <a:spcPts val="0"/>
              </a:spcAft>
              <a:buClr>
                <a:schemeClr val="dk2"/>
              </a:buClr>
              <a:buSzPts val="1100"/>
              <a:buFont typeface="Arial"/>
              <a:buNone/>
            </a:pPr>
            <a:r>
              <a:rPr lang="en" sz="2100">
                <a:solidFill>
                  <a:srgbClr val="202124"/>
                </a:solidFill>
              </a:rPr>
              <a:t>¡Qué maravilloso tutorial!</a:t>
            </a:r>
            <a:endParaRPr sz="2000">
              <a:solidFill>
                <a:schemeClr val="dk2"/>
              </a:solidFill>
            </a:endParaRPr>
          </a:p>
          <a:p>
            <a:pPr indent="0" lvl="0" marL="0" rtl="0" algn="l">
              <a:spcBef>
                <a:spcPts val="0"/>
              </a:spcBef>
              <a:spcAft>
                <a:spcPts val="0"/>
              </a:spcAft>
              <a:buNone/>
            </a:pPr>
            <a:r>
              <a:t/>
            </a:r>
            <a:endParaRPr sz="2000">
              <a:solidFill>
                <a:srgbClr val="666666"/>
              </a:solidFill>
              <a:latin typeface="Ubuntu"/>
              <a:ea typeface="Ubuntu"/>
              <a:cs typeface="Ubuntu"/>
              <a:sym typeface="Ubuntu"/>
            </a:endParaRPr>
          </a:p>
        </p:txBody>
      </p:sp>
      <p:sp>
        <p:nvSpPr>
          <p:cNvPr id="2995" name="Google Shape;2995;p182"/>
          <p:cNvSpPr txBox="1"/>
          <p:nvPr/>
        </p:nvSpPr>
        <p:spPr>
          <a:xfrm>
            <a:off x="60275" y="1157525"/>
            <a:ext cx="19422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666666"/>
                </a:solidFill>
                <a:latin typeface="Ubuntu"/>
                <a:ea typeface="Ubuntu"/>
                <a:cs typeface="Ubuntu"/>
                <a:sym typeface="Ubuntu"/>
              </a:rPr>
              <a:t>Spanish Audio</a:t>
            </a:r>
            <a:endParaRPr b="1" sz="2000">
              <a:solidFill>
                <a:srgbClr val="666666"/>
              </a:solidFill>
              <a:latin typeface="Ubuntu"/>
              <a:ea typeface="Ubuntu"/>
              <a:cs typeface="Ubuntu"/>
              <a:sym typeface="Ubuntu"/>
            </a:endParaRPr>
          </a:p>
        </p:txBody>
      </p:sp>
      <p:sp>
        <p:nvSpPr>
          <p:cNvPr id="2996" name="Google Shape;2996;p182"/>
          <p:cNvSpPr txBox="1"/>
          <p:nvPr>
            <p:ph idx="1" type="body"/>
          </p:nvPr>
        </p:nvSpPr>
        <p:spPr>
          <a:xfrm>
            <a:off x="311700" y="3945475"/>
            <a:ext cx="8520600" cy="10722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Training an ASR using the same SLT architecture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997" name="Google Shape;2997;p18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1" name="Shape 3001"/>
        <p:cNvGrpSpPr/>
        <p:nvPr/>
      </p:nvGrpSpPr>
      <p:grpSpPr>
        <a:xfrm>
          <a:off x="0" y="0"/>
          <a:ext cx="0" cy="0"/>
          <a:chOff x="0" y="0"/>
          <a:chExt cx="0" cy="0"/>
        </a:xfrm>
      </p:grpSpPr>
      <p:sp>
        <p:nvSpPr>
          <p:cNvPr id="3002" name="Google Shape;3002;p18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Encoder Pre-training </a:t>
            </a:r>
            <a:endParaRPr/>
          </a:p>
        </p:txBody>
      </p:sp>
      <p:sp>
        <p:nvSpPr>
          <p:cNvPr id="3003" name="Google Shape;3003;p183"/>
          <p:cNvSpPr txBox="1"/>
          <p:nvPr/>
        </p:nvSpPr>
        <p:spPr>
          <a:xfrm>
            <a:off x="807947" y="2477013"/>
            <a:ext cx="8529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666666"/>
                </a:solidFill>
                <a:latin typeface="Ubuntu"/>
                <a:ea typeface="Ubuntu"/>
                <a:cs typeface="Ubuntu"/>
                <a:sym typeface="Ubuntu"/>
              </a:rPr>
              <a:t>Input text</a:t>
            </a:r>
            <a:endParaRPr sz="2000">
              <a:solidFill>
                <a:srgbClr val="666666"/>
              </a:solidFill>
              <a:latin typeface="Ubuntu"/>
              <a:ea typeface="Ubuntu"/>
              <a:cs typeface="Ubuntu"/>
              <a:sym typeface="Ubuntu"/>
            </a:endParaRPr>
          </a:p>
        </p:txBody>
      </p:sp>
      <p:sp>
        <p:nvSpPr>
          <p:cNvPr id="3004" name="Google Shape;3004;p183"/>
          <p:cNvSpPr/>
          <p:nvPr/>
        </p:nvSpPr>
        <p:spPr>
          <a:xfrm rot="5400000">
            <a:off x="1527100" y="1948175"/>
            <a:ext cx="2144700" cy="1521600"/>
          </a:xfrm>
          <a:prstGeom prst="trapezoid">
            <a:avLst>
              <a:gd fmla="val 1853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83"/>
          <p:cNvSpPr/>
          <p:nvPr/>
        </p:nvSpPr>
        <p:spPr>
          <a:xfrm>
            <a:off x="3491700" y="1998425"/>
            <a:ext cx="634800" cy="1421100"/>
          </a:xfrm>
          <a:prstGeom prst="rect">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0.71</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0.12</a:t>
            </a:r>
            <a:endParaRPr/>
          </a:p>
          <a:p>
            <a:pPr indent="0" lvl="0" marL="0" rtl="0" algn="r">
              <a:spcBef>
                <a:spcPts val="0"/>
              </a:spcBef>
              <a:spcAft>
                <a:spcPts val="0"/>
              </a:spcAft>
              <a:buNone/>
            </a:pPr>
            <a:r>
              <a:rPr lang="en"/>
              <a:t>0.51</a:t>
            </a:r>
            <a:endParaRPr/>
          </a:p>
          <a:p>
            <a:pPr indent="0" lvl="0" marL="0" rtl="0" algn="r">
              <a:spcBef>
                <a:spcPts val="0"/>
              </a:spcBef>
              <a:spcAft>
                <a:spcPts val="0"/>
              </a:spcAft>
              <a:buNone/>
            </a:pPr>
            <a:r>
              <a:rPr lang="en"/>
              <a:t>0.05</a:t>
            </a:r>
            <a:endParaRPr/>
          </a:p>
          <a:p>
            <a:pPr indent="0" lvl="0" marL="0" rtl="0" algn="r">
              <a:spcBef>
                <a:spcPts val="0"/>
              </a:spcBef>
              <a:spcAft>
                <a:spcPts val="0"/>
              </a:spcAft>
              <a:buNone/>
            </a:pPr>
            <a:r>
              <a:rPr lang="en"/>
              <a:t>0.74</a:t>
            </a:r>
            <a:endParaRPr/>
          </a:p>
        </p:txBody>
      </p:sp>
      <p:sp>
        <p:nvSpPr>
          <p:cNvPr id="3006" name="Google Shape;3006;p183"/>
          <p:cNvSpPr txBox="1"/>
          <p:nvPr/>
        </p:nvSpPr>
        <p:spPr>
          <a:xfrm>
            <a:off x="3481650" y="1975625"/>
            <a:ext cx="361800" cy="14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07" name="Google Shape;3007;p183"/>
          <p:cNvSpPr/>
          <p:nvPr/>
        </p:nvSpPr>
        <p:spPr>
          <a:xfrm rot="-5400000">
            <a:off x="3965000" y="1929575"/>
            <a:ext cx="2144700" cy="15588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83"/>
          <p:cNvSpPr txBox="1"/>
          <p:nvPr/>
        </p:nvSpPr>
        <p:spPr>
          <a:xfrm>
            <a:off x="1816251" y="2469425"/>
            <a:ext cx="15216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3009" name="Google Shape;3009;p183"/>
          <p:cNvSpPr txBox="1"/>
          <p:nvPr/>
        </p:nvSpPr>
        <p:spPr>
          <a:xfrm>
            <a:off x="4020929" y="2469425"/>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3010" name="Google Shape;3010;p183"/>
          <p:cNvSpPr txBox="1"/>
          <p:nvPr/>
        </p:nvSpPr>
        <p:spPr>
          <a:xfrm>
            <a:off x="6384350" y="1173625"/>
            <a:ext cx="21993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666666"/>
                </a:solidFill>
                <a:latin typeface="Ubuntu"/>
                <a:ea typeface="Ubuntu"/>
                <a:cs typeface="Ubuntu"/>
                <a:sym typeface="Ubuntu"/>
              </a:rPr>
              <a:t>English text</a:t>
            </a:r>
            <a:endParaRPr b="1" sz="2000">
              <a:solidFill>
                <a:srgbClr val="666666"/>
              </a:solidFill>
              <a:latin typeface="Ubuntu"/>
              <a:ea typeface="Ubuntu"/>
              <a:cs typeface="Ubuntu"/>
              <a:sym typeface="Ubuntu"/>
            </a:endParaRPr>
          </a:p>
        </p:txBody>
      </p:sp>
      <p:pic>
        <p:nvPicPr>
          <p:cNvPr id="3011" name="Google Shape;3011;p183"/>
          <p:cNvPicPr preferRelativeResize="0"/>
          <p:nvPr/>
        </p:nvPicPr>
        <p:blipFill>
          <a:blip r:embed="rId3">
            <a:alphaModFix/>
          </a:blip>
          <a:stretch>
            <a:fillRect/>
          </a:stretch>
        </p:blipFill>
        <p:spPr>
          <a:xfrm>
            <a:off x="304800" y="2033725"/>
            <a:ext cx="1348799" cy="1331650"/>
          </a:xfrm>
          <a:prstGeom prst="rect">
            <a:avLst/>
          </a:prstGeom>
          <a:noFill/>
          <a:ln>
            <a:noFill/>
          </a:ln>
        </p:spPr>
      </p:pic>
      <p:sp>
        <p:nvSpPr>
          <p:cNvPr id="3012" name="Google Shape;3012;p183"/>
          <p:cNvSpPr txBox="1"/>
          <p:nvPr/>
        </p:nvSpPr>
        <p:spPr>
          <a:xfrm>
            <a:off x="6017425" y="1951200"/>
            <a:ext cx="3227700" cy="158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solidFill>
                  <a:schemeClr val="dk2"/>
                </a:solidFill>
              </a:rPr>
              <a:t>What a wonderful tutorial!</a:t>
            </a:r>
            <a:endParaRPr sz="2000">
              <a:solidFill>
                <a:schemeClr val="dk2"/>
              </a:solidFill>
            </a:endParaRPr>
          </a:p>
          <a:p>
            <a:pPr indent="0" lvl="0" marL="0" rtl="0" algn="l">
              <a:spcBef>
                <a:spcPts val="0"/>
              </a:spcBef>
              <a:spcAft>
                <a:spcPts val="0"/>
              </a:spcAft>
              <a:buNone/>
            </a:pPr>
            <a:r>
              <a:t/>
            </a:r>
            <a:endParaRPr sz="2000">
              <a:solidFill>
                <a:srgbClr val="666666"/>
              </a:solidFill>
              <a:latin typeface="Ubuntu"/>
              <a:ea typeface="Ubuntu"/>
              <a:cs typeface="Ubuntu"/>
              <a:sym typeface="Ubuntu"/>
            </a:endParaRPr>
          </a:p>
        </p:txBody>
      </p:sp>
      <p:sp>
        <p:nvSpPr>
          <p:cNvPr id="3013" name="Google Shape;3013;p183"/>
          <p:cNvSpPr txBox="1"/>
          <p:nvPr/>
        </p:nvSpPr>
        <p:spPr>
          <a:xfrm>
            <a:off x="60275" y="1157525"/>
            <a:ext cx="19422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666666"/>
                </a:solidFill>
                <a:latin typeface="Ubuntu"/>
                <a:ea typeface="Ubuntu"/>
                <a:cs typeface="Ubuntu"/>
                <a:sym typeface="Ubuntu"/>
              </a:rPr>
              <a:t>Spanish Audio</a:t>
            </a:r>
            <a:endParaRPr b="1" sz="2000">
              <a:solidFill>
                <a:srgbClr val="666666"/>
              </a:solidFill>
              <a:latin typeface="Ubuntu"/>
              <a:ea typeface="Ubuntu"/>
              <a:cs typeface="Ubuntu"/>
              <a:sym typeface="Ubuntu"/>
            </a:endParaRPr>
          </a:p>
        </p:txBody>
      </p:sp>
      <p:sp>
        <p:nvSpPr>
          <p:cNvPr id="3014" name="Google Shape;3014;p183"/>
          <p:cNvSpPr txBox="1"/>
          <p:nvPr>
            <p:ph idx="1" type="body"/>
          </p:nvPr>
        </p:nvSpPr>
        <p:spPr>
          <a:xfrm>
            <a:off x="311700" y="3945475"/>
            <a:ext cx="8520600" cy="10722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Training an ASR using the same SLT architecture </a:t>
            </a:r>
            <a:endParaRPr/>
          </a:p>
          <a:p>
            <a:pPr indent="0" lvl="0" marL="0" rtl="0" algn="l">
              <a:spcBef>
                <a:spcPts val="1600"/>
              </a:spcBef>
              <a:spcAft>
                <a:spcPts val="0"/>
              </a:spcAft>
              <a:buNone/>
            </a:pPr>
            <a:r>
              <a:rPr lang="en"/>
              <a:t>Training the SLT system initializing the encoder with the trained ASR encoder</a:t>
            </a:r>
            <a:endParaRPr/>
          </a:p>
          <a:p>
            <a:pPr indent="0" lvl="0" marL="0" rtl="0" algn="l">
              <a:spcBef>
                <a:spcPts val="1600"/>
              </a:spcBef>
              <a:spcAft>
                <a:spcPts val="1600"/>
              </a:spcAft>
              <a:buNone/>
            </a:pPr>
            <a:r>
              <a:t/>
            </a:r>
            <a:endParaRPr/>
          </a:p>
        </p:txBody>
      </p:sp>
      <p:sp>
        <p:nvSpPr>
          <p:cNvPr id="3015" name="Google Shape;3015;p18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9" name="Shape 3019"/>
        <p:cNvGrpSpPr/>
        <p:nvPr/>
      </p:nvGrpSpPr>
      <p:grpSpPr>
        <a:xfrm>
          <a:off x="0" y="0"/>
          <a:ext cx="0" cy="0"/>
          <a:chOff x="0" y="0"/>
          <a:chExt cx="0" cy="0"/>
        </a:xfrm>
      </p:grpSpPr>
      <p:sp>
        <p:nvSpPr>
          <p:cNvPr id="3020" name="Google Shape;3020;p18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De</a:t>
            </a:r>
            <a:r>
              <a:rPr lang="en"/>
              <a:t>coder Pre-training </a:t>
            </a:r>
            <a:endParaRPr/>
          </a:p>
        </p:txBody>
      </p:sp>
      <p:sp>
        <p:nvSpPr>
          <p:cNvPr id="3021" name="Google Shape;3021;p184"/>
          <p:cNvSpPr txBox="1"/>
          <p:nvPr/>
        </p:nvSpPr>
        <p:spPr>
          <a:xfrm>
            <a:off x="807947" y="2477013"/>
            <a:ext cx="8529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666666"/>
                </a:solidFill>
                <a:latin typeface="Ubuntu"/>
                <a:ea typeface="Ubuntu"/>
                <a:cs typeface="Ubuntu"/>
                <a:sym typeface="Ubuntu"/>
              </a:rPr>
              <a:t>Input text</a:t>
            </a:r>
            <a:endParaRPr sz="2000">
              <a:solidFill>
                <a:srgbClr val="666666"/>
              </a:solidFill>
              <a:latin typeface="Ubuntu"/>
              <a:ea typeface="Ubuntu"/>
              <a:cs typeface="Ubuntu"/>
              <a:sym typeface="Ubuntu"/>
            </a:endParaRPr>
          </a:p>
        </p:txBody>
      </p:sp>
      <p:sp>
        <p:nvSpPr>
          <p:cNvPr id="3022" name="Google Shape;3022;p184"/>
          <p:cNvSpPr/>
          <p:nvPr/>
        </p:nvSpPr>
        <p:spPr>
          <a:xfrm rot="5400000">
            <a:off x="1527100" y="1948175"/>
            <a:ext cx="2144700" cy="15216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84"/>
          <p:cNvSpPr/>
          <p:nvPr/>
        </p:nvSpPr>
        <p:spPr>
          <a:xfrm>
            <a:off x="3491700" y="1998425"/>
            <a:ext cx="634800" cy="1421100"/>
          </a:xfrm>
          <a:prstGeom prst="rect">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0.71</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0.12</a:t>
            </a:r>
            <a:endParaRPr/>
          </a:p>
          <a:p>
            <a:pPr indent="0" lvl="0" marL="0" rtl="0" algn="r">
              <a:spcBef>
                <a:spcPts val="0"/>
              </a:spcBef>
              <a:spcAft>
                <a:spcPts val="0"/>
              </a:spcAft>
              <a:buNone/>
            </a:pPr>
            <a:r>
              <a:rPr lang="en"/>
              <a:t>0.51</a:t>
            </a:r>
            <a:endParaRPr/>
          </a:p>
          <a:p>
            <a:pPr indent="0" lvl="0" marL="0" rtl="0" algn="r">
              <a:spcBef>
                <a:spcPts val="0"/>
              </a:spcBef>
              <a:spcAft>
                <a:spcPts val="0"/>
              </a:spcAft>
              <a:buNone/>
            </a:pPr>
            <a:r>
              <a:rPr lang="en"/>
              <a:t>0.05</a:t>
            </a:r>
            <a:endParaRPr/>
          </a:p>
          <a:p>
            <a:pPr indent="0" lvl="0" marL="0" rtl="0" algn="r">
              <a:spcBef>
                <a:spcPts val="0"/>
              </a:spcBef>
              <a:spcAft>
                <a:spcPts val="0"/>
              </a:spcAft>
              <a:buNone/>
            </a:pPr>
            <a:r>
              <a:rPr lang="en"/>
              <a:t>0.74</a:t>
            </a:r>
            <a:endParaRPr/>
          </a:p>
        </p:txBody>
      </p:sp>
      <p:sp>
        <p:nvSpPr>
          <p:cNvPr id="3024" name="Google Shape;3024;p184"/>
          <p:cNvSpPr txBox="1"/>
          <p:nvPr/>
        </p:nvSpPr>
        <p:spPr>
          <a:xfrm>
            <a:off x="3481650" y="1975625"/>
            <a:ext cx="361800" cy="14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25" name="Google Shape;3025;p184"/>
          <p:cNvSpPr/>
          <p:nvPr/>
        </p:nvSpPr>
        <p:spPr>
          <a:xfrm rot="-5400000">
            <a:off x="3965000" y="1929575"/>
            <a:ext cx="2144700" cy="15588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84"/>
          <p:cNvSpPr txBox="1"/>
          <p:nvPr/>
        </p:nvSpPr>
        <p:spPr>
          <a:xfrm>
            <a:off x="1816251" y="2469425"/>
            <a:ext cx="15216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3027" name="Google Shape;3027;p184"/>
          <p:cNvSpPr txBox="1"/>
          <p:nvPr/>
        </p:nvSpPr>
        <p:spPr>
          <a:xfrm>
            <a:off x="4020929" y="2469425"/>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3028" name="Google Shape;3028;p184"/>
          <p:cNvSpPr txBox="1"/>
          <p:nvPr/>
        </p:nvSpPr>
        <p:spPr>
          <a:xfrm>
            <a:off x="6384350" y="1173625"/>
            <a:ext cx="21993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666666"/>
                </a:solidFill>
                <a:latin typeface="Ubuntu"/>
                <a:ea typeface="Ubuntu"/>
                <a:cs typeface="Ubuntu"/>
                <a:sym typeface="Ubuntu"/>
              </a:rPr>
              <a:t>English text</a:t>
            </a:r>
            <a:endParaRPr b="1" sz="2000">
              <a:solidFill>
                <a:srgbClr val="666666"/>
              </a:solidFill>
              <a:latin typeface="Ubuntu"/>
              <a:ea typeface="Ubuntu"/>
              <a:cs typeface="Ubuntu"/>
              <a:sym typeface="Ubuntu"/>
            </a:endParaRPr>
          </a:p>
        </p:txBody>
      </p:sp>
      <p:pic>
        <p:nvPicPr>
          <p:cNvPr id="3029" name="Google Shape;3029;p184"/>
          <p:cNvPicPr preferRelativeResize="0"/>
          <p:nvPr/>
        </p:nvPicPr>
        <p:blipFill>
          <a:blip r:embed="rId3">
            <a:alphaModFix/>
          </a:blip>
          <a:stretch>
            <a:fillRect/>
          </a:stretch>
        </p:blipFill>
        <p:spPr>
          <a:xfrm>
            <a:off x="304800" y="2033725"/>
            <a:ext cx="1348799" cy="1331650"/>
          </a:xfrm>
          <a:prstGeom prst="rect">
            <a:avLst/>
          </a:prstGeom>
          <a:noFill/>
          <a:ln>
            <a:noFill/>
          </a:ln>
        </p:spPr>
      </p:pic>
      <p:sp>
        <p:nvSpPr>
          <p:cNvPr id="3030" name="Google Shape;3030;p184"/>
          <p:cNvSpPr txBox="1"/>
          <p:nvPr/>
        </p:nvSpPr>
        <p:spPr>
          <a:xfrm>
            <a:off x="6017425" y="1951200"/>
            <a:ext cx="3227700" cy="158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solidFill>
                  <a:schemeClr val="dk2"/>
                </a:solidFill>
              </a:rPr>
              <a:t>What a wonderful tutorial!</a:t>
            </a:r>
            <a:endParaRPr sz="2000">
              <a:solidFill>
                <a:schemeClr val="dk2"/>
              </a:solidFill>
            </a:endParaRPr>
          </a:p>
          <a:p>
            <a:pPr indent="0" lvl="0" marL="0" rtl="0" algn="l">
              <a:spcBef>
                <a:spcPts val="0"/>
              </a:spcBef>
              <a:spcAft>
                <a:spcPts val="0"/>
              </a:spcAft>
              <a:buNone/>
            </a:pPr>
            <a:r>
              <a:t/>
            </a:r>
            <a:endParaRPr sz="2000">
              <a:solidFill>
                <a:srgbClr val="666666"/>
              </a:solidFill>
              <a:latin typeface="Ubuntu"/>
              <a:ea typeface="Ubuntu"/>
              <a:cs typeface="Ubuntu"/>
              <a:sym typeface="Ubuntu"/>
            </a:endParaRPr>
          </a:p>
        </p:txBody>
      </p:sp>
      <p:sp>
        <p:nvSpPr>
          <p:cNvPr id="3031" name="Google Shape;3031;p184"/>
          <p:cNvSpPr txBox="1"/>
          <p:nvPr/>
        </p:nvSpPr>
        <p:spPr>
          <a:xfrm>
            <a:off x="60275" y="1157525"/>
            <a:ext cx="19422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666666"/>
                </a:solidFill>
                <a:latin typeface="Ubuntu"/>
                <a:ea typeface="Ubuntu"/>
                <a:cs typeface="Ubuntu"/>
                <a:sym typeface="Ubuntu"/>
              </a:rPr>
              <a:t>Spanish Audio</a:t>
            </a:r>
            <a:endParaRPr b="1" sz="2000">
              <a:solidFill>
                <a:srgbClr val="666666"/>
              </a:solidFill>
              <a:latin typeface="Ubuntu"/>
              <a:ea typeface="Ubuntu"/>
              <a:cs typeface="Ubuntu"/>
              <a:sym typeface="Ubuntu"/>
            </a:endParaRPr>
          </a:p>
        </p:txBody>
      </p:sp>
      <p:sp>
        <p:nvSpPr>
          <p:cNvPr id="3032" name="Google Shape;3032;p18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6" name="Shape 3036"/>
        <p:cNvGrpSpPr/>
        <p:nvPr/>
      </p:nvGrpSpPr>
      <p:grpSpPr>
        <a:xfrm>
          <a:off x="0" y="0"/>
          <a:ext cx="0" cy="0"/>
          <a:chOff x="0" y="0"/>
          <a:chExt cx="0" cy="0"/>
        </a:xfrm>
      </p:grpSpPr>
      <p:sp>
        <p:nvSpPr>
          <p:cNvPr id="3037" name="Google Shape;3037;p18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Decoder</a:t>
            </a:r>
            <a:r>
              <a:rPr lang="en"/>
              <a:t> Pre-training </a:t>
            </a:r>
            <a:endParaRPr/>
          </a:p>
        </p:txBody>
      </p:sp>
      <p:sp>
        <p:nvSpPr>
          <p:cNvPr id="3038" name="Google Shape;3038;p185"/>
          <p:cNvSpPr/>
          <p:nvPr/>
        </p:nvSpPr>
        <p:spPr>
          <a:xfrm rot="5400000">
            <a:off x="2060500" y="1948175"/>
            <a:ext cx="2144700" cy="1521600"/>
          </a:xfrm>
          <a:prstGeom prst="trapezoid">
            <a:avLst>
              <a:gd fmla="val 18530"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85"/>
          <p:cNvSpPr/>
          <p:nvPr/>
        </p:nvSpPr>
        <p:spPr>
          <a:xfrm>
            <a:off x="4025100" y="1998425"/>
            <a:ext cx="634800" cy="14211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0.71</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0.12</a:t>
            </a:r>
            <a:endParaRPr/>
          </a:p>
          <a:p>
            <a:pPr indent="0" lvl="0" marL="0" rtl="0" algn="r">
              <a:spcBef>
                <a:spcPts val="0"/>
              </a:spcBef>
              <a:spcAft>
                <a:spcPts val="0"/>
              </a:spcAft>
              <a:buNone/>
            </a:pPr>
            <a:r>
              <a:rPr lang="en"/>
              <a:t>0.51</a:t>
            </a:r>
            <a:endParaRPr/>
          </a:p>
          <a:p>
            <a:pPr indent="0" lvl="0" marL="0" rtl="0" algn="r">
              <a:spcBef>
                <a:spcPts val="0"/>
              </a:spcBef>
              <a:spcAft>
                <a:spcPts val="0"/>
              </a:spcAft>
              <a:buNone/>
            </a:pPr>
            <a:r>
              <a:rPr lang="en"/>
              <a:t>0.05</a:t>
            </a:r>
            <a:endParaRPr/>
          </a:p>
          <a:p>
            <a:pPr indent="0" lvl="0" marL="0" rtl="0" algn="r">
              <a:spcBef>
                <a:spcPts val="0"/>
              </a:spcBef>
              <a:spcAft>
                <a:spcPts val="0"/>
              </a:spcAft>
              <a:buNone/>
            </a:pPr>
            <a:r>
              <a:rPr lang="en"/>
              <a:t>0.74</a:t>
            </a:r>
            <a:endParaRPr/>
          </a:p>
        </p:txBody>
      </p:sp>
      <p:sp>
        <p:nvSpPr>
          <p:cNvPr id="3040" name="Google Shape;3040;p185"/>
          <p:cNvSpPr txBox="1"/>
          <p:nvPr/>
        </p:nvSpPr>
        <p:spPr>
          <a:xfrm>
            <a:off x="4015050" y="1975625"/>
            <a:ext cx="361800" cy="14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41" name="Google Shape;3041;p185"/>
          <p:cNvSpPr/>
          <p:nvPr/>
        </p:nvSpPr>
        <p:spPr>
          <a:xfrm rot="-5400000">
            <a:off x="4498400" y="1929575"/>
            <a:ext cx="2144700" cy="1558800"/>
          </a:xfrm>
          <a:prstGeom prst="trapezoid">
            <a:avLst>
              <a:gd fmla="val 18530"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85"/>
          <p:cNvSpPr txBox="1"/>
          <p:nvPr/>
        </p:nvSpPr>
        <p:spPr>
          <a:xfrm>
            <a:off x="2349651" y="2469425"/>
            <a:ext cx="15216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3043" name="Google Shape;3043;p185"/>
          <p:cNvSpPr txBox="1"/>
          <p:nvPr/>
        </p:nvSpPr>
        <p:spPr>
          <a:xfrm>
            <a:off x="4554329" y="2469425"/>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3044" name="Google Shape;3044;p185"/>
          <p:cNvSpPr txBox="1"/>
          <p:nvPr/>
        </p:nvSpPr>
        <p:spPr>
          <a:xfrm>
            <a:off x="6384350" y="1173625"/>
            <a:ext cx="21993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666666"/>
                </a:solidFill>
                <a:latin typeface="Ubuntu"/>
                <a:ea typeface="Ubuntu"/>
                <a:cs typeface="Ubuntu"/>
                <a:sym typeface="Ubuntu"/>
              </a:rPr>
              <a:t>English text</a:t>
            </a:r>
            <a:endParaRPr b="1" sz="2000">
              <a:solidFill>
                <a:srgbClr val="666666"/>
              </a:solidFill>
              <a:latin typeface="Ubuntu"/>
              <a:ea typeface="Ubuntu"/>
              <a:cs typeface="Ubuntu"/>
              <a:sym typeface="Ubuntu"/>
            </a:endParaRPr>
          </a:p>
        </p:txBody>
      </p:sp>
      <p:sp>
        <p:nvSpPr>
          <p:cNvPr id="3045" name="Google Shape;3045;p185"/>
          <p:cNvSpPr txBox="1"/>
          <p:nvPr/>
        </p:nvSpPr>
        <p:spPr>
          <a:xfrm>
            <a:off x="6683650" y="1951200"/>
            <a:ext cx="2561400" cy="158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solidFill>
                  <a:schemeClr val="dk2"/>
                </a:solidFill>
              </a:rPr>
              <a:t>What a wonderful tutorial!</a:t>
            </a:r>
            <a:endParaRPr sz="2000">
              <a:solidFill>
                <a:schemeClr val="dk2"/>
              </a:solidFill>
            </a:endParaRPr>
          </a:p>
          <a:p>
            <a:pPr indent="0" lvl="0" marL="0" rtl="0" algn="l">
              <a:spcBef>
                <a:spcPts val="0"/>
              </a:spcBef>
              <a:spcAft>
                <a:spcPts val="0"/>
              </a:spcAft>
              <a:buNone/>
            </a:pPr>
            <a:r>
              <a:t/>
            </a:r>
            <a:endParaRPr sz="2000">
              <a:solidFill>
                <a:srgbClr val="666666"/>
              </a:solidFill>
              <a:latin typeface="Ubuntu"/>
              <a:ea typeface="Ubuntu"/>
              <a:cs typeface="Ubuntu"/>
              <a:sym typeface="Ubuntu"/>
            </a:endParaRPr>
          </a:p>
        </p:txBody>
      </p:sp>
      <p:sp>
        <p:nvSpPr>
          <p:cNvPr id="3046" name="Google Shape;3046;p185"/>
          <p:cNvSpPr txBox="1"/>
          <p:nvPr/>
        </p:nvSpPr>
        <p:spPr>
          <a:xfrm>
            <a:off x="60275" y="1157525"/>
            <a:ext cx="19422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666666"/>
                </a:solidFill>
                <a:latin typeface="Ubuntu"/>
                <a:ea typeface="Ubuntu"/>
                <a:cs typeface="Ubuntu"/>
                <a:sym typeface="Ubuntu"/>
              </a:rPr>
              <a:t>Spanish text</a:t>
            </a:r>
            <a:endParaRPr b="1" sz="2000">
              <a:solidFill>
                <a:srgbClr val="666666"/>
              </a:solidFill>
              <a:latin typeface="Ubuntu"/>
              <a:ea typeface="Ubuntu"/>
              <a:cs typeface="Ubuntu"/>
              <a:sym typeface="Ubuntu"/>
            </a:endParaRPr>
          </a:p>
        </p:txBody>
      </p:sp>
      <p:sp>
        <p:nvSpPr>
          <p:cNvPr id="3047" name="Google Shape;3047;p185"/>
          <p:cNvSpPr txBox="1"/>
          <p:nvPr/>
        </p:nvSpPr>
        <p:spPr>
          <a:xfrm>
            <a:off x="-2375" y="1951200"/>
            <a:ext cx="2356200" cy="1587900"/>
          </a:xfrm>
          <a:prstGeom prst="rect">
            <a:avLst/>
          </a:prstGeom>
          <a:noFill/>
          <a:ln>
            <a:noFill/>
          </a:ln>
        </p:spPr>
        <p:txBody>
          <a:bodyPr anchorCtr="0" anchor="ctr" bIns="91425" lIns="91425" spcFirstLastPara="1" rIns="91425" wrap="square" tIns="91425">
            <a:noAutofit/>
          </a:bodyPr>
          <a:lstStyle/>
          <a:p>
            <a:pPr indent="0" lvl="0" marL="0" marR="38100" rtl="0" algn="l">
              <a:lnSpc>
                <a:spcPct val="128571"/>
              </a:lnSpc>
              <a:spcBef>
                <a:spcPts val="0"/>
              </a:spcBef>
              <a:spcAft>
                <a:spcPts val="0"/>
              </a:spcAft>
              <a:buClr>
                <a:schemeClr val="dk2"/>
              </a:buClr>
              <a:buSzPts val="1100"/>
              <a:buFont typeface="Arial"/>
              <a:buNone/>
            </a:pPr>
            <a:r>
              <a:rPr lang="en" sz="2100">
                <a:solidFill>
                  <a:srgbClr val="202124"/>
                </a:solidFill>
              </a:rPr>
              <a:t>¡Qué maravilloso tutorial!</a:t>
            </a:r>
            <a:endParaRPr sz="2000">
              <a:solidFill>
                <a:schemeClr val="dk2"/>
              </a:solidFill>
            </a:endParaRPr>
          </a:p>
          <a:p>
            <a:pPr indent="0" lvl="0" marL="0" rtl="0" algn="l">
              <a:spcBef>
                <a:spcPts val="0"/>
              </a:spcBef>
              <a:spcAft>
                <a:spcPts val="0"/>
              </a:spcAft>
              <a:buNone/>
            </a:pPr>
            <a:r>
              <a:t/>
            </a:r>
            <a:endParaRPr sz="2000">
              <a:solidFill>
                <a:srgbClr val="666666"/>
              </a:solidFill>
              <a:latin typeface="Ubuntu"/>
              <a:ea typeface="Ubuntu"/>
              <a:cs typeface="Ubuntu"/>
              <a:sym typeface="Ubuntu"/>
            </a:endParaRPr>
          </a:p>
        </p:txBody>
      </p:sp>
      <p:sp>
        <p:nvSpPr>
          <p:cNvPr id="3048" name="Google Shape;3048;p185"/>
          <p:cNvSpPr txBox="1"/>
          <p:nvPr>
            <p:ph idx="1" type="body"/>
          </p:nvPr>
        </p:nvSpPr>
        <p:spPr>
          <a:xfrm>
            <a:off x="311700" y="3945475"/>
            <a:ext cx="8520600" cy="10722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Training an MT system using the same SLT architecture </a:t>
            </a:r>
            <a:endParaRPr/>
          </a:p>
          <a:p>
            <a:pPr indent="0" lvl="0" marL="0" rtl="0" algn="l">
              <a:spcBef>
                <a:spcPts val="1600"/>
              </a:spcBef>
              <a:spcAft>
                <a:spcPts val="1600"/>
              </a:spcAft>
              <a:buNone/>
            </a:pPr>
            <a:r>
              <a:t/>
            </a:r>
            <a:endParaRPr/>
          </a:p>
        </p:txBody>
      </p:sp>
      <p:sp>
        <p:nvSpPr>
          <p:cNvPr id="3049" name="Google Shape;3049;p18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3" name="Shape 3053"/>
        <p:cNvGrpSpPr/>
        <p:nvPr/>
      </p:nvGrpSpPr>
      <p:grpSpPr>
        <a:xfrm>
          <a:off x="0" y="0"/>
          <a:ext cx="0" cy="0"/>
          <a:chOff x="0" y="0"/>
          <a:chExt cx="0" cy="0"/>
        </a:xfrm>
      </p:grpSpPr>
      <p:sp>
        <p:nvSpPr>
          <p:cNvPr id="3054" name="Google Shape;3054;p18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Decoder Pre-training </a:t>
            </a:r>
            <a:endParaRPr/>
          </a:p>
        </p:txBody>
      </p:sp>
      <p:sp>
        <p:nvSpPr>
          <p:cNvPr id="3055" name="Google Shape;3055;p186"/>
          <p:cNvSpPr txBox="1"/>
          <p:nvPr/>
        </p:nvSpPr>
        <p:spPr>
          <a:xfrm>
            <a:off x="807947" y="2477013"/>
            <a:ext cx="8529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666666"/>
                </a:solidFill>
                <a:latin typeface="Ubuntu"/>
                <a:ea typeface="Ubuntu"/>
                <a:cs typeface="Ubuntu"/>
                <a:sym typeface="Ubuntu"/>
              </a:rPr>
              <a:t>Input text</a:t>
            </a:r>
            <a:endParaRPr sz="2000">
              <a:solidFill>
                <a:srgbClr val="666666"/>
              </a:solidFill>
              <a:latin typeface="Ubuntu"/>
              <a:ea typeface="Ubuntu"/>
              <a:cs typeface="Ubuntu"/>
              <a:sym typeface="Ubuntu"/>
            </a:endParaRPr>
          </a:p>
        </p:txBody>
      </p:sp>
      <p:sp>
        <p:nvSpPr>
          <p:cNvPr id="3056" name="Google Shape;3056;p186"/>
          <p:cNvSpPr/>
          <p:nvPr/>
        </p:nvSpPr>
        <p:spPr>
          <a:xfrm rot="5400000">
            <a:off x="1527100" y="1948175"/>
            <a:ext cx="2144700" cy="15216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86"/>
          <p:cNvSpPr/>
          <p:nvPr/>
        </p:nvSpPr>
        <p:spPr>
          <a:xfrm>
            <a:off x="3491700" y="1998425"/>
            <a:ext cx="634800" cy="1421100"/>
          </a:xfrm>
          <a:prstGeom prst="rect">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0.71</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0.12</a:t>
            </a:r>
            <a:endParaRPr/>
          </a:p>
          <a:p>
            <a:pPr indent="0" lvl="0" marL="0" rtl="0" algn="r">
              <a:spcBef>
                <a:spcPts val="0"/>
              </a:spcBef>
              <a:spcAft>
                <a:spcPts val="0"/>
              </a:spcAft>
              <a:buNone/>
            </a:pPr>
            <a:r>
              <a:rPr lang="en"/>
              <a:t>0.51</a:t>
            </a:r>
            <a:endParaRPr/>
          </a:p>
          <a:p>
            <a:pPr indent="0" lvl="0" marL="0" rtl="0" algn="r">
              <a:spcBef>
                <a:spcPts val="0"/>
              </a:spcBef>
              <a:spcAft>
                <a:spcPts val="0"/>
              </a:spcAft>
              <a:buNone/>
            </a:pPr>
            <a:r>
              <a:rPr lang="en"/>
              <a:t>0.05</a:t>
            </a:r>
            <a:endParaRPr/>
          </a:p>
          <a:p>
            <a:pPr indent="0" lvl="0" marL="0" rtl="0" algn="r">
              <a:spcBef>
                <a:spcPts val="0"/>
              </a:spcBef>
              <a:spcAft>
                <a:spcPts val="0"/>
              </a:spcAft>
              <a:buNone/>
            </a:pPr>
            <a:r>
              <a:rPr lang="en"/>
              <a:t>0.74</a:t>
            </a:r>
            <a:endParaRPr/>
          </a:p>
        </p:txBody>
      </p:sp>
      <p:sp>
        <p:nvSpPr>
          <p:cNvPr id="3058" name="Google Shape;3058;p186"/>
          <p:cNvSpPr txBox="1"/>
          <p:nvPr/>
        </p:nvSpPr>
        <p:spPr>
          <a:xfrm>
            <a:off x="3481650" y="1975625"/>
            <a:ext cx="361800" cy="14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59" name="Google Shape;3059;p186"/>
          <p:cNvSpPr/>
          <p:nvPr/>
        </p:nvSpPr>
        <p:spPr>
          <a:xfrm rot="-5400000">
            <a:off x="3965000" y="1929575"/>
            <a:ext cx="2144700" cy="1558800"/>
          </a:xfrm>
          <a:prstGeom prst="trapezoid">
            <a:avLst>
              <a:gd fmla="val 18530"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86"/>
          <p:cNvSpPr txBox="1"/>
          <p:nvPr/>
        </p:nvSpPr>
        <p:spPr>
          <a:xfrm>
            <a:off x="1816251" y="2469425"/>
            <a:ext cx="15216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3061" name="Google Shape;3061;p186"/>
          <p:cNvSpPr txBox="1"/>
          <p:nvPr/>
        </p:nvSpPr>
        <p:spPr>
          <a:xfrm>
            <a:off x="4020929" y="2469425"/>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3062" name="Google Shape;3062;p186"/>
          <p:cNvSpPr txBox="1"/>
          <p:nvPr/>
        </p:nvSpPr>
        <p:spPr>
          <a:xfrm>
            <a:off x="6384350" y="1173625"/>
            <a:ext cx="21993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666666"/>
                </a:solidFill>
                <a:latin typeface="Ubuntu"/>
                <a:ea typeface="Ubuntu"/>
                <a:cs typeface="Ubuntu"/>
                <a:sym typeface="Ubuntu"/>
              </a:rPr>
              <a:t>English text</a:t>
            </a:r>
            <a:endParaRPr b="1" sz="2000">
              <a:solidFill>
                <a:srgbClr val="666666"/>
              </a:solidFill>
              <a:latin typeface="Ubuntu"/>
              <a:ea typeface="Ubuntu"/>
              <a:cs typeface="Ubuntu"/>
              <a:sym typeface="Ubuntu"/>
            </a:endParaRPr>
          </a:p>
        </p:txBody>
      </p:sp>
      <p:pic>
        <p:nvPicPr>
          <p:cNvPr id="3063" name="Google Shape;3063;p186"/>
          <p:cNvPicPr preferRelativeResize="0"/>
          <p:nvPr/>
        </p:nvPicPr>
        <p:blipFill>
          <a:blip r:embed="rId3">
            <a:alphaModFix/>
          </a:blip>
          <a:stretch>
            <a:fillRect/>
          </a:stretch>
        </p:blipFill>
        <p:spPr>
          <a:xfrm>
            <a:off x="304800" y="2033725"/>
            <a:ext cx="1348799" cy="1331650"/>
          </a:xfrm>
          <a:prstGeom prst="rect">
            <a:avLst/>
          </a:prstGeom>
          <a:noFill/>
          <a:ln>
            <a:noFill/>
          </a:ln>
        </p:spPr>
      </p:pic>
      <p:sp>
        <p:nvSpPr>
          <p:cNvPr id="3064" name="Google Shape;3064;p186"/>
          <p:cNvSpPr txBox="1"/>
          <p:nvPr/>
        </p:nvSpPr>
        <p:spPr>
          <a:xfrm>
            <a:off x="6017425" y="1951200"/>
            <a:ext cx="3227700" cy="158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solidFill>
                  <a:schemeClr val="dk2"/>
                </a:solidFill>
              </a:rPr>
              <a:t>What a wonderful tutorial!</a:t>
            </a:r>
            <a:endParaRPr sz="2000">
              <a:solidFill>
                <a:schemeClr val="dk2"/>
              </a:solidFill>
            </a:endParaRPr>
          </a:p>
          <a:p>
            <a:pPr indent="0" lvl="0" marL="0" rtl="0" algn="l">
              <a:spcBef>
                <a:spcPts val="0"/>
              </a:spcBef>
              <a:spcAft>
                <a:spcPts val="0"/>
              </a:spcAft>
              <a:buNone/>
            </a:pPr>
            <a:r>
              <a:t/>
            </a:r>
            <a:endParaRPr sz="2000">
              <a:solidFill>
                <a:srgbClr val="666666"/>
              </a:solidFill>
              <a:latin typeface="Ubuntu"/>
              <a:ea typeface="Ubuntu"/>
              <a:cs typeface="Ubuntu"/>
              <a:sym typeface="Ubuntu"/>
            </a:endParaRPr>
          </a:p>
        </p:txBody>
      </p:sp>
      <p:sp>
        <p:nvSpPr>
          <p:cNvPr id="3065" name="Google Shape;3065;p186"/>
          <p:cNvSpPr txBox="1"/>
          <p:nvPr/>
        </p:nvSpPr>
        <p:spPr>
          <a:xfrm>
            <a:off x="60275" y="1157525"/>
            <a:ext cx="19422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666666"/>
                </a:solidFill>
                <a:latin typeface="Ubuntu"/>
                <a:ea typeface="Ubuntu"/>
                <a:cs typeface="Ubuntu"/>
                <a:sym typeface="Ubuntu"/>
              </a:rPr>
              <a:t>Spanish Audio</a:t>
            </a:r>
            <a:endParaRPr b="1" sz="2000">
              <a:solidFill>
                <a:srgbClr val="666666"/>
              </a:solidFill>
              <a:latin typeface="Ubuntu"/>
              <a:ea typeface="Ubuntu"/>
              <a:cs typeface="Ubuntu"/>
              <a:sym typeface="Ubuntu"/>
            </a:endParaRPr>
          </a:p>
        </p:txBody>
      </p:sp>
      <p:sp>
        <p:nvSpPr>
          <p:cNvPr id="3066" name="Google Shape;3066;p186"/>
          <p:cNvSpPr txBox="1"/>
          <p:nvPr>
            <p:ph idx="1" type="body"/>
          </p:nvPr>
        </p:nvSpPr>
        <p:spPr>
          <a:xfrm>
            <a:off x="311700" y="3945475"/>
            <a:ext cx="8520600" cy="10722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Training an MT system using the same SLT architecture </a:t>
            </a:r>
            <a:endParaRPr/>
          </a:p>
          <a:p>
            <a:pPr indent="0" lvl="0" marL="0" rtl="0" algn="l">
              <a:spcBef>
                <a:spcPts val="1600"/>
              </a:spcBef>
              <a:spcAft>
                <a:spcPts val="1600"/>
              </a:spcAft>
              <a:buNone/>
            </a:pPr>
            <a:r>
              <a:rPr lang="en"/>
              <a:t>Training the SLT system </a:t>
            </a:r>
            <a:r>
              <a:rPr lang="en"/>
              <a:t>initialising</a:t>
            </a:r>
            <a:r>
              <a:rPr lang="en"/>
              <a:t> the decoder with  the trained MT decoder </a:t>
            </a:r>
            <a:endParaRPr/>
          </a:p>
        </p:txBody>
      </p:sp>
      <p:sp>
        <p:nvSpPr>
          <p:cNvPr id="3067" name="Google Shape;3067;p18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grpSp>
        <p:nvGrpSpPr>
          <p:cNvPr id="407" name="Google Shape;407;p43"/>
          <p:cNvGrpSpPr/>
          <p:nvPr/>
        </p:nvGrpSpPr>
        <p:grpSpPr>
          <a:xfrm>
            <a:off x="968000" y="4077637"/>
            <a:ext cx="7769900" cy="446400"/>
            <a:chOff x="968000" y="2669603"/>
            <a:chExt cx="7769900" cy="446400"/>
          </a:xfrm>
        </p:grpSpPr>
        <p:sp>
          <p:nvSpPr>
            <p:cNvPr id="408" name="Google Shape;408;p43"/>
            <p:cNvSpPr txBox="1"/>
            <p:nvPr/>
          </p:nvSpPr>
          <p:spPr>
            <a:xfrm>
              <a:off x="968000" y="2669603"/>
              <a:ext cx="22344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Unconstrained</a:t>
              </a:r>
              <a:endParaRPr b="1" sz="1700">
                <a:solidFill>
                  <a:srgbClr val="EFEFEF"/>
                </a:solidFill>
                <a:latin typeface="Source Sans Pro"/>
                <a:ea typeface="Source Sans Pro"/>
                <a:cs typeface="Source Sans Pro"/>
                <a:sym typeface="Source Sans Pro"/>
              </a:endParaRPr>
            </a:p>
          </p:txBody>
        </p:sp>
        <p:sp>
          <p:nvSpPr>
            <p:cNvPr id="409" name="Google Shape;409;p43"/>
            <p:cNvSpPr txBox="1"/>
            <p:nvPr/>
          </p:nvSpPr>
          <p:spPr>
            <a:xfrm>
              <a:off x="5732500" y="2669603"/>
              <a:ext cx="30054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Constrained (e.g. subtitling)</a:t>
              </a:r>
              <a:endParaRPr b="1" sz="1700">
                <a:solidFill>
                  <a:srgbClr val="EFEFEF"/>
                </a:solidFill>
                <a:latin typeface="Source Sans Pro"/>
                <a:ea typeface="Source Sans Pro"/>
                <a:cs typeface="Source Sans Pro"/>
                <a:sym typeface="Source Sans Pro"/>
              </a:endParaRPr>
            </a:p>
          </p:txBody>
        </p:sp>
      </p:grpSp>
      <p:grpSp>
        <p:nvGrpSpPr>
          <p:cNvPr id="410" name="Google Shape;410;p43"/>
          <p:cNvGrpSpPr/>
          <p:nvPr/>
        </p:nvGrpSpPr>
        <p:grpSpPr>
          <a:xfrm>
            <a:off x="235100" y="2616596"/>
            <a:ext cx="8850200" cy="446400"/>
            <a:chOff x="235100" y="2688368"/>
            <a:chExt cx="8850200" cy="446400"/>
          </a:xfrm>
        </p:grpSpPr>
        <p:sp>
          <p:nvSpPr>
            <p:cNvPr id="411" name="Google Shape;411;p43"/>
            <p:cNvSpPr txBox="1"/>
            <p:nvPr/>
          </p:nvSpPr>
          <p:spPr>
            <a:xfrm>
              <a:off x="235100" y="2688368"/>
              <a:ext cx="37002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999999"/>
                  </a:solidFill>
                  <a:latin typeface="Source Sans Pro"/>
                  <a:ea typeface="Source Sans Pro"/>
                  <a:cs typeface="Source Sans Pro"/>
                  <a:sym typeface="Source Sans Pro"/>
                </a:rPr>
                <a:t>Restricted domain </a:t>
              </a:r>
              <a:endParaRPr b="1" sz="1700">
                <a:solidFill>
                  <a:srgbClr val="999999"/>
                </a:solidFill>
                <a:latin typeface="Source Sans Pro"/>
                <a:ea typeface="Source Sans Pro"/>
                <a:cs typeface="Source Sans Pro"/>
                <a:sym typeface="Source Sans Pro"/>
              </a:endParaRPr>
            </a:p>
          </p:txBody>
        </p:sp>
        <p:sp>
          <p:nvSpPr>
            <p:cNvPr id="412" name="Google Shape;412;p43"/>
            <p:cNvSpPr txBox="1"/>
            <p:nvPr/>
          </p:nvSpPr>
          <p:spPr>
            <a:xfrm>
              <a:off x="5385100" y="2688368"/>
              <a:ext cx="37002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999999"/>
                  </a:solidFill>
                  <a:latin typeface="Source Sans Pro"/>
                  <a:ea typeface="Source Sans Pro"/>
                  <a:cs typeface="Source Sans Pro"/>
                  <a:sym typeface="Source Sans Pro"/>
                </a:rPr>
                <a:t>Open domain </a:t>
              </a:r>
              <a:endParaRPr b="1" sz="1700">
                <a:solidFill>
                  <a:srgbClr val="999999"/>
                </a:solidFill>
                <a:latin typeface="Source Sans Pro"/>
                <a:ea typeface="Source Sans Pro"/>
                <a:cs typeface="Source Sans Pro"/>
                <a:sym typeface="Source Sans Pro"/>
              </a:endParaRPr>
            </a:p>
          </p:txBody>
        </p:sp>
      </p:grpSp>
      <p:sp>
        <p:nvSpPr>
          <p:cNvPr id="413" name="Google Shape;413;p4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Speech Translation - a Multi-faceted Problem</a:t>
            </a:r>
            <a:endParaRPr/>
          </a:p>
        </p:txBody>
      </p:sp>
      <p:grpSp>
        <p:nvGrpSpPr>
          <p:cNvPr id="414" name="Google Shape;414;p43"/>
          <p:cNvGrpSpPr/>
          <p:nvPr/>
        </p:nvGrpSpPr>
        <p:grpSpPr>
          <a:xfrm>
            <a:off x="1631300" y="1155556"/>
            <a:ext cx="6508250" cy="446400"/>
            <a:chOff x="1631300" y="1155556"/>
            <a:chExt cx="6508250" cy="446400"/>
          </a:xfrm>
        </p:grpSpPr>
        <p:sp>
          <p:nvSpPr>
            <p:cNvPr id="415" name="Google Shape;415;p43"/>
            <p:cNvSpPr txBox="1"/>
            <p:nvPr/>
          </p:nvSpPr>
          <p:spPr>
            <a:xfrm>
              <a:off x="1631300" y="1155556"/>
              <a:ext cx="9078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Offline</a:t>
              </a:r>
              <a:endParaRPr b="1" sz="1700">
                <a:solidFill>
                  <a:srgbClr val="999999"/>
                </a:solidFill>
                <a:latin typeface="Source Sans Pro"/>
                <a:ea typeface="Source Sans Pro"/>
                <a:cs typeface="Source Sans Pro"/>
                <a:sym typeface="Source Sans Pro"/>
              </a:endParaRPr>
            </a:p>
          </p:txBody>
        </p:sp>
        <p:sp>
          <p:nvSpPr>
            <p:cNvPr id="416" name="Google Shape;416;p43"/>
            <p:cNvSpPr txBox="1"/>
            <p:nvPr/>
          </p:nvSpPr>
          <p:spPr>
            <a:xfrm>
              <a:off x="6330850" y="1155556"/>
              <a:ext cx="18087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Simultaneous</a:t>
              </a:r>
              <a:endParaRPr b="1" sz="1700">
                <a:solidFill>
                  <a:srgbClr val="999999"/>
                </a:solidFill>
                <a:latin typeface="Source Sans Pro"/>
                <a:ea typeface="Source Sans Pro"/>
                <a:cs typeface="Source Sans Pro"/>
                <a:sym typeface="Source Sans Pro"/>
              </a:endParaRPr>
            </a:p>
          </p:txBody>
        </p:sp>
      </p:grpSp>
      <p:grpSp>
        <p:nvGrpSpPr>
          <p:cNvPr id="417" name="Google Shape;417;p43"/>
          <p:cNvGrpSpPr/>
          <p:nvPr/>
        </p:nvGrpSpPr>
        <p:grpSpPr>
          <a:xfrm>
            <a:off x="1180850" y="1642570"/>
            <a:ext cx="6958700" cy="446400"/>
            <a:chOff x="1180850" y="1660239"/>
            <a:chExt cx="6958700" cy="446400"/>
          </a:xfrm>
        </p:grpSpPr>
        <p:sp>
          <p:nvSpPr>
            <p:cNvPr id="418" name="Google Shape;418;p43"/>
            <p:cNvSpPr txBox="1"/>
            <p:nvPr/>
          </p:nvSpPr>
          <p:spPr>
            <a:xfrm>
              <a:off x="6330850" y="1660239"/>
              <a:ext cx="18087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Multi-speaker</a:t>
              </a:r>
              <a:endParaRPr b="1" sz="1700">
                <a:solidFill>
                  <a:srgbClr val="999999"/>
                </a:solidFill>
                <a:latin typeface="Source Sans Pro"/>
                <a:ea typeface="Source Sans Pro"/>
                <a:cs typeface="Source Sans Pro"/>
                <a:sym typeface="Source Sans Pro"/>
              </a:endParaRPr>
            </a:p>
          </p:txBody>
        </p:sp>
        <p:sp>
          <p:nvSpPr>
            <p:cNvPr id="419" name="Google Shape;419;p43"/>
            <p:cNvSpPr txBox="1"/>
            <p:nvPr/>
          </p:nvSpPr>
          <p:spPr>
            <a:xfrm>
              <a:off x="1180850" y="1660239"/>
              <a:ext cx="18087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Single-speaker</a:t>
              </a:r>
              <a:endParaRPr b="1" sz="1700">
                <a:solidFill>
                  <a:srgbClr val="999999"/>
                </a:solidFill>
                <a:latin typeface="Source Sans Pro"/>
                <a:ea typeface="Source Sans Pro"/>
                <a:cs typeface="Source Sans Pro"/>
                <a:sym typeface="Source Sans Pro"/>
              </a:endParaRPr>
            </a:p>
          </p:txBody>
        </p:sp>
      </p:grpSp>
      <p:grpSp>
        <p:nvGrpSpPr>
          <p:cNvPr id="420" name="Google Shape;420;p43"/>
          <p:cNvGrpSpPr/>
          <p:nvPr/>
        </p:nvGrpSpPr>
        <p:grpSpPr>
          <a:xfrm>
            <a:off x="802100" y="3103610"/>
            <a:ext cx="7935800" cy="446400"/>
            <a:chOff x="802100" y="3174285"/>
            <a:chExt cx="7935800" cy="446400"/>
          </a:xfrm>
        </p:grpSpPr>
        <p:sp>
          <p:nvSpPr>
            <p:cNvPr id="421" name="Google Shape;421;p43"/>
            <p:cNvSpPr txBox="1"/>
            <p:nvPr/>
          </p:nvSpPr>
          <p:spPr>
            <a:xfrm>
              <a:off x="802100" y="3174285"/>
              <a:ext cx="2566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Source Sans Pro"/>
                  <a:ea typeface="Source Sans Pro"/>
                  <a:cs typeface="Source Sans Pro"/>
                  <a:sym typeface="Source Sans Pro"/>
                </a:rPr>
                <a:t>Resource-rich languages</a:t>
              </a:r>
              <a:endParaRPr b="1" sz="1700">
                <a:solidFill>
                  <a:schemeClr val="dk1"/>
                </a:solidFill>
                <a:latin typeface="Source Sans Pro"/>
                <a:ea typeface="Source Sans Pro"/>
                <a:cs typeface="Source Sans Pro"/>
                <a:sym typeface="Source Sans Pro"/>
              </a:endParaRPr>
            </a:p>
          </p:txBody>
        </p:sp>
        <p:sp>
          <p:nvSpPr>
            <p:cNvPr id="422" name="Google Shape;422;p43"/>
            <p:cNvSpPr txBox="1"/>
            <p:nvPr/>
          </p:nvSpPr>
          <p:spPr>
            <a:xfrm>
              <a:off x="5732500" y="3174285"/>
              <a:ext cx="30054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Source Sans Pro"/>
                  <a:ea typeface="Source Sans Pro"/>
                  <a:cs typeface="Source Sans Pro"/>
                  <a:sym typeface="Source Sans Pro"/>
                </a:rPr>
                <a:t>Under-resourced languages</a:t>
              </a:r>
              <a:endParaRPr b="1" sz="1700">
                <a:solidFill>
                  <a:schemeClr val="dk1"/>
                </a:solidFill>
                <a:latin typeface="Source Sans Pro"/>
                <a:ea typeface="Source Sans Pro"/>
                <a:cs typeface="Source Sans Pro"/>
                <a:sym typeface="Source Sans Pro"/>
              </a:endParaRPr>
            </a:p>
          </p:txBody>
        </p:sp>
      </p:grpSp>
      <p:sp>
        <p:nvSpPr>
          <p:cNvPr id="423" name="Google Shape;423;p43"/>
          <p:cNvSpPr/>
          <p:nvPr/>
        </p:nvSpPr>
        <p:spPr>
          <a:xfrm>
            <a:off x="3287270" y="1591948"/>
            <a:ext cx="2701800" cy="1984200"/>
          </a:xfrm>
          <a:prstGeom prst="rightArrow">
            <a:avLst>
              <a:gd fmla="val 50000" name="adj1"/>
              <a:gd fmla="val 50000" name="adj2"/>
            </a:avLst>
          </a:prstGeom>
          <a:solidFill>
            <a:srgbClr val="F6B26B"/>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2"/>
                </a:solidFill>
              </a:rPr>
              <a:t>difficulty</a:t>
            </a:r>
            <a:endParaRPr sz="2600">
              <a:solidFill>
                <a:schemeClr val="dk2"/>
              </a:solidFill>
            </a:endParaRPr>
          </a:p>
        </p:txBody>
      </p:sp>
      <p:grpSp>
        <p:nvGrpSpPr>
          <p:cNvPr id="424" name="Google Shape;424;p43"/>
          <p:cNvGrpSpPr/>
          <p:nvPr/>
        </p:nvGrpSpPr>
        <p:grpSpPr>
          <a:xfrm>
            <a:off x="802100" y="2129583"/>
            <a:ext cx="7716200" cy="446400"/>
            <a:chOff x="802100" y="2164921"/>
            <a:chExt cx="7716200" cy="446400"/>
          </a:xfrm>
        </p:grpSpPr>
        <p:sp>
          <p:nvSpPr>
            <p:cNvPr id="425" name="Google Shape;425;p43"/>
            <p:cNvSpPr txBox="1"/>
            <p:nvPr/>
          </p:nvSpPr>
          <p:spPr>
            <a:xfrm>
              <a:off x="802100" y="2164921"/>
              <a:ext cx="2566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Clean audio</a:t>
              </a:r>
              <a:endParaRPr b="1" sz="1700">
                <a:solidFill>
                  <a:srgbClr val="999999"/>
                </a:solidFill>
                <a:latin typeface="Source Sans Pro"/>
                <a:ea typeface="Source Sans Pro"/>
                <a:cs typeface="Source Sans Pro"/>
                <a:sym typeface="Source Sans Pro"/>
              </a:endParaRPr>
            </a:p>
          </p:txBody>
        </p:sp>
        <p:sp>
          <p:nvSpPr>
            <p:cNvPr id="426" name="Google Shape;426;p43"/>
            <p:cNvSpPr txBox="1"/>
            <p:nvPr/>
          </p:nvSpPr>
          <p:spPr>
            <a:xfrm>
              <a:off x="5952100" y="2164921"/>
              <a:ext cx="2566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Noisy conditions</a:t>
              </a:r>
              <a:endParaRPr b="1" sz="1700">
                <a:solidFill>
                  <a:srgbClr val="999999"/>
                </a:solidFill>
                <a:latin typeface="Source Sans Pro"/>
                <a:ea typeface="Source Sans Pro"/>
                <a:cs typeface="Source Sans Pro"/>
                <a:sym typeface="Source Sans Pro"/>
              </a:endParaRPr>
            </a:p>
          </p:txBody>
        </p:sp>
      </p:grpSp>
      <p:grpSp>
        <p:nvGrpSpPr>
          <p:cNvPr id="427" name="Google Shape;427;p43"/>
          <p:cNvGrpSpPr/>
          <p:nvPr/>
        </p:nvGrpSpPr>
        <p:grpSpPr>
          <a:xfrm>
            <a:off x="77300" y="3590623"/>
            <a:ext cx="9165800" cy="446400"/>
            <a:chOff x="77300" y="4183650"/>
            <a:chExt cx="9165800" cy="446400"/>
          </a:xfrm>
        </p:grpSpPr>
        <p:sp>
          <p:nvSpPr>
            <p:cNvPr id="428" name="Google Shape;428;p43"/>
            <p:cNvSpPr txBox="1"/>
            <p:nvPr/>
          </p:nvSpPr>
          <p:spPr>
            <a:xfrm>
              <a:off x="77300" y="4183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Low speaker variety (gender, accent, ...)</a:t>
              </a:r>
              <a:endParaRPr b="1" sz="1700">
                <a:solidFill>
                  <a:srgbClr val="EFEFEF"/>
                </a:solidFill>
                <a:latin typeface="Source Sans Pro"/>
                <a:ea typeface="Source Sans Pro"/>
                <a:cs typeface="Source Sans Pro"/>
                <a:sym typeface="Source Sans Pro"/>
              </a:endParaRPr>
            </a:p>
          </p:txBody>
        </p:sp>
        <p:sp>
          <p:nvSpPr>
            <p:cNvPr id="429" name="Google Shape;429;p43"/>
            <p:cNvSpPr txBox="1"/>
            <p:nvPr/>
          </p:nvSpPr>
          <p:spPr>
            <a:xfrm>
              <a:off x="5227300" y="4183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High speaker variety </a:t>
              </a:r>
              <a:endParaRPr b="1" sz="1700">
                <a:solidFill>
                  <a:srgbClr val="EFEFEF"/>
                </a:solidFill>
                <a:latin typeface="Source Sans Pro"/>
                <a:ea typeface="Source Sans Pro"/>
                <a:cs typeface="Source Sans Pro"/>
                <a:sym typeface="Source Sans Pro"/>
              </a:endParaRPr>
            </a:p>
          </p:txBody>
        </p:sp>
      </p:grpSp>
      <p:grpSp>
        <p:nvGrpSpPr>
          <p:cNvPr id="430" name="Google Shape;430;p43"/>
          <p:cNvGrpSpPr/>
          <p:nvPr/>
        </p:nvGrpSpPr>
        <p:grpSpPr>
          <a:xfrm>
            <a:off x="77300" y="4564650"/>
            <a:ext cx="9165800" cy="446400"/>
            <a:chOff x="77300" y="4564650"/>
            <a:chExt cx="9165800" cy="446400"/>
          </a:xfrm>
        </p:grpSpPr>
        <p:sp>
          <p:nvSpPr>
            <p:cNvPr id="431" name="Google Shape;431;p43"/>
            <p:cNvSpPr txBox="1"/>
            <p:nvPr/>
          </p:nvSpPr>
          <p:spPr>
            <a:xfrm>
              <a:off x="77300" y="4564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a:t>
              </a:r>
              <a:endParaRPr b="1" sz="1700">
                <a:solidFill>
                  <a:srgbClr val="EFEFEF"/>
                </a:solidFill>
                <a:latin typeface="Source Sans Pro"/>
                <a:ea typeface="Source Sans Pro"/>
                <a:cs typeface="Source Sans Pro"/>
                <a:sym typeface="Source Sans Pro"/>
              </a:endParaRPr>
            </a:p>
          </p:txBody>
        </p:sp>
        <p:sp>
          <p:nvSpPr>
            <p:cNvPr id="432" name="Google Shape;432;p43"/>
            <p:cNvSpPr txBox="1"/>
            <p:nvPr/>
          </p:nvSpPr>
          <p:spPr>
            <a:xfrm>
              <a:off x="5227300" y="4564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a:t>
              </a:r>
              <a:endParaRPr b="1" sz="1700">
                <a:solidFill>
                  <a:srgbClr val="EFEFEF"/>
                </a:solidFill>
                <a:latin typeface="Source Sans Pro"/>
                <a:ea typeface="Source Sans Pro"/>
                <a:cs typeface="Source Sans Pro"/>
                <a:sym typeface="Source Sans Pro"/>
              </a:endParaRPr>
            </a:p>
          </p:txBody>
        </p:sp>
      </p:grpSp>
      <p:sp>
        <p:nvSpPr>
          <p:cNvPr id="433" name="Google Shape;433;p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1" name="Shape 3071"/>
        <p:cNvGrpSpPr/>
        <p:nvPr/>
      </p:nvGrpSpPr>
      <p:grpSpPr>
        <a:xfrm>
          <a:off x="0" y="0"/>
          <a:ext cx="0" cy="0"/>
          <a:chOff x="0" y="0"/>
          <a:chExt cx="0" cy="0"/>
        </a:xfrm>
      </p:grpSpPr>
      <p:sp>
        <p:nvSpPr>
          <p:cNvPr id="3072" name="Google Shape;3072;p18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Encoder-</a:t>
            </a:r>
            <a:r>
              <a:rPr lang="en"/>
              <a:t>Decoder Pre-training </a:t>
            </a:r>
            <a:endParaRPr/>
          </a:p>
        </p:txBody>
      </p:sp>
      <p:sp>
        <p:nvSpPr>
          <p:cNvPr id="3073" name="Google Shape;3073;p187"/>
          <p:cNvSpPr txBox="1"/>
          <p:nvPr/>
        </p:nvSpPr>
        <p:spPr>
          <a:xfrm>
            <a:off x="807947" y="2477013"/>
            <a:ext cx="8529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666666"/>
                </a:solidFill>
                <a:latin typeface="Ubuntu"/>
                <a:ea typeface="Ubuntu"/>
                <a:cs typeface="Ubuntu"/>
                <a:sym typeface="Ubuntu"/>
              </a:rPr>
              <a:t>Input text</a:t>
            </a:r>
            <a:endParaRPr sz="2000">
              <a:solidFill>
                <a:srgbClr val="666666"/>
              </a:solidFill>
              <a:latin typeface="Ubuntu"/>
              <a:ea typeface="Ubuntu"/>
              <a:cs typeface="Ubuntu"/>
              <a:sym typeface="Ubuntu"/>
            </a:endParaRPr>
          </a:p>
        </p:txBody>
      </p:sp>
      <p:sp>
        <p:nvSpPr>
          <p:cNvPr id="3074" name="Google Shape;3074;p187"/>
          <p:cNvSpPr/>
          <p:nvPr/>
        </p:nvSpPr>
        <p:spPr>
          <a:xfrm rot="5400000">
            <a:off x="1527100" y="1948175"/>
            <a:ext cx="2144700" cy="1521600"/>
          </a:xfrm>
          <a:prstGeom prst="trapezoid">
            <a:avLst>
              <a:gd fmla="val 1853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87"/>
          <p:cNvSpPr/>
          <p:nvPr/>
        </p:nvSpPr>
        <p:spPr>
          <a:xfrm>
            <a:off x="3491700" y="1998425"/>
            <a:ext cx="634800" cy="1421100"/>
          </a:xfrm>
          <a:prstGeom prst="rect">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0.71</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0.12</a:t>
            </a:r>
            <a:endParaRPr/>
          </a:p>
          <a:p>
            <a:pPr indent="0" lvl="0" marL="0" rtl="0" algn="r">
              <a:spcBef>
                <a:spcPts val="0"/>
              </a:spcBef>
              <a:spcAft>
                <a:spcPts val="0"/>
              </a:spcAft>
              <a:buNone/>
            </a:pPr>
            <a:r>
              <a:rPr lang="en"/>
              <a:t>0.51</a:t>
            </a:r>
            <a:endParaRPr/>
          </a:p>
          <a:p>
            <a:pPr indent="0" lvl="0" marL="0" rtl="0" algn="r">
              <a:spcBef>
                <a:spcPts val="0"/>
              </a:spcBef>
              <a:spcAft>
                <a:spcPts val="0"/>
              </a:spcAft>
              <a:buNone/>
            </a:pPr>
            <a:r>
              <a:rPr lang="en"/>
              <a:t>0.05</a:t>
            </a:r>
            <a:endParaRPr/>
          </a:p>
          <a:p>
            <a:pPr indent="0" lvl="0" marL="0" rtl="0" algn="r">
              <a:spcBef>
                <a:spcPts val="0"/>
              </a:spcBef>
              <a:spcAft>
                <a:spcPts val="0"/>
              </a:spcAft>
              <a:buNone/>
            </a:pPr>
            <a:r>
              <a:rPr lang="en"/>
              <a:t>0.74</a:t>
            </a:r>
            <a:endParaRPr/>
          </a:p>
        </p:txBody>
      </p:sp>
      <p:sp>
        <p:nvSpPr>
          <p:cNvPr id="3076" name="Google Shape;3076;p187"/>
          <p:cNvSpPr txBox="1"/>
          <p:nvPr/>
        </p:nvSpPr>
        <p:spPr>
          <a:xfrm>
            <a:off x="3481650" y="1975625"/>
            <a:ext cx="361800" cy="14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77" name="Google Shape;3077;p187"/>
          <p:cNvSpPr/>
          <p:nvPr/>
        </p:nvSpPr>
        <p:spPr>
          <a:xfrm rot="-5400000">
            <a:off x="3965000" y="1929575"/>
            <a:ext cx="2144700" cy="1558800"/>
          </a:xfrm>
          <a:prstGeom prst="trapezoid">
            <a:avLst>
              <a:gd fmla="val 18530"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87"/>
          <p:cNvSpPr txBox="1"/>
          <p:nvPr/>
        </p:nvSpPr>
        <p:spPr>
          <a:xfrm>
            <a:off x="1816251" y="2469425"/>
            <a:ext cx="15216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3079" name="Google Shape;3079;p187"/>
          <p:cNvSpPr txBox="1"/>
          <p:nvPr/>
        </p:nvSpPr>
        <p:spPr>
          <a:xfrm>
            <a:off x="4020929" y="2469425"/>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3080" name="Google Shape;3080;p187"/>
          <p:cNvSpPr txBox="1"/>
          <p:nvPr/>
        </p:nvSpPr>
        <p:spPr>
          <a:xfrm>
            <a:off x="6384350" y="1173625"/>
            <a:ext cx="21993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666666"/>
                </a:solidFill>
                <a:latin typeface="Ubuntu"/>
                <a:ea typeface="Ubuntu"/>
                <a:cs typeface="Ubuntu"/>
                <a:sym typeface="Ubuntu"/>
              </a:rPr>
              <a:t>English text</a:t>
            </a:r>
            <a:endParaRPr b="1" sz="2000">
              <a:solidFill>
                <a:srgbClr val="666666"/>
              </a:solidFill>
              <a:latin typeface="Ubuntu"/>
              <a:ea typeface="Ubuntu"/>
              <a:cs typeface="Ubuntu"/>
              <a:sym typeface="Ubuntu"/>
            </a:endParaRPr>
          </a:p>
        </p:txBody>
      </p:sp>
      <p:pic>
        <p:nvPicPr>
          <p:cNvPr id="3081" name="Google Shape;3081;p187"/>
          <p:cNvPicPr preferRelativeResize="0"/>
          <p:nvPr/>
        </p:nvPicPr>
        <p:blipFill>
          <a:blip r:embed="rId3">
            <a:alphaModFix/>
          </a:blip>
          <a:stretch>
            <a:fillRect/>
          </a:stretch>
        </p:blipFill>
        <p:spPr>
          <a:xfrm>
            <a:off x="304800" y="2033725"/>
            <a:ext cx="1348799" cy="1331650"/>
          </a:xfrm>
          <a:prstGeom prst="rect">
            <a:avLst/>
          </a:prstGeom>
          <a:noFill/>
          <a:ln>
            <a:noFill/>
          </a:ln>
        </p:spPr>
      </p:pic>
      <p:sp>
        <p:nvSpPr>
          <p:cNvPr id="3082" name="Google Shape;3082;p187"/>
          <p:cNvSpPr txBox="1"/>
          <p:nvPr/>
        </p:nvSpPr>
        <p:spPr>
          <a:xfrm>
            <a:off x="6017425" y="1951200"/>
            <a:ext cx="3227700" cy="158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solidFill>
                  <a:schemeClr val="dk2"/>
                </a:solidFill>
              </a:rPr>
              <a:t>What a wonderful tutorial!</a:t>
            </a:r>
            <a:endParaRPr sz="2000">
              <a:solidFill>
                <a:schemeClr val="dk2"/>
              </a:solidFill>
            </a:endParaRPr>
          </a:p>
          <a:p>
            <a:pPr indent="0" lvl="0" marL="0" rtl="0" algn="l">
              <a:spcBef>
                <a:spcPts val="0"/>
              </a:spcBef>
              <a:spcAft>
                <a:spcPts val="0"/>
              </a:spcAft>
              <a:buNone/>
            </a:pPr>
            <a:r>
              <a:t/>
            </a:r>
            <a:endParaRPr sz="2000">
              <a:solidFill>
                <a:srgbClr val="666666"/>
              </a:solidFill>
              <a:latin typeface="Ubuntu"/>
              <a:ea typeface="Ubuntu"/>
              <a:cs typeface="Ubuntu"/>
              <a:sym typeface="Ubuntu"/>
            </a:endParaRPr>
          </a:p>
        </p:txBody>
      </p:sp>
      <p:sp>
        <p:nvSpPr>
          <p:cNvPr id="3083" name="Google Shape;3083;p187"/>
          <p:cNvSpPr txBox="1"/>
          <p:nvPr/>
        </p:nvSpPr>
        <p:spPr>
          <a:xfrm>
            <a:off x="60275" y="1157525"/>
            <a:ext cx="19422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666666"/>
                </a:solidFill>
                <a:latin typeface="Ubuntu"/>
                <a:ea typeface="Ubuntu"/>
                <a:cs typeface="Ubuntu"/>
                <a:sym typeface="Ubuntu"/>
              </a:rPr>
              <a:t>Spanish Audio</a:t>
            </a:r>
            <a:endParaRPr b="1" sz="2000">
              <a:solidFill>
                <a:srgbClr val="666666"/>
              </a:solidFill>
              <a:latin typeface="Ubuntu"/>
              <a:ea typeface="Ubuntu"/>
              <a:cs typeface="Ubuntu"/>
              <a:sym typeface="Ubuntu"/>
            </a:endParaRPr>
          </a:p>
        </p:txBody>
      </p:sp>
      <p:sp>
        <p:nvSpPr>
          <p:cNvPr id="3084" name="Google Shape;3084;p187"/>
          <p:cNvSpPr txBox="1"/>
          <p:nvPr>
            <p:ph idx="1" type="body"/>
          </p:nvPr>
        </p:nvSpPr>
        <p:spPr>
          <a:xfrm>
            <a:off x="311700" y="3945475"/>
            <a:ext cx="8520600" cy="10722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 Training the SLT </a:t>
            </a:r>
            <a:r>
              <a:rPr lang="en"/>
              <a:t>system</a:t>
            </a:r>
            <a:r>
              <a:rPr lang="en"/>
              <a:t> </a:t>
            </a:r>
            <a:r>
              <a:rPr lang="en"/>
              <a:t>initializing</a:t>
            </a:r>
            <a:r>
              <a:rPr lang="en"/>
              <a:t>:</a:t>
            </a:r>
            <a:endParaRPr/>
          </a:p>
          <a:p>
            <a:pPr indent="-342900" lvl="0" marL="457200" rtl="0" algn="l">
              <a:lnSpc>
                <a:spcPct val="100000"/>
              </a:lnSpc>
              <a:spcBef>
                <a:spcPts val="0"/>
              </a:spcBef>
              <a:spcAft>
                <a:spcPts val="0"/>
              </a:spcAft>
              <a:buSzPts val="1800"/>
              <a:buChar char="●"/>
            </a:pPr>
            <a:r>
              <a:rPr lang="en"/>
              <a:t>the encoder with the trained ASR encoder</a:t>
            </a:r>
            <a:endParaRPr/>
          </a:p>
          <a:p>
            <a:pPr indent="-342900" lvl="0" marL="457200" rtl="0" algn="l">
              <a:lnSpc>
                <a:spcPct val="100000"/>
              </a:lnSpc>
              <a:spcBef>
                <a:spcPts val="0"/>
              </a:spcBef>
              <a:spcAft>
                <a:spcPts val="0"/>
              </a:spcAft>
              <a:buSzPts val="1800"/>
              <a:buChar char="●"/>
            </a:pPr>
            <a:r>
              <a:rPr lang="en"/>
              <a:t>the decoder with the trained MT decoder </a:t>
            </a:r>
            <a:endParaRPr/>
          </a:p>
          <a:p>
            <a:pPr indent="0" lvl="0" marL="0" rtl="0" algn="l">
              <a:spcBef>
                <a:spcPts val="0"/>
              </a:spcBef>
              <a:spcAft>
                <a:spcPts val="1600"/>
              </a:spcAft>
              <a:buNone/>
            </a:pPr>
            <a:r>
              <a:t/>
            </a:r>
            <a:endParaRPr/>
          </a:p>
        </p:txBody>
      </p:sp>
      <p:sp>
        <p:nvSpPr>
          <p:cNvPr id="3085" name="Google Shape;3085;p18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9" name="Shape 3089"/>
        <p:cNvGrpSpPr/>
        <p:nvPr/>
      </p:nvGrpSpPr>
      <p:grpSpPr>
        <a:xfrm>
          <a:off x="0" y="0"/>
          <a:ext cx="0" cy="0"/>
          <a:chOff x="0" y="0"/>
          <a:chExt cx="0" cy="0"/>
        </a:xfrm>
      </p:grpSpPr>
      <p:sp>
        <p:nvSpPr>
          <p:cNvPr id="3090" name="Google Shape;3090;p18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Exploiting unlabelled data</a:t>
            </a:r>
            <a:endParaRPr/>
          </a:p>
        </p:txBody>
      </p:sp>
      <p:sp>
        <p:nvSpPr>
          <p:cNvPr id="3091" name="Google Shape;3091;p1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Following the trends in MT and text generation, exploiting unlabelled data  </a:t>
            </a:r>
            <a:endParaRPr/>
          </a:p>
          <a:p>
            <a:pPr indent="0" lvl="0" marL="0" rtl="0" algn="l">
              <a:spcBef>
                <a:spcPts val="1600"/>
              </a:spcBef>
              <a:spcAft>
                <a:spcPts val="0"/>
              </a:spcAft>
              <a:buNone/>
            </a:pPr>
            <a:r>
              <a:rPr lang="en">
                <a:solidFill>
                  <a:srgbClr val="FFFFFF"/>
                </a:solidFill>
              </a:rPr>
              <a:t>I</a:t>
            </a:r>
            <a:r>
              <a:rPr lang="en">
                <a:solidFill>
                  <a:srgbClr val="FFFFFF"/>
                </a:solidFill>
              </a:rPr>
              <a:t>ntegration</a:t>
            </a:r>
            <a:r>
              <a:rPr lang="en">
                <a:solidFill>
                  <a:srgbClr val="FFFFFF"/>
                </a:solidFill>
              </a:rPr>
              <a:t> of: </a:t>
            </a:r>
            <a:endParaRPr>
              <a:solidFill>
                <a:srgbClr val="FFFFFF"/>
              </a:solidFill>
            </a:endParaRPr>
          </a:p>
          <a:p>
            <a:pPr indent="-342900" lvl="0" marL="457200" rtl="0" algn="l">
              <a:lnSpc>
                <a:spcPct val="100000"/>
              </a:lnSpc>
              <a:spcBef>
                <a:spcPts val="1600"/>
              </a:spcBef>
              <a:spcAft>
                <a:spcPts val="0"/>
              </a:spcAft>
              <a:buClr>
                <a:srgbClr val="FFFFFF"/>
              </a:buClr>
              <a:buSzPts val="1800"/>
              <a:buChar char="●"/>
            </a:pPr>
            <a:r>
              <a:rPr lang="en">
                <a:solidFill>
                  <a:srgbClr val="FFFFFF"/>
                </a:solidFill>
              </a:rPr>
              <a:t>Encoder</a:t>
            </a:r>
            <a:r>
              <a:rPr lang="en">
                <a:solidFill>
                  <a:srgbClr val="FFFFFF"/>
                </a:solidFill>
              </a:rPr>
              <a:t> pre-training based on a general-purpose </a:t>
            </a:r>
            <a:r>
              <a:rPr lang="en">
                <a:solidFill>
                  <a:srgbClr val="FFFFFF"/>
                </a:solidFill>
              </a:rPr>
              <a:t>acoustic</a:t>
            </a:r>
            <a:r>
              <a:rPr lang="en">
                <a:solidFill>
                  <a:srgbClr val="FFFFFF"/>
                </a:solidFill>
              </a:rPr>
              <a:t> models: wav2vect (</a:t>
            </a:r>
            <a:r>
              <a:rPr lang="en">
                <a:solidFill>
                  <a:srgbClr val="FFFFFF"/>
                </a:solidFill>
              </a:rPr>
              <a:t>Ly</a:t>
            </a:r>
            <a:r>
              <a:rPr lang="en">
                <a:solidFill>
                  <a:srgbClr val="FFFFFF"/>
                </a:solidFill>
              </a:rPr>
              <a:t> et al., 2020)</a:t>
            </a:r>
            <a:br>
              <a:rPr lang="en">
                <a:solidFill>
                  <a:srgbClr val="FFFFFF"/>
                </a:solidFill>
              </a:rPr>
            </a:br>
            <a:endParaRPr>
              <a:solidFill>
                <a:srgbClr val="FFFFFF"/>
              </a:solidFill>
            </a:endParaRPr>
          </a:p>
          <a:p>
            <a:pPr indent="-342900" lvl="0" marL="457200" rtl="0" algn="l">
              <a:lnSpc>
                <a:spcPct val="100000"/>
              </a:lnSpc>
              <a:spcBef>
                <a:spcPts val="0"/>
              </a:spcBef>
              <a:spcAft>
                <a:spcPts val="0"/>
              </a:spcAft>
              <a:buClr>
                <a:srgbClr val="FFFFFF"/>
              </a:buClr>
              <a:buSzPts val="1800"/>
              <a:buChar char="●"/>
            </a:pPr>
            <a:r>
              <a:rPr lang="en">
                <a:solidFill>
                  <a:srgbClr val="FFFFFF"/>
                </a:solidFill>
              </a:rPr>
              <a:t>Decoder pre-training based on general-purpose language models: BERT or mBART (Wu et al., 2020)</a:t>
            </a:r>
            <a:endParaRPr>
              <a:solidFill>
                <a:srgbClr val="FFFFFF"/>
              </a:solidFill>
            </a:endParaRPr>
          </a:p>
          <a:p>
            <a:pPr indent="0" lvl="0" marL="0" rtl="0" algn="l">
              <a:lnSpc>
                <a:spcPct val="200000"/>
              </a:lnSpc>
              <a:spcBef>
                <a:spcPts val="1000"/>
              </a:spcBef>
              <a:spcAft>
                <a:spcPts val="0"/>
              </a:spcAft>
              <a:buNone/>
            </a:pPr>
            <a:r>
              <a:rPr lang="en">
                <a:solidFill>
                  <a:srgbClr val="FFFFFF"/>
                </a:solidFill>
              </a:rPr>
              <a:t>Useful in low-resourced conditions and </a:t>
            </a:r>
            <a:r>
              <a:rPr lang="en">
                <a:solidFill>
                  <a:srgbClr val="FFFFFF"/>
                </a:solidFill>
              </a:rPr>
              <a:t>zero-shot</a:t>
            </a:r>
            <a:endParaRPr>
              <a:solidFill>
                <a:srgbClr val="FFFFFF"/>
              </a:solidFill>
            </a:endParaRPr>
          </a:p>
          <a:p>
            <a:pPr indent="0" lvl="0" marL="0" rtl="0" algn="l">
              <a:spcBef>
                <a:spcPts val="1600"/>
              </a:spcBef>
              <a:spcAft>
                <a:spcPts val="1600"/>
              </a:spcAft>
              <a:buNone/>
            </a:pPr>
            <a:r>
              <a:t/>
            </a:r>
            <a:endParaRPr/>
          </a:p>
        </p:txBody>
      </p:sp>
      <p:sp>
        <p:nvSpPr>
          <p:cNvPr id="3092" name="Google Shape;3092;p18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6" name="Shape 3096"/>
        <p:cNvGrpSpPr/>
        <p:nvPr/>
      </p:nvGrpSpPr>
      <p:grpSpPr>
        <a:xfrm>
          <a:off x="0" y="0"/>
          <a:ext cx="0" cy="0"/>
          <a:chOff x="0" y="0"/>
          <a:chExt cx="0" cy="0"/>
        </a:xfrm>
      </p:grpSpPr>
      <p:sp>
        <p:nvSpPr>
          <p:cNvPr id="3097" name="Google Shape;3097;p18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Exploiting unlabelled data</a:t>
            </a:r>
            <a:endParaRPr/>
          </a:p>
        </p:txBody>
      </p:sp>
      <p:sp>
        <p:nvSpPr>
          <p:cNvPr id="3098" name="Google Shape;3098;p1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Following the trends in MT and text generation, exploiting unlabelled data  </a:t>
            </a:r>
            <a:endParaRPr/>
          </a:p>
          <a:p>
            <a:pPr indent="0" lvl="0" marL="0" rtl="0" algn="l">
              <a:spcBef>
                <a:spcPts val="1600"/>
              </a:spcBef>
              <a:spcAft>
                <a:spcPts val="0"/>
              </a:spcAft>
              <a:buNone/>
            </a:pPr>
            <a:r>
              <a:rPr lang="en"/>
              <a:t>Integration of: </a:t>
            </a:r>
            <a:endParaRPr/>
          </a:p>
          <a:p>
            <a:pPr indent="-342900" lvl="0" marL="457200" rtl="0" algn="l">
              <a:lnSpc>
                <a:spcPct val="100000"/>
              </a:lnSpc>
              <a:spcBef>
                <a:spcPts val="1600"/>
              </a:spcBef>
              <a:spcAft>
                <a:spcPts val="0"/>
              </a:spcAft>
              <a:buSzPts val="1800"/>
              <a:buChar char="●"/>
            </a:pPr>
            <a:r>
              <a:rPr lang="en"/>
              <a:t>Encoder pre-training based on a general-purpose acoustic models: wav2vect (</a:t>
            </a:r>
            <a:r>
              <a:rPr lang="en"/>
              <a:t>Ly</a:t>
            </a:r>
            <a:r>
              <a:rPr lang="en"/>
              <a:t> et al., 2020)</a:t>
            </a:r>
            <a:br>
              <a:rPr lang="en"/>
            </a:br>
            <a:endParaRPr/>
          </a:p>
          <a:p>
            <a:pPr indent="-342900" lvl="0" marL="457200" rtl="0" algn="l">
              <a:lnSpc>
                <a:spcPct val="100000"/>
              </a:lnSpc>
              <a:spcBef>
                <a:spcPts val="0"/>
              </a:spcBef>
              <a:spcAft>
                <a:spcPts val="0"/>
              </a:spcAft>
              <a:buSzPts val="1800"/>
              <a:buChar char="●"/>
            </a:pPr>
            <a:r>
              <a:rPr lang="en"/>
              <a:t>Decoder pre-training based on general-purpose language models: BERT or mBART (Wu et al., 2020)</a:t>
            </a:r>
            <a:endParaRPr/>
          </a:p>
          <a:p>
            <a:pPr indent="0" lvl="0" marL="0" rtl="0" algn="l">
              <a:lnSpc>
                <a:spcPct val="200000"/>
              </a:lnSpc>
              <a:spcBef>
                <a:spcPts val="1000"/>
              </a:spcBef>
              <a:spcAft>
                <a:spcPts val="0"/>
              </a:spcAft>
              <a:buNone/>
            </a:pPr>
            <a:r>
              <a:rPr lang="en">
                <a:solidFill>
                  <a:srgbClr val="FFFFFF"/>
                </a:solidFill>
              </a:rPr>
              <a:t>Useful in low-resourced conditions and zero-shot</a:t>
            </a:r>
            <a:endParaRPr>
              <a:solidFill>
                <a:srgbClr val="FFFFFF"/>
              </a:solidFill>
            </a:endParaRPr>
          </a:p>
          <a:p>
            <a:pPr indent="0" lvl="0" marL="0" rtl="0" algn="l">
              <a:spcBef>
                <a:spcPts val="1600"/>
              </a:spcBef>
              <a:spcAft>
                <a:spcPts val="1600"/>
              </a:spcAft>
              <a:buNone/>
            </a:pPr>
            <a:r>
              <a:t/>
            </a:r>
            <a:endParaRPr/>
          </a:p>
        </p:txBody>
      </p:sp>
      <p:sp>
        <p:nvSpPr>
          <p:cNvPr id="3099" name="Google Shape;3099;p18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3" name="Shape 3103"/>
        <p:cNvGrpSpPr/>
        <p:nvPr/>
      </p:nvGrpSpPr>
      <p:grpSpPr>
        <a:xfrm>
          <a:off x="0" y="0"/>
          <a:ext cx="0" cy="0"/>
          <a:chOff x="0" y="0"/>
          <a:chExt cx="0" cy="0"/>
        </a:xfrm>
      </p:grpSpPr>
      <p:sp>
        <p:nvSpPr>
          <p:cNvPr id="3104" name="Google Shape;3104;p19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Exploiting unlabelled data</a:t>
            </a:r>
            <a:endParaRPr/>
          </a:p>
        </p:txBody>
      </p:sp>
      <p:sp>
        <p:nvSpPr>
          <p:cNvPr id="3105" name="Google Shape;3105;p1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Following the trends in MT and text generation, exploiting unlabelled data  </a:t>
            </a:r>
            <a:endParaRPr/>
          </a:p>
          <a:p>
            <a:pPr indent="0" lvl="0" marL="0" rtl="0" algn="l">
              <a:spcBef>
                <a:spcPts val="1600"/>
              </a:spcBef>
              <a:spcAft>
                <a:spcPts val="0"/>
              </a:spcAft>
              <a:buNone/>
            </a:pPr>
            <a:r>
              <a:rPr lang="en"/>
              <a:t>Integration of: </a:t>
            </a:r>
            <a:endParaRPr/>
          </a:p>
          <a:p>
            <a:pPr indent="-342900" lvl="0" marL="457200" rtl="0" algn="l">
              <a:lnSpc>
                <a:spcPct val="100000"/>
              </a:lnSpc>
              <a:spcBef>
                <a:spcPts val="1600"/>
              </a:spcBef>
              <a:spcAft>
                <a:spcPts val="0"/>
              </a:spcAft>
              <a:buSzPts val="1800"/>
              <a:buChar char="●"/>
            </a:pPr>
            <a:r>
              <a:rPr lang="en"/>
              <a:t>Encoder pre-training based on a general-purpose acoustic models: wav2vect (</a:t>
            </a:r>
            <a:r>
              <a:rPr lang="en"/>
              <a:t>Ly</a:t>
            </a:r>
            <a:r>
              <a:rPr lang="en"/>
              <a:t> et al., 2020)</a:t>
            </a:r>
            <a:br>
              <a:rPr lang="en"/>
            </a:br>
            <a:endParaRPr/>
          </a:p>
          <a:p>
            <a:pPr indent="-342900" lvl="0" marL="457200" rtl="0" algn="l">
              <a:lnSpc>
                <a:spcPct val="100000"/>
              </a:lnSpc>
              <a:spcBef>
                <a:spcPts val="0"/>
              </a:spcBef>
              <a:spcAft>
                <a:spcPts val="0"/>
              </a:spcAft>
              <a:buSzPts val="1800"/>
              <a:buChar char="●"/>
            </a:pPr>
            <a:r>
              <a:rPr lang="en"/>
              <a:t>Decoder pre-training based on general-purpose language models: BERT or mBART (Wu et al., 2020)</a:t>
            </a:r>
            <a:endParaRPr/>
          </a:p>
          <a:p>
            <a:pPr indent="0" lvl="0" marL="0" rtl="0" algn="l">
              <a:lnSpc>
                <a:spcPct val="200000"/>
              </a:lnSpc>
              <a:spcBef>
                <a:spcPts val="1000"/>
              </a:spcBef>
              <a:spcAft>
                <a:spcPts val="0"/>
              </a:spcAft>
              <a:buNone/>
            </a:pPr>
            <a:r>
              <a:t/>
            </a:r>
            <a:endParaRPr sz="1300"/>
          </a:p>
          <a:p>
            <a:pPr indent="0" lvl="0" marL="0" rtl="0" algn="l">
              <a:lnSpc>
                <a:spcPct val="200000"/>
              </a:lnSpc>
              <a:spcBef>
                <a:spcPts val="0"/>
              </a:spcBef>
              <a:spcAft>
                <a:spcPts val="0"/>
              </a:spcAft>
              <a:buNone/>
            </a:pPr>
            <a:r>
              <a:rPr lang="en"/>
              <a:t>Useful in low-resourced and zero-shot </a:t>
            </a:r>
            <a:r>
              <a:rPr lang="en"/>
              <a:t>conditions</a:t>
            </a:r>
            <a:endParaRPr/>
          </a:p>
          <a:p>
            <a:pPr indent="0" lvl="0" marL="0" rtl="0" algn="l">
              <a:spcBef>
                <a:spcPts val="1600"/>
              </a:spcBef>
              <a:spcAft>
                <a:spcPts val="1600"/>
              </a:spcAft>
              <a:buNone/>
            </a:pPr>
            <a:r>
              <a:t/>
            </a:r>
            <a:endParaRPr/>
          </a:p>
        </p:txBody>
      </p:sp>
      <p:sp>
        <p:nvSpPr>
          <p:cNvPr id="3106" name="Google Shape;3106;p19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0" name="Shape 3110"/>
        <p:cNvGrpSpPr/>
        <p:nvPr/>
      </p:nvGrpSpPr>
      <p:grpSpPr>
        <a:xfrm>
          <a:off x="0" y="0"/>
          <a:ext cx="0" cy="0"/>
          <a:chOff x="0" y="0"/>
          <a:chExt cx="0" cy="0"/>
        </a:xfrm>
      </p:grpSpPr>
      <p:sp>
        <p:nvSpPr>
          <p:cNvPr id="3111" name="Google Shape;3111;p191"/>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600">
                <a:solidFill>
                  <a:srgbClr val="CFE2F3"/>
                </a:solidFill>
                <a:latin typeface="Caveat"/>
                <a:ea typeface="Caveat"/>
                <a:cs typeface="Caveat"/>
                <a:sym typeface="Caveat"/>
              </a:rPr>
              <a:t>Sec 3.2.3</a:t>
            </a:r>
            <a:endParaRPr b="0" sz="3600">
              <a:solidFill>
                <a:srgbClr val="CFE2F3"/>
              </a:solidFill>
              <a:latin typeface="Source Sans Pro"/>
              <a:ea typeface="Source Sans Pro"/>
              <a:cs typeface="Source Sans Pro"/>
              <a:sym typeface="Source Sans Pro"/>
            </a:endParaRPr>
          </a:p>
          <a:p>
            <a:pPr indent="0" lvl="0" marL="0" rtl="0" algn="l">
              <a:spcBef>
                <a:spcPts val="0"/>
              </a:spcBef>
              <a:spcAft>
                <a:spcPts val="0"/>
              </a:spcAft>
              <a:buNone/>
            </a:pPr>
            <a:r>
              <a:rPr lang="en"/>
              <a:t>Knowledge Distillation</a:t>
            </a:r>
            <a:endParaRPr/>
          </a:p>
        </p:txBody>
      </p:sp>
      <p:sp>
        <p:nvSpPr>
          <p:cNvPr id="3112" name="Google Shape;3112;p19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6" name="Shape 3116"/>
        <p:cNvGrpSpPr/>
        <p:nvPr/>
      </p:nvGrpSpPr>
      <p:grpSpPr>
        <a:xfrm>
          <a:off x="0" y="0"/>
          <a:ext cx="0" cy="0"/>
          <a:chOff x="0" y="0"/>
          <a:chExt cx="0" cy="0"/>
        </a:xfrm>
      </p:grpSpPr>
      <p:sp>
        <p:nvSpPr>
          <p:cNvPr id="3117" name="Google Shape;3117;p192"/>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Knowledge distillation</a:t>
            </a:r>
            <a:endParaRPr b="1" sz="3600">
              <a:latin typeface="Calibri"/>
              <a:ea typeface="Calibri"/>
              <a:cs typeface="Calibri"/>
              <a:sym typeface="Calibri"/>
            </a:endParaRPr>
          </a:p>
        </p:txBody>
      </p:sp>
      <p:sp>
        <p:nvSpPr>
          <p:cNvPr id="3118" name="Google Shape;3118;p192"/>
          <p:cNvSpPr/>
          <p:nvPr/>
        </p:nvSpPr>
        <p:spPr>
          <a:xfrm>
            <a:off x="1289550" y="2571750"/>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E2E SLT</a:t>
            </a:r>
            <a:br>
              <a:rPr b="1" lang="en" sz="2400"/>
            </a:br>
            <a:endParaRPr b="1" sz="2400"/>
          </a:p>
        </p:txBody>
      </p:sp>
      <p:sp>
        <p:nvSpPr>
          <p:cNvPr id="3119" name="Google Shape;3119;p19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3" name="Shape 3123"/>
        <p:cNvGrpSpPr/>
        <p:nvPr/>
      </p:nvGrpSpPr>
      <p:grpSpPr>
        <a:xfrm>
          <a:off x="0" y="0"/>
          <a:ext cx="0" cy="0"/>
          <a:chOff x="0" y="0"/>
          <a:chExt cx="0" cy="0"/>
        </a:xfrm>
      </p:grpSpPr>
      <p:sp>
        <p:nvSpPr>
          <p:cNvPr id="3124" name="Google Shape;3124;p193"/>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Knowledge distillation</a:t>
            </a:r>
            <a:endParaRPr b="1" sz="3600">
              <a:latin typeface="Calibri"/>
              <a:ea typeface="Calibri"/>
              <a:cs typeface="Calibri"/>
              <a:sym typeface="Calibri"/>
            </a:endParaRPr>
          </a:p>
        </p:txBody>
      </p:sp>
      <p:sp>
        <p:nvSpPr>
          <p:cNvPr id="3125" name="Google Shape;3125;p193"/>
          <p:cNvSpPr/>
          <p:nvPr/>
        </p:nvSpPr>
        <p:spPr>
          <a:xfrm>
            <a:off x="1289550" y="2571750"/>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E2E SLT</a:t>
            </a:r>
            <a:br>
              <a:rPr b="1" lang="en" sz="2400"/>
            </a:br>
            <a:r>
              <a:rPr b="1" lang="en" sz="2400"/>
              <a:t>(Student)</a:t>
            </a:r>
            <a:endParaRPr b="1" sz="2400"/>
          </a:p>
        </p:txBody>
      </p:sp>
      <p:sp>
        <p:nvSpPr>
          <p:cNvPr id="3126" name="Google Shape;3126;p19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0" name="Shape 3130"/>
        <p:cNvGrpSpPr/>
        <p:nvPr/>
      </p:nvGrpSpPr>
      <p:grpSpPr>
        <a:xfrm>
          <a:off x="0" y="0"/>
          <a:ext cx="0" cy="0"/>
          <a:chOff x="0" y="0"/>
          <a:chExt cx="0" cy="0"/>
        </a:xfrm>
      </p:grpSpPr>
      <p:sp>
        <p:nvSpPr>
          <p:cNvPr id="3131" name="Google Shape;3131;p194"/>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Knowledge distillation</a:t>
            </a:r>
            <a:endParaRPr b="1" sz="3600">
              <a:latin typeface="Calibri"/>
              <a:ea typeface="Calibri"/>
              <a:cs typeface="Calibri"/>
              <a:sym typeface="Calibri"/>
            </a:endParaRPr>
          </a:p>
        </p:txBody>
      </p:sp>
      <p:sp>
        <p:nvSpPr>
          <p:cNvPr id="3132" name="Google Shape;3132;p194"/>
          <p:cNvSpPr/>
          <p:nvPr/>
        </p:nvSpPr>
        <p:spPr>
          <a:xfrm>
            <a:off x="1289550" y="2571750"/>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E2E SLT</a:t>
            </a:r>
            <a:br>
              <a:rPr b="1" lang="en" sz="2400"/>
            </a:br>
            <a:r>
              <a:rPr b="1" lang="en" sz="2400"/>
              <a:t>(Student)</a:t>
            </a:r>
            <a:endParaRPr b="1" sz="2400"/>
          </a:p>
        </p:txBody>
      </p:sp>
      <p:sp>
        <p:nvSpPr>
          <p:cNvPr id="3133" name="Google Shape;3133;p194"/>
          <p:cNvSpPr/>
          <p:nvPr/>
        </p:nvSpPr>
        <p:spPr>
          <a:xfrm>
            <a:off x="5356725" y="2543175"/>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MT</a:t>
            </a:r>
            <a:endParaRPr b="1" sz="2400"/>
          </a:p>
          <a:p>
            <a:pPr indent="0" lvl="0" marL="0" rtl="0" algn="ctr">
              <a:spcBef>
                <a:spcPts val="0"/>
              </a:spcBef>
              <a:spcAft>
                <a:spcPts val="0"/>
              </a:spcAft>
              <a:buNone/>
            </a:pPr>
            <a:r>
              <a:t/>
            </a:r>
            <a:endParaRPr b="1" sz="2400"/>
          </a:p>
        </p:txBody>
      </p:sp>
      <p:sp>
        <p:nvSpPr>
          <p:cNvPr id="3134" name="Google Shape;3134;p19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8" name="Shape 3138"/>
        <p:cNvGrpSpPr/>
        <p:nvPr/>
      </p:nvGrpSpPr>
      <p:grpSpPr>
        <a:xfrm>
          <a:off x="0" y="0"/>
          <a:ext cx="0" cy="0"/>
          <a:chOff x="0" y="0"/>
          <a:chExt cx="0" cy="0"/>
        </a:xfrm>
      </p:grpSpPr>
      <p:sp>
        <p:nvSpPr>
          <p:cNvPr id="3139" name="Google Shape;3139;p195"/>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Knowledge distillation</a:t>
            </a:r>
            <a:endParaRPr b="1" sz="3600">
              <a:latin typeface="Calibri"/>
              <a:ea typeface="Calibri"/>
              <a:cs typeface="Calibri"/>
              <a:sym typeface="Calibri"/>
            </a:endParaRPr>
          </a:p>
        </p:txBody>
      </p:sp>
      <p:sp>
        <p:nvSpPr>
          <p:cNvPr id="3140" name="Google Shape;3140;p195"/>
          <p:cNvSpPr/>
          <p:nvPr/>
        </p:nvSpPr>
        <p:spPr>
          <a:xfrm>
            <a:off x="1289550" y="2571750"/>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E2E SLT</a:t>
            </a:r>
            <a:br>
              <a:rPr b="1" lang="en" sz="2400"/>
            </a:br>
            <a:r>
              <a:rPr b="1" lang="en" sz="2400"/>
              <a:t>(Student)</a:t>
            </a:r>
            <a:endParaRPr b="1" sz="2400"/>
          </a:p>
        </p:txBody>
      </p:sp>
      <p:sp>
        <p:nvSpPr>
          <p:cNvPr id="3141" name="Google Shape;3141;p195"/>
          <p:cNvSpPr/>
          <p:nvPr/>
        </p:nvSpPr>
        <p:spPr>
          <a:xfrm>
            <a:off x="5356725" y="2543175"/>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MT</a:t>
            </a:r>
            <a:endParaRPr b="1" sz="2400"/>
          </a:p>
          <a:p>
            <a:pPr indent="0" lvl="0" marL="0" rtl="0" algn="ctr">
              <a:spcBef>
                <a:spcPts val="0"/>
              </a:spcBef>
              <a:spcAft>
                <a:spcPts val="0"/>
              </a:spcAft>
              <a:buNone/>
            </a:pPr>
            <a:r>
              <a:rPr b="1" lang="en" sz="2400"/>
              <a:t>(Teacher)</a:t>
            </a:r>
            <a:endParaRPr b="1" sz="2400"/>
          </a:p>
        </p:txBody>
      </p:sp>
      <p:sp>
        <p:nvSpPr>
          <p:cNvPr id="3142" name="Google Shape;3142;p19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 name="Shape 3146"/>
        <p:cNvGrpSpPr/>
        <p:nvPr/>
      </p:nvGrpSpPr>
      <p:grpSpPr>
        <a:xfrm>
          <a:off x="0" y="0"/>
          <a:ext cx="0" cy="0"/>
          <a:chOff x="0" y="0"/>
          <a:chExt cx="0" cy="0"/>
        </a:xfrm>
      </p:grpSpPr>
      <p:sp>
        <p:nvSpPr>
          <p:cNvPr id="3147" name="Google Shape;3147;p196"/>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Knowledge distillation</a:t>
            </a:r>
            <a:endParaRPr b="1" sz="3600">
              <a:latin typeface="Calibri"/>
              <a:ea typeface="Calibri"/>
              <a:cs typeface="Calibri"/>
              <a:sym typeface="Calibri"/>
            </a:endParaRPr>
          </a:p>
        </p:txBody>
      </p:sp>
      <p:pic>
        <p:nvPicPr>
          <p:cNvPr id="3148" name="Google Shape;3148;p196"/>
          <p:cNvPicPr preferRelativeResize="0"/>
          <p:nvPr/>
        </p:nvPicPr>
        <p:blipFill rotWithShape="1">
          <a:blip r:embed="rId3">
            <a:alphaModFix/>
          </a:blip>
          <a:srcRect b="0" l="15254" r="0" t="7270"/>
          <a:stretch/>
        </p:blipFill>
        <p:spPr>
          <a:xfrm>
            <a:off x="1163587" y="1311175"/>
            <a:ext cx="2575724" cy="1010249"/>
          </a:xfrm>
          <a:prstGeom prst="rect">
            <a:avLst/>
          </a:prstGeom>
          <a:noFill/>
          <a:ln>
            <a:noFill/>
          </a:ln>
        </p:spPr>
      </p:pic>
      <p:sp>
        <p:nvSpPr>
          <p:cNvPr id="3149" name="Google Shape;3149;p196"/>
          <p:cNvSpPr/>
          <p:nvPr/>
        </p:nvSpPr>
        <p:spPr>
          <a:xfrm>
            <a:off x="1289550" y="2571750"/>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E2E SLT</a:t>
            </a:r>
            <a:br>
              <a:rPr b="1" lang="en" sz="2400"/>
            </a:br>
            <a:r>
              <a:rPr b="1" lang="en" sz="2400"/>
              <a:t>(Student)</a:t>
            </a:r>
            <a:endParaRPr b="1" sz="2400"/>
          </a:p>
        </p:txBody>
      </p:sp>
      <p:sp>
        <p:nvSpPr>
          <p:cNvPr id="3150" name="Google Shape;3150;p196"/>
          <p:cNvSpPr txBox="1"/>
          <p:nvPr/>
        </p:nvSpPr>
        <p:spPr>
          <a:xfrm>
            <a:off x="5057525" y="1311175"/>
            <a:ext cx="3031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t>This is the transcript of the speech</a:t>
            </a:r>
            <a:endParaRPr i="1" sz="2400"/>
          </a:p>
        </p:txBody>
      </p:sp>
      <p:sp>
        <p:nvSpPr>
          <p:cNvPr id="3151" name="Google Shape;3151;p196"/>
          <p:cNvSpPr/>
          <p:nvPr/>
        </p:nvSpPr>
        <p:spPr>
          <a:xfrm>
            <a:off x="5356725" y="2543175"/>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MT</a:t>
            </a:r>
            <a:endParaRPr b="1" sz="2400"/>
          </a:p>
          <a:p>
            <a:pPr indent="0" lvl="0" marL="0" rtl="0" algn="ctr">
              <a:spcBef>
                <a:spcPts val="0"/>
              </a:spcBef>
              <a:spcAft>
                <a:spcPts val="0"/>
              </a:spcAft>
              <a:buNone/>
            </a:pPr>
            <a:r>
              <a:rPr b="1" lang="en" sz="2400"/>
              <a:t>(Teacher)</a:t>
            </a:r>
            <a:endParaRPr b="1" sz="2400"/>
          </a:p>
        </p:txBody>
      </p:sp>
      <p:cxnSp>
        <p:nvCxnSpPr>
          <p:cNvPr id="3152" name="Google Shape;3152;p196"/>
          <p:cNvCxnSpPr/>
          <p:nvPr/>
        </p:nvCxnSpPr>
        <p:spPr>
          <a:xfrm>
            <a:off x="2537099" y="2178849"/>
            <a:ext cx="0" cy="402300"/>
          </a:xfrm>
          <a:prstGeom prst="straightConnector1">
            <a:avLst/>
          </a:prstGeom>
          <a:noFill/>
          <a:ln cap="flat" cmpd="sng" w="28575">
            <a:solidFill>
              <a:schemeClr val="dk2"/>
            </a:solidFill>
            <a:prstDash val="solid"/>
            <a:round/>
            <a:headEnd len="med" w="med" type="none"/>
            <a:tailEnd len="med" w="med" type="triangle"/>
          </a:ln>
        </p:spPr>
      </p:cxnSp>
      <p:cxnSp>
        <p:nvCxnSpPr>
          <p:cNvPr id="3153" name="Google Shape;3153;p196"/>
          <p:cNvCxnSpPr/>
          <p:nvPr/>
        </p:nvCxnSpPr>
        <p:spPr>
          <a:xfrm>
            <a:off x="6604274" y="2178849"/>
            <a:ext cx="0" cy="402300"/>
          </a:xfrm>
          <a:prstGeom prst="straightConnector1">
            <a:avLst/>
          </a:prstGeom>
          <a:noFill/>
          <a:ln cap="flat" cmpd="sng" w="28575">
            <a:solidFill>
              <a:schemeClr val="dk2"/>
            </a:solidFill>
            <a:prstDash val="solid"/>
            <a:round/>
            <a:headEnd len="med" w="med" type="none"/>
            <a:tailEnd len="med" w="med" type="triangle"/>
          </a:ln>
        </p:spPr>
      </p:cxnSp>
      <p:sp>
        <p:nvSpPr>
          <p:cNvPr id="3154" name="Google Shape;3154;p19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grpSp>
        <p:nvGrpSpPr>
          <p:cNvPr id="438" name="Google Shape;438;p44"/>
          <p:cNvGrpSpPr/>
          <p:nvPr/>
        </p:nvGrpSpPr>
        <p:grpSpPr>
          <a:xfrm>
            <a:off x="968000" y="4077637"/>
            <a:ext cx="7769900" cy="446400"/>
            <a:chOff x="968000" y="2669603"/>
            <a:chExt cx="7769900" cy="446400"/>
          </a:xfrm>
        </p:grpSpPr>
        <p:sp>
          <p:nvSpPr>
            <p:cNvPr id="439" name="Google Shape;439;p44"/>
            <p:cNvSpPr txBox="1"/>
            <p:nvPr/>
          </p:nvSpPr>
          <p:spPr>
            <a:xfrm>
              <a:off x="968000" y="2669603"/>
              <a:ext cx="22344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Unconstrained</a:t>
              </a:r>
              <a:endParaRPr b="1" sz="1700">
                <a:solidFill>
                  <a:srgbClr val="EFEFEF"/>
                </a:solidFill>
                <a:latin typeface="Source Sans Pro"/>
                <a:ea typeface="Source Sans Pro"/>
                <a:cs typeface="Source Sans Pro"/>
                <a:sym typeface="Source Sans Pro"/>
              </a:endParaRPr>
            </a:p>
          </p:txBody>
        </p:sp>
        <p:sp>
          <p:nvSpPr>
            <p:cNvPr id="440" name="Google Shape;440;p44"/>
            <p:cNvSpPr txBox="1"/>
            <p:nvPr/>
          </p:nvSpPr>
          <p:spPr>
            <a:xfrm>
              <a:off x="5732500" y="2669603"/>
              <a:ext cx="30054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Constrained (e.g. subtitling)</a:t>
              </a:r>
              <a:endParaRPr b="1" sz="1700">
                <a:solidFill>
                  <a:srgbClr val="EFEFEF"/>
                </a:solidFill>
                <a:latin typeface="Source Sans Pro"/>
                <a:ea typeface="Source Sans Pro"/>
                <a:cs typeface="Source Sans Pro"/>
                <a:sym typeface="Source Sans Pro"/>
              </a:endParaRPr>
            </a:p>
          </p:txBody>
        </p:sp>
      </p:grpSp>
      <p:grpSp>
        <p:nvGrpSpPr>
          <p:cNvPr id="441" name="Google Shape;441;p44"/>
          <p:cNvGrpSpPr/>
          <p:nvPr/>
        </p:nvGrpSpPr>
        <p:grpSpPr>
          <a:xfrm>
            <a:off x="235100" y="2616596"/>
            <a:ext cx="8850200" cy="446400"/>
            <a:chOff x="235100" y="2688368"/>
            <a:chExt cx="8850200" cy="446400"/>
          </a:xfrm>
        </p:grpSpPr>
        <p:sp>
          <p:nvSpPr>
            <p:cNvPr id="442" name="Google Shape;442;p44"/>
            <p:cNvSpPr txBox="1"/>
            <p:nvPr/>
          </p:nvSpPr>
          <p:spPr>
            <a:xfrm>
              <a:off x="235100" y="2688368"/>
              <a:ext cx="37002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999999"/>
                  </a:solidFill>
                  <a:latin typeface="Source Sans Pro"/>
                  <a:ea typeface="Source Sans Pro"/>
                  <a:cs typeface="Source Sans Pro"/>
                  <a:sym typeface="Source Sans Pro"/>
                </a:rPr>
                <a:t>Restricted domain </a:t>
              </a:r>
              <a:endParaRPr b="1" sz="1700">
                <a:solidFill>
                  <a:srgbClr val="999999"/>
                </a:solidFill>
                <a:latin typeface="Source Sans Pro"/>
                <a:ea typeface="Source Sans Pro"/>
                <a:cs typeface="Source Sans Pro"/>
                <a:sym typeface="Source Sans Pro"/>
              </a:endParaRPr>
            </a:p>
          </p:txBody>
        </p:sp>
        <p:sp>
          <p:nvSpPr>
            <p:cNvPr id="443" name="Google Shape;443;p44"/>
            <p:cNvSpPr txBox="1"/>
            <p:nvPr/>
          </p:nvSpPr>
          <p:spPr>
            <a:xfrm>
              <a:off x="5385100" y="2688368"/>
              <a:ext cx="37002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999999"/>
                  </a:solidFill>
                  <a:latin typeface="Source Sans Pro"/>
                  <a:ea typeface="Source Sans Pro"/>
                  <a:cs typeface="Source Sans Pro"/>
                  <a:sym typeface="Source Sans Pro"/>
                </a:rPr>
                <a:t>Open domain </a:t>
              </a:r>
              <a:endParaRPr b="1" sz="1700">
                <a:solidFill>
                  <a:srgbClr val="999999"/>
                </a:solidFill>
                <a:latin typeface="Source Sans Pro"/>
                <a:ea typeface="Source Sans Pro"/>
                <a:cs typeface="Source Sans Pro"/>
                <a:sym typeface="Source Sans Pro"/>
              </a:endParaRPr>
            </a:p>
          </p:txBody>
        </p:sp>
      </p:grpSp>
      <p:sp>
        <p:nvSpPr>
          <p:cNvPr id="444" name="Google Shape;444;p4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Speech Translation - a Multi-faceted Problem</a:t>
            </a:r>
            <a:endParaRPr/>
          </a:p>
        </p:txBody>
      </p:sp>
      <p:grpSp>
        <p:nvGrpSpPr>
          <p:cNvPr id="445" name="Google Shape;445;p44"/>
          <p:cNvGrpSpPr/>
          <p:nvPr/>
        </p:nvGrpSpPr>
        <p:grpSpPr>
          <a:xfrm>
            <a:off x="1631300" y="1155556"/>
            <a:ext cx="6508250" cy="446400"/>
            <a:chOff x="1631300" y="1155556"/>
            <a:chExt cx="6508250" cy="446400"/>
          </a:xfrm>
        </p:grpSpPr>
        <p:sp>
          <p:nvSpPr>
            <p:cNvPr id="446" name="Google Shape;446;p44"/>
            <p:cNvSpPr txBox="1"/>
            <p:nvPr/>
          </p:nvSpPr>
          <p:spPr>
            <a:xfrm>
              <a:off x="1631300" y="1155556"/>
              <a:ext cx="9078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Offline</a:t>
              </a:r>
              <a:endParaRPr b="1" sz="1700">
                <a:solidFill>
                  <a:srgbClr val="999999"/>
                </a:solidFill>
                <a:latin typeface="Source Sans Pro"/>
                <a:ea typeface="Source Sans Pro"/>
                <a:cs typeface="Source Sans Pro"/>
                <a:sym typeface="Source Sans Pro"/>
              </a:endParaRPr>
            </a:p>
          </p:txBody>
        </p:sp>
        <p:sp>
          <p:nvSpPr>
            <p:cNvPr id="447" name="Google Shape;447;p44"/>
            <p:cNvSpPr txBox="1"/>
            <p:nvPr/>
          </p:nvSpPr>
          <p:spPr>
            <a:xfrm>
              <a:off x="6330850" y="1155556"/>
              <a:ext cx="18087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Simultaneous</a:t>
              </a:r>
              <a:endParaRPr b="1" sz="1700">
                <a:solidFill>
                  <a:srgbClr val="999999"/>
                </a:solidFill>
                <a:latin typeface="Source Sans Pro"/>
                <a:ea typeface="Source Sans Pro"/>
                <a:cs typeface="Source Sans Pro"/>
                <a:sym typeface="Source Sans Pro"/>
              </a:endParaRPr>
            </a:p>
          </p:txBody>
        </p:sp>
      </p:grpSp>
      <p:grpSp>
        <p:nvGrpSpPr>
          <p:cNvPr id="448" name="Google Shape;448;p44"/>
          <p:cNvGrpSpPr/>
          <p:nvPr/>
        </p:nvGrpSpPr>
        <p:grpSpPr>
          <a:xfrm>
            <a:off x="1180850" y="1642570"/>
            <a:ext cx="6958700" cy="446400"/>
            <a:chOff x="1180850" y="1660239"/>
            <a:chExt cx="6958700" cy="446400"/>
          </a:xfrm>
        </p:grpSpPr>
        <p:sp>
          <p:nvSpPr>
            <p:cNvPr id="449" name="Google Shape;449;p44"/>
            <p:cNvSpPr txBox="1"/>
            <p:nvPr/>
          </p:nvSpPr>
          <p:spPr>
            <a:xfrm>
              <a:off x="6330850" y="1660239"/>
              <a:ext cx="18087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Multi-speaker</a:t>
              </a:r>
              <a:endParaRPr b="1" sz="1700">
                <a:solidFill>
                  <a:srgbClr val="999999"/>
                </a:solidFill>
                <a:latin typeface="Source Sans Pro"/>
                <a:ea typeface="Source Sans Pro"/>
                <a:cs typeface="Source Sans Pro"/>
                <a:sym typeface="Source Sans Pro"/>
              </a:endParaRPr>
            </a:p>
          </p:txBody>
        </p:sp>
        <p:sp>
          <p:nvSpPr>
            <p:cNvPr id="450" name="Google Shape;450;p44"/>
            <p:cNvSpPr txBox="1"/>
            <p:nvPr/>
          </p:nvSpPr>
          <p:spPr>
            <a:xfrm>
              <a:off x="1180850" y="1660239"/>
              <a:ext cx="18087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Single-speaker</a:t>
              </a:r>
              <a:endParaRPr b="1" sz="1700">
                <a:solidFill>
                  <a:srgbClr val="999999"/>
                </a:solidFill>
                <a:latin typeface="Source Sans Pro"/>
                <a:ea typeface="Source Sans Pro"/>
                <a:cs typeface="Source Sans Pro"/>
                <a:sym typeface="Source Sans Pro"/>
              </a:endParaRPr>
            </a:p>
          </p:txBody>
        </p:sp>
      </p:grpSp>
      <p:grpSp>
        <p:nvGrpSpPr>
          <p:cNvPr id="451" name="Google Shape;451;p44"/>
          <p:cNvGrpSpPr/>
          <p:nvPr/>
        </p:nvGrpSpPr>
        <p:grpSpPr>
          <a:xfrm>
            <a:off x="802100" y="3103610"/>
            <a:ext cx="7935800" cy="446400"/>
            <a:chOff x="802100" y="3174285"/>
            <a:chExt cx="7935800" cy="446400"/>
          </a:xfrm>
        </p:grpSpPr>
        <p:sp>
          <p:nvSpPr>
            <p:cNvPr id="452" name="Google Shape;452;p44"/>
            <p:cNvSpPr txBox="1"/>
            <p:nvPr/>
          </p:nvSpPr>
          <p:spPr>
            <a:xfrm>
              <a:off x="802100" y="3174285"/>
              <a:ext cx="2566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Resource-rich languages</a:t>
              </a:r>
              <a:endParaRPr b="1" sz="1700">
                <a:solidFill>
                  <a:srgbClr val="999999"/>
                </a:solidFill>
                <a:latin typeface="Source Sans Pro"/>
                <a:ea typeface="Source Sans Pro"/>
                <a:cs typeface="Source Sans Pro"/>
                <a:sym typeface="Source Sans Pro"/>
              </a:endParaRPr>
            </a:p>
          </p:txBody>
        </p:sp>
        <p:sp>
          <p:nvSpPr>
            <p:cNvPr id="453" name="Google Shape;453;p44"/>
            <p:cNvSpPr txBox="1"/>
            <p:nvPr/>
          </p:nvSpPr>
          <p:spPr>
            <a:xfrm>
              <a:off x="5732500" y="3174285"/>
              <a:ext cx="30054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Under-resourced languages</a:t>
              </a:r>
              <a:endParaRPr b="1" sz="1700">
                <a:solidFill>
                  <a:srgbClr val="999999"/>
                </a:solidFill>
                <a:latin typeface="Source Sans Pro"/>
                <a:ea typeface="Source Sans Pro"/>
                <a:cs typeface="Source Sans Pro"/>
                <a:sym typeface="Source Sans Pro"/>
              </a:endParaRPr>
            </a:p>
          </p:txBody>
        </p:sp>
      </p:grpSp>
      <p:sp>
        <p:nvSpPr>
          <p:cNvPr id="454" name="Google Shape;454;p44"/>
          <p:cNvSpPr/>
          <p:nvPr/>
        </p:nvSpPr>
        <p:spPr>
          <a:xfrm>
            <a:off x="3287270" y="1591948"/>
            <a:ext cx="2701800" cy="1984200"/>
          </a:xfrm>
          <a:prstGeom prst="rightArrow">
            <a:avLst>
              <a:gd fmla="val 50000" name="adj1"/>
              <a:gd fmla="val 50000" name="adj2"/>
            </a:avLst>
          </a:prstGeom>
          <a:solidFill>
            <a:srgbClr val="F6B26B"/>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2"/>
                </a:solidFill>
              </a:rPr>
              <a:t>difficulty</a:t>
            </a:r>
            <a:endParaRPr sz="2600">
              <a:solidFill>
                <a:schemeClr val="dk2"/>
              </a:solidFill>
            </a:endParaRPr>
          </a:p>
        </p:txBody>
      </p:sp>
      <p:grpSp>
        <p:nvGrpSpPr>
          <p:cNvPr id="455" name="Google Shape;455;p44"/>
          <p:cNvGrpSpPr/>
          <p:nvPr/>
        </p:nvGrpSpPr>
        <p:grpSpPr>
          <a:xfrm>
            <a:off x="802100" y="2129583"/>
            <a:ext cx="7716200" cy="446400"/>
            <a:chOff x="802100" y="2164921"/>
            <a:chExt cx="7716200" cy="446400"/>
          </a:xfrm>
        </p:grpSpPr>
        <p:sp>
          <p:nvSpPr>
            <p:cNvPr id="456" name="Google Shape;456;p44"/>
            <p:cNvSpPr txBox="1"/>
            <p:nvPr/>
          </p:nvSpPr>
          <p:spPr>
            <a:xfrm>
              <a:off x="802100" y="2164921"/>
              <a:ext cx="2566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Clean audio</a:t>
              </a:r>
              <a:endParaRPr b="1" sz="1700">
                <a:solidFill>
                  <a:srgbClr val="999999"/>
                </a:solidFill>
                <a:latin typeface="Source Sans Pro"/>
                <a:ea typeface="Source Sans Pro"/>
                <a:cs typeface="Source Sans Pro"/>
                <a:sym typeface="Source Sans Pro"/>
              </a:endParaRPr>
            </a:p>
          </p:txBody>
        </p:sp>
        <p:sp>
          <p:nvSpPr>
            <p:cNvPr id="457" name="Google Shape;457;p44"/>
            <p:cNvSpPr txBox="1"/>
            <p:nvPr/>
          </p:nvSpPr>
          <p:spPr>
            <a:xfrm>
              <a:off x="5952100" y="2164921"/>
              <a:ext cx="2566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Noisy conditions</a:t>
              </a:r>
              <a:endParaRPr b="1" sz="1700">
                <a:solidFill>
                  <a:srgbClr val="999999"/>
                </a:solidFill>
                <a:latin typeface="Source Sans Pro"/>
                <a:ea typeface="Source Sans Pro"/>
                <a:cs typeface="Source Sans Pro"/>
                <a:sym typeface="Source Sans Pro"/>
              </a:endParaRPr>
            </a:p>
          </p:txBody>
        </p:sp>
      </p:grpSp>
      <p:grpSp>
        <p:nvGrpSpPr>
          <p:cNvPr id="458" name="Google Shape;458;p44"/>
          <p:cNvGrpSpPr/>
          <p:nvPr/>
        </p:nvGrpSpPr>
        <p:grpSpPr>
          <a:xfrm>
            <a:off x="77300" y="3590623"/>
            <a:ext cx="9165800" cy="446400"/>
            <a:chOff x="77300" y="4183650"/>
            <a:chExt cx="9165800" cy="446400"/>
          </a:xfrm>
        </p:grpSpPr>
        <p:sp>
          <p:nvSpPr>
            <p:cNvPr id="459" name="Google Shape;459;p44"/>
            <p:cNvSpPr txBox="1"/>
            <p:nvPr/>
          </p:nvSpPr>
          <p:spPr>
            <a:xfrm>
              <a:off x="77300" y="4183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chemeClr val="dk1"/>
                  </a:solidFill>
                  <a:latin typeface="Source Sans Pro"/>
                  <a:ea typeface="Source Sans Pro"/>
                  <a:cs typeface="Source Sans Pro"/>
                  <a:sym typeface="Source Sans Pro"/>
                </a:rPr>
                <a:t>Low speaker variety (gender, accent, ...)</a:t>
              </a:r>
              <a:endParaRPr b="1" sz="1700">
                <a:solidFill>
                  <a:schemeClr val="dk1"/>
                </a:solidFill>
                <a:latin typeface="Source Sans Pro"/>
                <a:ea typeface="Source Sans Pro"/>
                <a:cs typeface="Source Sans Pro"/>
                <a:sym typeface="Source Sans Pro"/>
              </a:endParaRPr>
            </a:p>
          </p:txBody>
        </p:sp>
        <p:sp>
          <p:nvSpPr>
            <p:cNvPr id="460" name="Google Shape;460;p44"/>
            <p:cNvSpPr txBox="1"/>
            <p:nvPr/>
          </p:nvSpPr>
          <p:spPr>
            <a:xfrm>
              <a:off x="5227300" y="4183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chemeClr val="dk1"/>
                  </a:solidFill>
                  <a:latin typeface="Source Sans Pro"/>
                  <a:ea typeface="Source Sans Pro"/>
                  <a:cs typeface="Source Sans Pro"/>
                  <a:sym typeface="Source Sans Pro"/>
                </a:rPr>
                <a:t>High speaker variety </a:t>
              </a:r>
              <a:endParaRPr b="1" sz="1700">
                <a:solidFill>
                  <a:schemeClr val="dk1"/>
                </a:solidFill>
                <a:latin typeface="Source Sans Pro"/>
                <a:ea typeface="Source Sans Pro"/>
                <a:cs typeface="Source Sans Pro"/>
                <a:sym typeface="Source Sans Pro"/>
              </a:endParaRPr>
            </a:p>
          </p:txBody>
        </p:sp>
      </p:grpSp>
      <p:grpSp>
        <p:nvGrpSpPr>
          <p:cNvPr id="461" name="Google Shape;461;p44"/>
          <p:cNvGrpSpPr/>
          <p:nvPr/>
        </p:nvGrpSpPr>
        <p:grpSpPr>
          <a:xfrm>
            <a:off x="77300" y="4564650"/>
            <a:ext cx="9165800" cy="446400"/>
            <a:chOff x="77300" y="4564650"/>
            <a:chExt cx="9165800" cy="446400"/>
          </a:xfrm>
        </p:grpSpPr>
        <p:sp>
          <p:nvSpPr>
            <p:cNvPr id="462" name="Google Shape;462;p44"/>
            <p:cNvSpPr txBox="1"/>
            <p:nvPr/>
          </p:nvSpPr>
          <p:spPr>
            <a:xfrm>
              <a:off x="77300" y="4564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a:t>
              </a:r>
              <a:endParaRPr b="1" sz="1700">
                <a:solidFill>
                  <a:srgbClr val="EFEFEF"/>
                </a:solidFill>
                <a:latin typeface="Source Sans Pro"/>
                <a:ea typeface="Source Sans Pro"/>
                <a:cs typeface="Source Sans Pro"/>
                <a:sym typeface="Source Sans Pro"/>
              </a:endParaRPr>
            </a:p>
          </p:txBody>
        </p:sp>
        <p:sp>
          <p:nvSpPr>
            <p:cNvPr id="463" name="Google Shape;463;p44"/>
            <p:cNvSpPr txBox="1"/>
            <p:nvPr/>
          </p:nvSpPr>
          <p:spPr>
            <a:xfrm>
              <a:off x="5227300" y="4564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EFEFEF"/>
                  </a:solidFill>
                  <a:latin typeface="Source Sans Pro"/>
                  <a:ea typeface="Source Sans Pro"/>
                  <a:cs typeface="Source Sans Pro"/>
                  <a:sym typeface="Source Sans Pro"/>
                </a:rPr>
                <a:t>...</a:t>
              </a:r>
              <a:endParaRPr b="1" sz="1700">
                <a:solidFill>
                  <a:srgbClr val="EFEFEF"/>
                </a:solidFill>
                <a:latin typeface="Source Sans Pro"/>
                <a:ea typeface="Source Sans Pro"/>
                <a:cs typeface="Source Sans Pro"/>
                <a:sym typeface="Source Sans Pro"/>
              </a:endParaRPr>
            </a:p>
          </p:txBody>
        </p:sp>
      </p:grpSp>
      <p:sp>
        <p:nvSpPr>
          <p:cNvPr id="464" name="Google Shape;464;p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8" name="Shape 3158"/>
        <p:cNvGrpSpPr/>
        <p:nvPr/>
      </p:nvGrpSpPr>
      <p:grpSpPr>
        <a:xfrm>
          <a:off x="0" y="0"/>
          <a:ext cx="0" cy="0"/>
          <a:chOff x="0" y="0"/>
          <a:chExt cx="0" cy="0"/>
        </a:xfrm>
      </p:grpSpPr>
      <p:sp>
        <p:nvSpPr>
          <p:cNvPr id="3159" name="Google Shape;3159;p197"/>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Knowledge distillation</a:t>
            </a:r>
            <a:endParaRPr b="1" sz="3600">
              <a:latin typeface="Calibri"/>
              <a:ea typeface="Calibri"/>
              <a:cs typeface="Calibri"/>
              <a:sym typeface="Calibri"/>
            </a:endParaRPr>
          </a:p>
        </p:txBody>
      </p:sp>
      <p:pic>
        <p:nvPicPr>
          <p:cNvPr id="3160" name="Google Shape;3160;p197"/>
          <p:cNvPicPr preferRelativeResize="0"/>
          <p:nvPr/>
        </p:nvPicPr>
        <p:blipFill rotWithShape="1">
          <a:blip r:embed="rId3">
            <a:alphaModFix/>
          </a:blip>
          <a:srcRect b="0" l="15254" r="0" t="7270"/>
          <a:stretch/>
        </p:blipFill>
        <p:spPr>
          <a:xfrm>
            <a:off x="1163587" y="1311175"/>
            <a:ext cx="2575724" cy="1010249"/>
          </a:xfrm>
          <a:prstGeom prst="rect">
            <a:avLst/>
          </a:prstGeom>
          <a:noFill/>
          <a:ln>
            <a:noFill/>
          </a:ln>
        </p:spPr>
      </p:pic>
      <p:sp>
        <p:nvSpPr>
          <p:cNvPr id="3161" name="Google Shape;3161;p197"/>
          <p:cNvSpPr/>
          <p:nvPr/>
        </p:nvSpPr>
        <p:spPr>
          <a:xfrm>
            <a:off x="1289550" y="2571750"/>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E2E SLT</a:t>
            </a:r>
            <a:br>
              <a:rPr b="1" lang="en" sz="2400"/>
            </a:br>
            <a:r>
              <a:rPr b="1" lang="en" sz="2400"/>
              <a:t>(Student)</a:t>
            </a:r>
            <a:endParaRPr b="1" sz="2400"/>
          </a:p>
        </p:txBody>
      </p:sp>
      <p:sp>
        <p:nvSpPr>
          <p:cNvPr id="3162" name="Google Shape;3162;p197"/>
          <p:cNvSpPr txBox="1"/>
          <p:nvPr/>
        </p:nvSpPr>
        <p:spPr>
          <a:xfrm>
            <a:off x="2716475" y="4037500"/>
            <a:ext cx="3444000" cy="861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How can the student learn from the teacher?</a:t>
            </a:r>
            <a:endParaRPr sz="2400"/>
          </a:p>
        </p:txBody>
      </p:sp>
      <p:sp>
        <p:nvSpPr>
          <p:cNvPr id="3163" name="Google Shape;3163;p197"/>
          <p:cNvSpPr txBox="1"/>
          <p:nvPr/>
        </p:nvSpPr>
        <p:spPr>
          <a:xfrm>
            <a:off x="5057525" y="1311175"/>
            <a:ext cx="3031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t>This is the transcript of the speech</a:t>
            </a:r>
            <a:endParaRPr i="1" sz="2400"/>
          </a:p>
        </p:txBody>
      </p:sp>
      <p:sp>
        <p:nvSpPr>
          <p:cNvPr id="3164" name="Google Shape;3164;p197"/>
          <p:cNvSpPr/>
          <p:nvPr/>
        </p:nvSpPr>
        <p:spPr>
          <a:xfrm>
            <a:off x="5356725" y="2543175"/>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MT</a:t>
            </a:r>
            <a:endParaRPr b="1" sz="2400"/>
          </a:p>
          <a:p>
            <a:pPr indent="0" lvl="0" marL="0" rtl="0" algn="ctr">
              <a:spcBef>
                <a:spcPts val="0"/>
              </a:spcBef>
              <a:spcAft>
                <a:spcPts val="0"/>
              </a:spcAft>
              <a:buNone/>
            </a:pPr>
            <a:r>
              <a:rPr b="1" lang="en" sz="2400"/>
              <a:t>(Teacher)</a:t>
            </a:r>
            <a:endParaRPr b="1" sz="2400"/>
          </a:p>
        </p:txBody>
      </p:sp>
      <p:cxnSp>
        <p:nvCxnSpPr>
          <p:cNvPr id="3165" name="Google Shape;3165;p197"/>
          <p:cNvCxnSpPr/>
          <p:nvPr/>
        </p:nvCxnSpPr>
        <p:spPr>
          <a:xfrm>
            <a:off x="2537099" y="2178849"/>
            <a:ext cx="0" cy="402300"/>
          </a:xfrm>
          <a:prstGeom prst="straightConnector1">
            <a:avLst/>
          </a:prstGeom>
          <a:noFill/>
          <a:ln cap="flat" cmpd="sng" w="28575">
            <a:solidFill>
              <a:schemeClr val="dk2"/>
            </a:solidFill>
            <a:prstDash val="solid"/>
            <a:round/>
            <a:headEnd len="med" w="med" type="none"/>
            <a:tailEnd len="med" w="med" type="triangle"/>
          </a:ln>
        </p:spPr>
      </p:cxnSp>
      <p:cxnSp>
        <p:nvCxnSpPr>
          <p:cNvPr id="3166" name="Google Shape;3166;p197"/>
          <p:cNvCxnSpPr/>
          <p:nvPr/>
        </p:nvCxnSpPr>
        <p:spPr>
          <a:xfrm>
            <a:off x="6604274" y="2178849"/>
            <a:ext cx="0" cy="402300"/>
          </a:xfrm>
          <a:prstGeom prst="straightConnector1">
            <a:avLst/>
          </a:prstGeom>
          <a:noFill/>
          <a:ln cap="flat" cmpd="sng" w="28575">
            <a:solidFill>
              <a:schemeClr val="dk2"/>
            </a:solidFill>
            <a:prstDash val="solid"/>
            <a:round/>
            <a:headEnd len="med" w="med" type="none"/>
            <a:tailEnd len="med" w="med" type="triangle"/>
          </a:ln>
        </p:spPr>
      </p:cxnSp>
      <p:cxnSp>
        <p:nvCxnSpPr>
          <p:cNvPr id="3167" name="Google Shape;3167;p197"/>
          <p:cNvCxnSpPr>
            <a:stCxn id="3161" idx="2"/>
            <a:endCxn id="3162" idx="0"/>
          </p:cNvCxnSpPr>
          <p:nvPr/>
        </p:nvCxnSpPr>
        <p:spPr>
          <a:xfrm>
            <a:off x="2537100" y="3581850"/>
            <a:ext cx="1901400" cy="455700"/>
          </a:xfrm>
          <a:prstGeom prst="straightConnector1">
            <a:avLst/>
          </a:prstGeom>
          <a:noFill/>
          <a:ln cap="flat" cmpd="sng" w="28575">
            <a:solidFill>
              <a:schemeClr val="dk2"/>
            </a:solidFill>
            <a:prstDash val="solid"/>
            <a:round/>
            <a:headEnd len="med" w="med" type="none"/>
            <a:tailEnd len="med" w="med" type="triangle"/>
          </a:ln>
        </p:spPr>
      </p:cxnSp>
      <p:cxnSp>
        <p:nvCxnSpPr>
          <p:cNvPr id="3168" name="Google Shape;3168;p197"/>
          <p:cNvCxnSpPr>
            <a:stCxn id="3164" idx="2"/>
            <a:endCxn id="3162" idx="0"/>
          </p:cNvCxnSpPr>
          <p:nvPr/>
        </p:nvCxnSpPr>
        <p:spPr>
          <a:xfrm flipH="1">
            <a:off x="4438575" y="3553275"/>
            <a:ext cx="2165700" cy="484200"/>
          </a:xfrm>
          <a:prstGeom prst="straightConnector1">
            <a:avLst/>
          </a:prstGeom>
          <a:noFill/>
          <a:ln cap="flat" cmpd="sng" w="28575">
            <a:solidFill>
              <a:schemeClr val="dk2"/>
            </a:solidFill>
            <a:prstDash val="solid"/>
            <a:round/>
            <a:headEnd len="med" w="med" type="none"/>
            <a:tailEnd len="med" w="med" type="triangle"/>
          </a:ln>
        </p:spPr>
      </p:cxnSp>
      <p:sp>
        <p:nvSpPr>
          <p:cNvPr id="3169" name="Google Shape;3169;p19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3" name="Shape 3173"/>
        <p:cNvGrpSpPr/>
        <p:nvPr/>
      </p:nvGrpSpPr>
      <p:grpSpPr>
        <a:xfrm>
          <a:off x="0" y="0"/>
          <a:ext cx="0" cy="0"/>
          <a:chOff x="0" y="0"/>
          <a:chExt cx="0" cy="0"/>
        </a:xfrm>
      </p:grpSpPr>
      <p:sp>
        <p:nvSpPr>
          <p:cNvPr id="3174" name="Google Shape;3174;p198"/>
          <p:cNvSpPr txBox="1"/>
          <p:nvPr>
            <p:ph type="title"/>
          </p:nvPr>
        </p:nvSpPr>
        <p:spPr>
          <a:xfrm>
            <a:off x="281750" y="310250"/>
            <a:ext cx="8913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Knowledge Distillation</a:t>
            </a:r>
            <a:endParaRPr b="1" sz="2300">
              <a:latin typeface="Calibri"/>
              <a:ea typeface="Calibri"/>
              <a:cs typeface="Calibri"/>
              <a:sym typeface="Calibri"/>
            </a:endParaRPr>
          </a:p>
        </p:txBody>
      </p:sp>
      <p:sp>
        <p:nvSpPr>
          <p:cNvPr id="3175" name="Google Shape;3175;p198"/>
          <p:cNvSpPr txBox="1"/>
          <p:nvPr/>
        </p:nvSpPr>
        <p:spPr>
          <a:xfrm>
            <a:off x="311700" y="1152475"/>
            <a:ext cx="8709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lt2"/>
                </a:solidFill>
                <a:latin typeface="Calibri"/>
                <a:ea typeface="Calibri"/>
                <a:cs typeface="Calibri"/>
                <a:sym typeface="Calibri"/>
              </a:rPr>
              <a:t>Knowledge </a:t>
            </a:r>
            <a:r>
              <a:rPr lang="en" sz="2400">
                <a:solidFill>
                  <a:schemeClr val="lt2"/>
                </a:solidFill>
                <a:latin typeface="Calibri"/>
                <a:ea typeface="Calibri"/>
                <a:cs typeface="Calibri"/>
                <a:sym typeface="Calibri"/>
              </a:rPr>
              <a:t>distillation</a:t>
            </a:r>
            <a:r>
              <a:rPr lang="en" sz="2400">
                <a:solidFill>
                  <a:schemeClr val="lt2"/>
                </a:solidFill>
                <a:latin typeface="Calibri"/>
                <a:ea typeface="Calibri"/>
                <a:cs typeface="Calibri"/>
                <a:sym typeface="Calibri"/>
              </a:rPr>
              <a:t> for sequences</a:t>
            </a:r>
            <a:r>
              <a:rPr lang="en" sz="2200">
                <a:solidFill>
                  <a:schemeClr val="lt2"/>
                </a:solidFill>
                <a:latin typeface="Calibri"/>
                <a:ea typeface="Calibri"/>
                <a:cs typeface="Calibri"/>
                <a:sym typeface="Calibri"/>
              </a:rPr>
              <a:t> </a:t>
            </a:r>
            <a:r>
              <a:rPr lang="en" sz="2200">
                <a:solidFill>
                  <a:schemeClr val="lt2"/>
                </a:solidFill>
                <a:latin typeface="Calibri"/>
                <a:ea typeface="Calibri"/>
                <a:cs typeface="Calibri"/>
                <a:sym typeface="Calibri"/>
              </a:rPr>
              <a:t>(Kim and Rush, 2016)</a:t>
            </a:r>
            <a:endParaRPr sz="2200">
              <a:solidFill>
                <a:schemeClr val="lt2"/>
              </a:solidFill>
              <a:latin typeface="Calibri"/>
              <a:ea typeface="Calibri"/>
              <a:cs typeface="Calibri"/>
              <a:sym typeface="Calibri"/>
            </a:endParaRPr>
          </a:p>
          <a:p>
            <a:pPr indent="-381000" lvl="0" marL="457200" rtl="0" algn="l">
              <a:lnSpc>
                <a:spcPct val="115000"/>
              </a:lnSpc>
              <a:spcBef>
                <a:spcPts val="1000"/>
              </a:spcBef>
              <a:spcAft>
                <a:spcPts val="0"/>
              </a:spcAft>
              <a:buClr>
                <a:schemeClr val="lt2"/>
              </a:buClr>
              <a:buSzPts val="2400"/>
              <a:buFont typeface="Calibri"/>
              <a:buChar char="●"/>
            </a:pPr>
            <a:r>
              <a:rPr lang="en" sz="2400">
                <a:solidFill>
                  <a:schemeClr val="lt2"/>
                </a:solidFill>
                <a:latin typeface="Calibri"/>
                <a:ea typeface="Calibri"/>
                <a:cs typeface="Calibri"/>
                <a:sym typeface="Calibri"/>
              </a:rPr>
              <a:t>Word-Level KD</a:t>
            </a:r>
            <a:endParaRPr sz="2400">
              <a:solidFill>
                <a:schemeClr val="lt2"/>
              </a:solidFill>
              <a:latin typeface="Calibri"/>
              <a:ea typeface="Calibri"/>
              <a:cs typeface="Calibri"/>
              <a:sym typeface="Calibri"/>
            </a:endParaRPr>
          </a:p>
          <a:p>
            <a:pPr indent="-381000" lvl="0" marL="457200" rtl="0" algn="l">
              <a:lnSpc>
                <a:spcPct val="115000"/>
              </a:lnSpc>
              <a:spcBef>
                <a:spcPts val="1000"/>
              </a:spcBef>
              <a:spcAft>
                <a:spcPts val="0"/>
              </a:spcAft>
              <a:buClr>
                <a:schemeClr val="lt2"/>
              </a:buClr>
              <a:buSzPts val="2400"/>
              <a:buFont typeface="Calibri"/>
              <a:buChar char="●"/>
            </a:pPr>
            <a:r>
              <a:rPr lang="en" sz="2400">
                <a:solidFill>
                  <a:schemeClr val="lt2"/>
                </a:solidFill>
                <a:latin typeface="Calibri"/>
                <a:ea typeface="Calibri"/>
                <a:cs typeface="Calibri"/>
                <a:sym typeface="Calibri"/>
              </a:rPr>
              <a:t>Sequence KD</a:t>
            </a:r>
            <a:endParaRPr sz="2400">
              <a:solidFill>
                <a:schemeClr val="lt2"/>
              </a:solidFill>
              <a:latin typeface="Calibri"/>
              <a:ea typeface="Calibri"/>
              <a:cs typeface="Calibri"/>
              <a:sym typeface="Calibri"/>
            </a:endParaRPr>
          </a:p>
          <a:p>
            <a:pPr indent="-381000" lvl="0" marL="457200" rtl="0" algn="l">
              <a:lnSpc>
                <a:spcPct val="115000"/>
              </a:lnSpc>
              <a:spcBef>
                <a:spcPts val="1000"/>
              </a:spcBef>
              <a:spcAft>
                <a:spcPts val="0"/>
              </a:spcAft>
              <a:buClr>
                <a:schemeClr val="lt2"/>
              </a:buClr>
              <a:buSzPts val="2400"/>
              <a:buFont typeface="Calibri"/>
              <a:buChar char="●"/>
            </a:pPr>
            <a:r>
              <a:rPr lang="en" sz="2400">
                <a:solidFill>
                  <a:schemeClr val="lt2"/>
                </a:solidFill>
                <a:latin typeface="Calibri"/>
                <a:ea typeface="Calibri"/>
                <a:cs typeface="Calibri"/>
                <a:sym typeface="Calibri"/>
              </a:rPr>
              <a:t>Sequence Interpolation KD</a:t>
            </a:r>
            <a:endParaRPr sz="2400">
              <a:solidFill>
                <a:schemeClr val="lt2"/>
              </a:solidFill>
              <a:latin typeface="Calibri"/>
              <a:ea typeface="Calibri"/>
              <a:cs typeface="Calibri"/>
              <a:sym typeface="Calibri"/>
            </a:endParaRPr>
          </a:p>
          <a:p>
            <a:pPr indent="0" lvl="0" marL="0" rtl="0" algn="l">
              <a:lnSpc>
                <a:spcPct val="115000"/>
              </a:lnSpc>
              <a:spcBef>
                <a:spcPts val="1000"/>
              </a:spcBef>
              <a:spcAft>
                <a:spcPts val="0"/>
              </a:spcAft>
              <a:buNone/>
            </a:pPr>
            <a:r>
              <a:t/>
            </a:r>
            <a:endParaRPr sz="1700">
              <a:solidFill>
                <a:schemeClr val="lt2"/>
              </a:solidFill>
              <a:latin typeface="Calibri"/>
              <a:ea typeface="Calibri"/>
              <a:cs typeface="Calibri"/>
              <a:sym typeface="Calibri"/>
            </a:endParaRPr>
          </a:p>
          <a:p>
            <a:pPr indent="-381000" lvl="0" marL="457200" rtl="0" algn="l">
              <a:lnSpc>
                <a:spcPct val="115000"/>
              </a:lnSpc>
              <a:spcBef>
                <a:spcPts val="1000"/>
              </a:spcBef>
              <a:spcAft>
                <a:spcPts val="0"/>
              </a:spcAft>
              <a:buClr>
                <a:schemeClr val="lt2"/>
              </a:buClr>
              <a:buSzPts val="2400"/>
              <a:buFont typeface="Calibri"/>
              <a:buChar char="●"/>
            </a:pPr>
            <a:r>
              <a:rPr lang="en" sz="2400">
                <a:solidFill>
                  <a:schemeClr val="lt2"/>
                </a:solidFill>
                <a:latin typeface="Calibri"/>
                <a:ea typeface="Calibri"/>
                <a:cs typeface="Calibri"/>
                <a:sym typeface="Calibri"/>
              </a:rPr>
              <a:t>Requirements:</a:t>
            </a:r>
            <a:endParaRPr sz="2400">
              <a:solidFill>
                <a:schemeClr val="lt2"/>
              </a:solidFill>
              <a:latin typeface="Calibri"/>
              <a:ea typeface="Calibri"/>
              <a:cs typeface="Calibri"/>
              <a:sym typeface="Calibri"/>
            </a:endParaRPr>
          </a:p>
          <a:p>
            <a:pPr indent="-381000" lvl="1" marL="914400" rtl="0" algn="l">
              <a:lnSpc>
                <a:spcPct val="115000"/>
              </a:lnSpc>
              <a:spcBef>
                <a:spcPts val="0"/>
              </a:spcBef>
              <a:spcAft>
                <a:spcPts val="0"/>
              </a:spcAft>
              <a:buClr>
                <a:schemeClr val="lt2"/>
              </a:buClr>
              <a:buSzPts val="2400"/>
              <a:buFont typeface="Calibri"/>
              <a:buChar char="○"/>
            </a:pPr>
            <a:r>
              <a:rPr lang="en" sz="2400">
                <a:solidFill>
                  <a:schemeClr val="lt2"/>
                </a:solidFill>
                <a:latin typeface="Calibri"/>
                <a:ea typeface="Calibri"/>
                <a:cs typeface="Calibri"/>
                <a:sym typeface="Calibri"/>
              </a:rPr>
              <a:t>ASR data</a:t>
            </a:r>
            <a:endParaRPr sz="2400">
              <a:solidFill>
                <a:schemeClr val="lt2"/>
              </a:solidFill>
              <a:latin typeface="Calibri"/>
              <a:ea typeface="Calibri"/>
              <a:cs typeface="Calibri"/>
              <a:sym typeface="Calibri"/>
            </a:endParaRPr>
          </a:p>
          <a:p>
            <a:pPr indent="-381000" lvl="1" marL="914400" rtl="0" algn="l">
              <a:lnSpc>
                <a:spcPct val="115000"/>
              </a:lnSpc>
              <a:spcBef>
                <a:spcPts val="0"/>
              </a:spcBef>
              <a:spcAft>
                <a:spcPts val="0"/>
              </a:spcAft>
              <a:buClr>
                <a:schemeClr val="lt2"/>
              </a:buClr>
              <a:buSzPts val="2400"/>
              <a:buFont typeface="Calibri"/>
              <a:buChar char="○"/>
            </a:pPr>
            <a:r>
              <a:rPr lang="en" sz="2400">
                <a:solidFill>
                  <a:schemeClr val="lt2"/>
                </a:solidFill>
                <a:latin typeface="Calibri"/>
                <a:ea typeface="Calibri"/>
                <a:cs typeface="Calibri"/>
                <a:sym typeface="Calibri"/>
              </a:rPr>
              <a:t>Pre-trained MT system</a:t>
            </a:r>
            <a:endParaRPr sz="2400">
              <a:solidFill>
                <a:schemeClr val="lt2"/>
              </a:solidFill>
              <a:latin typeface="Calibri"/>
              <a:ea typeface="Calibri"/>
              <a:cs typeface="Calibri"/>
              <a:sym typeface="Calibri"/>
            </a:endParaRPr>
          </a:p>
        </p:txBody>
      </p:sp>
      <p:sp>
        <p:nvSpPr>
          <p:cNvPr id="3176" name="Google Shape;3176;p19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0" name="Shape 3180"/>
        <p:cNvGrpSpPr/>
        <p:nvPr/>
      </p:nvGrpSpPr>
      <p:grpSpPr>
        <a:xfrm>
          <a:off x="0" y="0"/>
          <a:ext cx="0" cy="0"/>
          <a:chOff x="0" y="0"/>
          <a:chExt cx="0" cy="0"/>
        </a:xfrm>
      </p:grpSpPr>
      <p:sp>
        <p:nvSpPr>
          <p:cNvPr id="3181" name="Google Shape;3181;p199"/>
          <p:cNvSpPr txBox="1"/>
          <p:nvPr/>
        </p:nvSpPr>
        <p:spPr>
          <a:xfrm>
            <a:off x="311700" y="1152475"/>
            <a:ext cx="87093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1000"/>
              </a:spcAft>
              <a:buClr>
                <a:srgbClr val="595959"/>
              </a:buClr>
              <a:buSzPts val="2400"/>
              <a:buFont typeface="Calibri"/>
              <a:buChar char="●"/>
            </a:pPr>
            <a:r>
              <a:rPr lang="en" sz="2400">
                <a:solidFill>
                  <a:schemeClr val="lt2"/>
                </a:solidFill>
                <a:latin typeface="Calibri"/>
                <a:ea typeface="Calibri"/>
                <a:cs typeface="Calibri"/>
                <a:sym typeface="Calibri"/>
              </a:rPr>
              <a:t>Proposed by Liu et al. (2019)</a:t>
            </a:r>
            <a:endParaRPr b="1" sz="2400">
              <a:latin typeface="Calibri"/>
              <a:ea typeface="Calibri"/>
              <a:cs typeface="Calibri"/>
              <a:sym typeface="Calibri"/>
            </a:endParaRPr>
          </a:p>
        </p:txBody>
      </p:sp>
      <p:sp>
        <p:nvSpPr>
          <p:cNvPr id="3182" name="Google Shape;3182;p199"/>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Word-Level KD</a:t>
            </a:r>
            <a:endParaRPr b="1" sz="3600">
              <a:latin typeface="Calibri"/>
              <a:ea typeface="Calibri"/>
              <a:cs typeface="Calibri"/>
              <a:sym typeface="Calibri"/>
            </a:endParaRPr>
          </a:p>
        </p:txBody>
      </p:sp>
      <p:pic>
        <p:nvPicPr>
          <p:cNvPr id="3183" name="Google Shape;3183;p199"/>
          <p:cNvPicPr preferRelativeResize="0"/>
          <p:nvPr/>
        </p:nvPicPr>
        <p:blipFill rotWithShape="1">
          <a:blip r:embed="rId3">
            <a:alphaModFix/>
          </a:blip>
          <a:srcRect b="0" l="15254" r="0" t="7270"/>
          <a:stretch/>
        </p:blipFill>
        <p:spPr>
          <a:xfrm>
            <a:off x="1289713" y="1623550"/>
            <a:ext cx="2485657" cy="959266"/>
          </a:xfrm>
          <a:prstGeom prst="rect">
            <a:avLst/>
          </a:prstGeom>
          <a:noFill/>
          <a:ln>
            <a:noFill/>
          </a:ln>
        </p:spPr>
      </p:pic>
      <p:sp>
        <p:nvSpPr>
          <p:cNvPr id="3184" name="Google Shape;3184;p199"/>
          <p:cNvSpPr/>
          <p:nvPr/>
        </p:nvSpPr>
        <p:spPr>
          <a:xfrm>
            <a:off x="1411271" y="2820510"/>
            <a:ext cx="2407800" cy="959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E2E SLT</a:t>
            </a:r>
            <a:br>
              <a:rPr b="1" lang="en" sz="2400"/>
            </a:br>
            <a:r>
              <a:rPr b="1" lang="en" sz="2400"/>
              <a:t>(Student)</a:t>
            </a:r>
            <a:endParaRPr b="1" sz="2400"/>
          </a:p>
        </p:txBody>
      </p:sp>
      <p:sp>
        <p:nvSpPr>
          <p:cNvPr id="3185" name="Google Shape;3185;p199"/>
          <p:cNvSpPr txBox="1"/>
          <p:nvPr/>
        </p:nvSpPr>
        <p:spPr>
          <a:xfrm>
            <a:off x="2639600" y="4378400"/>
            <a:ext cx="3804900" cy="452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Additional </a:t>
            </a:r>
            <a:r>
              <a:rPr lang="en" sz="2400"/>
              <a:t>K</a:t>
            </a:r>
            <a:r>
              <a:rPr lang="en" sz="2400"/>
              <a:t>D Loss</a:t>
            </a:r>
            <a:endParaRPr sz="2400"/>
          </a:p>
        </p:txBody>
      </p:sp>
      <p:sp>
        <p:nvSpPr>
          <p:cNvPr id="3186" name="Google Shape;3186;p199"/>
          <p:cNvSpPr txBox="1"/>
          <p:nvPr/>
        </p:nvSpPr>
        <p:spPr>
          <a:xfrm>
            <a:off x="5047501" y="1623550"/>
            <a:ext cx="2925600" cy="5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t>This is the transcript of the speech</a:t>
            </a:r>
            <a:endParaRPr i="1" sz="2400"/>
          </a:p>
        </p:txBody>
      </p:sp>
      <p:sp>
        <p:nvSpPr>
          <p:cNvPr id="3187" name="Google Shape;3187;p199"/>
          <p:cNvSpPr/>
          <p:nvPr/>
        </p:nvSpPr>
        <p:spPr>
          <a:xfrm>
            <a:off x="5336228" y="2793377"/>
            <a:ext cx="2407800" cy="959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MT</a:t>
            </a:r>
            <a:endParaRPr b="1" sz="2400"/>
          </a:p>
          <a:p>
            <a:pPr indent="0" lvl="0" marL="0" rtl="0" algn="ctr">
              <a:spcBef>
                <a:spcPts val="0"/>
              </a:spcBef>
              <a:spcAft>
                <a:spcPts val="0"/>
              </a:spcAft>
              <a:buNone/>
            </a:pPr>
            <a:r>
              <a:rPr b="1" lang="en" sz="2400"/>
              <a:t>(Teacher)</a:t>
            </a:r>
            <a:endParaRPr b="1" sz="2400"/>
          </a:p>
        </p:txBody>
      </p:sp>
      <p:cxnSp>
        <p:nvCxnSpPr>
          <p:cNvPr id="3188" name="Google Shape;3188;p199"/>
          <p:cNvCxnSpPr/>
          <p:nvPr/>
        </p:nvCxnSpPr>
        <p:spPr>
          <a:xfrm>
            <a:off x="2615197" y="2447437"/>
            <a:ext cx="0" cy="381900"/>
          </a:xfrm>
          <a:prstGeom prst="straightConnector1">
            <a:avLst/>
          </a:prstGeom>
          <a:noFill/>
          <a:ln cap="flat" cmpd="sng" w="28575">
            <a:solidFill>
              <a:schemeClr val="dk2"/>
            </a:solidFill>
            <a:prstDash val="solid"/>
            <a:round/>
            <a:headEnd len="med" w="med" type="none"/>
            <a:tailEnd len="med" w="med" type="triangle"/>
          </a:ln>
        </p:spPr>
      </p:cxnSp>
      <p:cxnSp>
        <p:nvCxnSpPr>
          <p:cNvPr id="3189" name="Google Shape;3189;p199"/>
          <p:cNvCxnSpPr/>
          <p:nvPr/>
        </p:nvCxnSpPr>
        <p:spPr>
          <a:xfrm>
            <a:off x="6540154" y="2447437"/>
            <a:ext cx="0" cy="381900"/>
          </a:xfrm>
          <a:prstGeom prst="straightConnector1">
            <a:avLst/>
          </a:prstGeom>
          <a:noFill/>
          <a:ln cap="flat" cmpd="sng" w="28575">
            <a:solidFill>
              <a:schemeClr val="dk2"/>
            </a:solidFill>
            <a:prstDash val="solid"/>
            <a:round/>
            <a:headEnd len="med" w="med" type="none"/>
            <a:tailEnd len="med" w="med" type="triangle"/>
          </a:ln>
        </p:spPr>
      </p:cxnSp>
      <p:cxnSp>
        <p:nvCxnSpPr>
          <p:cNvPr id="3190" name="Google Shape;3190;p199"/>
          <p:cNvCxnSpPr>
            <a:stCxn id="3184" idx="2"/>
            <a:endCxn id="3185" idx="0"/>
          </p:cNvCxnSpPr>
          <p:nvPr/>
        </p:nvCxnSpPr>
        <p:spPr>
          <a:xfrm>
            <a:off x="2615171" y="3779610"/>
            <a:ext cx="1926900" cy="598800"/>
          </a:xfrm>
          <a:prstGeom prst="straightConnector1">
            <a:avLst/>
          </a:prstGeom>
          <a:noFill/>
          <a:ln cap="flat" cmpd="sng" w="28575">
            <a:solidFill>
              <a:schemeClr val="dk2"/>
            </a:solidFill>
            <a:prstDash val="solid"/>
            <a:round/>
            <a:headEnd len="med" w="med" type="none"/>
            <a:tailEnd len="med" w="med" type="triangle"/>
          </a:ln>
        </p:spPr>
      </p:cxnSp>
      <p:cxnSp>
        <p:nvCxnSpPr>
          <p:cNvPr id="3191" name="Google Shape;3191;p199"/>
          <p:cNvCxnSpPr>
            <a:stCxn id="3187" idx="2"/>
            <a:endCxn id="3185" idx="0"/>
          </p:cNvCxnSpPr>
          <p:nvPr/>
        </p:nvCxnSpPr>
        <p:spPr>
          <a:xfrm flipH="1">
            <a:off x="4542128" y="3752477"/>
            <a:ext cx="1998000" cy="625800"/>
          </a:xfrm>
          <a:prstGeom prst="straightConnector1">
            <a:avLst/>
          </a:prstGeom>
          <a:noFill/>
          <a:ln cap="flat" cmpd="sng" w="28575">
            <a:solidFill>
              <a:schemeClr val="dk2"/>
            </a:solidFill>
            <a:prstDash val="solid"/>
            <a:round/>
            <a:headEnd len="med" w="med" type="none"/>
            <a:tailEnd len="med" w="med" type="triangle"/>
          </a:ln>
        </p:spPr>
      </p:cxnSp>
      <p:sp>
        <p:nvSpPr>
          <p:cNvPr id="3192" name="Google Shape;3192;p19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6" name="Shape 3196"/>
        <p:cNvGrpSpPr/>
        <p:nvPr/>
      </p:nvGrpSpPr>
      <p:grpSpPr>
        <a:xfrm>
          <a:off x="0" y="0"/>
          <a:ext cx="0" cy="0"/>
          <a:chOff x="0" y="0"/>
          <a:chExt cx="0" cy="0"/>
        </a:xfrm>
      </p:grpSpPr>
      <p:sp>
        <p:nvSpPr>
          <p:cNvPr id="3197" name="Google Shape;3197;p200"/>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Word-Level KD</a:t>
            </a:r>
            <a:endParaRPr b="1" sz="3600">
              <a:latin typeface="Calibri"/>
              <a:ea typeface="Calibri"/>
              <a:cs typeface="Calibri"/>
              <a:sym typeface="Calibri"/>
            </a:endParaRPr>
          </a:p>
        </p:txBody>
      </p:sp>
      <p:sp>
        <p:nvSpPr>
          <p:cNvPr id="3198" name="Google Shape;3198;p200"/>
          <p:cNvSpPr/>
          <p:nvPr/>
        </p:nvSpPr>
        <p:spPr>
          <a:xfrm>
            <a:off x="1325325" y="1240925"/>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E2E SLT</a:t>
            </a:r>
            <a:br>
              <a:rPr b="1" lang="en" sz="2400"/>
            </a:br>
            <a:r>
              <a:rPr b="1" lang="en" sz="2400"/>
              <a:t>(Student)</a:t>
            </a:r>
            <a:endParaRPr b="1" sz="2400"/>
          </a:p>
        </p:txBody>
      </p:sp>
      <p:sp>
        <p:nvSpPr>
          <p:cNvPr id="3199" name="Google Shape;3199;p200"/>
          <p:cNvSpPr/>
          <p:nvPr/>
        </p:nvSpPr>
        <p:spPr>
          <a:xfrm>
            <a:off x="5356725" y="1240925"/>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MT</a:t>
            </a:r>
            <a:endParaRPr b="1" sz="2400"/>
          </a:p>
          <a:p>
            <a:pPr indent="0" lvl="0" marL="0" rtl="0" algn="ctr">
              <a:spcBef>
                <a:spcPts val="0"/>
              </a:spcBef>
              <a:spcAft>
                <a:spcPts val="0"/>
              </a:spcAft>
              <a:buNone/>
            </a:pPr>
            <a:r>
              <a:rPr b="1" lang="en" sz="2400"/>
              <a:t>(Teacher)</a:t>
            </a:r>
            <a:endParaRPr b="1" sz="2400"/>
          </a:p>
        </p:txBody>
      </p:sp>
      <p:pic>
        <p:nvPicPr>
          <p:cNvPr id="3200" name="Google Shape;3200;p200"/>
          <p:cNvPicPr preferRelativeResize="0"/>
          <p:nvPr/>
        </p:nvPicPr>
        <p:blipFill>
          <a:blip r:embed="rId3">
            <a:alphaModFix/>
          </a:blip>
          <a:stretch>
            <a:fillRect/>
          </a:stretch>
        </p:blipFill>
        <p:spPr>
          <a:xfrm rot="5400000">
            <a:off x="1273443" y="2567600"/>
            <a:ext cx="1127117" cy="844250"/>
          </a:xfrm>
          <a:prstGeom prst="rect">
            <a:avLst/>
          </a:prstGeom>
          <a:noFill/>
          <a:ln>
            <a:noFill/>
          </a:ln>
        </p:spPr>
      </p:pic>
      <p:sp>
        <p:nvSpPr>
          <p:cNvPr id="3201" name="Google Shape;3201;p200"/>
          <p:cNvSpPr txBox="1"/>
          <p:nvPr/>
        </p:nvSpPr>
        <p:spPr>
          <a:xfrm>
            <a:off x="111325" y="2545775"/>
            <a:ext cx="103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During training</a:t>
            </a:r>
            <a:endParaRPr>
              <a:solidFill>
                <a:schemeClr val="lt2"/>
              </a:solidFill>
              <a:latin typeface="Source Sans Pro"/>
              <a:ea typeface="Source Sans Pro"/>
              <a:cs typeface="Source Sans Pro"/>
              <a:sym typeface="Source Sans Pro"/>
            </a:endParaRPr>
          </a:p>
        </p:txBody>
      </p:sp>
      <p:sp>
        <p:nvSpPr>
          <p:cNvPr id="3202" name="Google Shape;3202;p20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6" name="Shape 3206"/>
        <p:cNvGrpSpPr/>
        <p:nvPr/>
      </p:nvGrpSpPr>
      <p:grpSpPr>
        <a:xfrm>
          <a:off x="0" y="0"/>
          <a:ext cx="0" cy="0"/>
          <a:chOff x="0" y="0"/>
          <a:chExt cx="0" cy="0"/>
        </a:xfrm>
      </p:grpSpPr>
      <p:sp>
        <p:nvSpPr>
          <p:cNvPr id="3207" name="Google Shape;3207;p201"/>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Word-Level KD</a:t>
            </a:r>
            <a:endParaRPr b="1" sz="3600">
              <a:latin typeface="Calibri"/>
              <a:ea typeface="Calibri"/>
              <a:cs typeface="Calibri"/>
              <a:sym typeface="Calibri"/>
            </a:endParaRPr>
          </a:p>
        </p:txBody>
      </p:sp>
      <p:sp>
        <p:nvSpPr>
          <p:cNvPr id="3208" name="Google Shape;3208;p201"/>
          <p:cNvSpPr/>
          <p:nvPr/>
        </p:nvSpPr>
        <p:spPr>
          <a:xfrm>
            <a:off x="1325325" y="1240925"/>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E2E SLT</a:t>
            </a:r>
            <a:br>
              <a:rPr b="1" lang="en" sz="2400"/>
            </a:br>
            <a:r>
              <a:rPr b="1" lang="en" sz="2400"/>
              <a:t>(Student)</a:t>
            </a:r>
            <a:endParaRPr b="1" sz="2400"/>
          </a:p>
        </p:txBody>
      </p:sp>
      <p:sp>
        <p:nvSpPr>
          <p:cNvPr id="3209" name="Google Shape;3209;p201"/>
          <p:cNvSpPr/>
          <p:nvPr/>
        </p:nvSpPr>
        <p:spPr>
          <a:xfrm>
            <a:off x="5356725" y="1240925"/>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MT</a:t>
            </a:r>
            <a:endParaRPr b="1" sz="2400"/>
          </a:p>
          <a:p>
            <a:pPr indent="0" lvl="0" marL="0" rtl="0" algn="ctr">
              <a:spcBef>
                <a:spcPts val="0"/>
              </a:spcBef>
              <a:spcAft>
                <a:spcPts val="0"/>
              </a:spcAft>
              <a:buNone/>
            </a:pPr>
            <a:r>
              <a:rPr b="1" lang="en" sz="2400"/>
              <a:t>(Teacher)</a:t>
            </a:r>
            <a:endParaRPr b="1" sz="2400"/>
          </a:p>
        </p:txBody>
      </p:sp>
      <p:pic>
        <p:nvPicPr>
          <p:cNvPr id="3210" name="Google Shape;3210;p201"/>
          <p:cNvPicPr preferRelativeResize="0"/>
          <p:nvPr/>
        </p:nvPicPr>
        <p:blipFill>
          <a:blip r:embed="rId3">
            <a:alphaModFix/>
          </a:blip>
          <a:stretch>
            <a:fillRect/>
          </a:stretch>
        </p:blipFill>
        <p:spPr>
          <a:xfrm rot="5400000">
            <a:off x="5381043" y="2567600"/>
            <a:ext cx="1127117" cy="844250"/>
          </a:xfrm>
          <a:prstGeom prst="rect">
            <a:avLst/>
          </a:prstGeom>
          <a:noFill/>
          <a:ln>
            <a:noFill/>
          </a:ln>
        </p:spPr>
      </p:pic>
      <p:pic>
        <p:nvPicPr>
          <p:cNvPr id="3211" name="Google Shape;3211;p201"/>
          <p:cNvPicPr preferRelativeResize="0"/>
          <p:nvPr/>
        </p:nvPicPr>
        <p:blipFill>
          <a:blip r:embed="rId3">
            <a:alphaModFix/>
          </a:blip>
          <a:stretch>
            <a:fillRect/>
          </a:stretch>
        </p:blipFill>
        <p:spPr>
          <a:xfrm rot="5400000">
            <a:off x="1273443" y="2567600"/>
            <a:ext cx="1127117" cy="844250"/>
          </a:xfrm>
          <a:prstGeom prst="rect">
            <a:avLst/>
          </a:prstGeom>
          <a:noFill/>
          <a:ln>
            <a:noFill/>
          </a:ln>
        </p:spPr>
      </p:pic>
      <p:sp>
        <p:nvSpPr>
          <p:cNvPr id="3212" name="Google Shape;3212;p20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13" name="Google Shape;3213;p201"/>
          <p:cNvSpPr txBox="1"/>
          <p:nvPr/>
        </p:nvSpPr>
        <p:spPr>
          <a:xfrm>
            <a:off x="111325" y="2545775"/>
            <a:ext cx="103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During training</a:t>
            </a:r>
            <a:endParaRPr>
              <a:solidFill>
                <a:schemeClr val="lt2"/>
              </a:solidFill>
              <a:latin typeface="Source Sans Pro"/>
              <a:ea typeface="Source Sans Pro"/>
              <a:cs typeface="Source Sans Pro"/>
              <a:sym typeface="Source Sans Pro"/>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7" name="Shape 3217"/>
        <p:cNvGrpSpPr/>
        <p:nvPr/>
      </p:nvGrpSpPr>
      <p:grpSpPr>
        <a:xfrm>
          <a:off x="0" y="0"/>
          <a:ext cx="0" cy="0"/>
          <a:chOff x="0" y="0"/>
          <a:chExt cx="0" cy="0"/>
        </a:xfrm>
      </p:grpSpPr>
      <p:sp>
        <p:nvSpPr>
          <p:cNvPr id="3218" name="Google Shape;3218;p202"/>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Word-Level KD</a:t>
            </a:r>
            <a:endParaRPr b="1" sz="3600">
              <a:latin typeface="Calibri"/>
              <a:ea typeface="Calibri"/>
              <a:cs typeface="Calibri"/>
              <a:sym typeface="Calibri"/>
            </a:endParaRPr>
          </a:p>
        </p:txBody>
      </p:sp>
      <p:sp>
        <p:nvSpPr>
          <p:cNvPr id="3219" name="Google Shape;3219;p202"/>
          <p:cNvSpPr/>
          <p:nvPr/>
        </p:nvSpPr>
        <p:spPr>
          <a:xfrm>
            <a:off x="1325325" y="1240925"/>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E2E SLT</a:t>
            </a:r>
            <a:br>
              <a:rPr b="1" lang="en" sz="2400"/>
            </a:br>
            <a:r>
              <a:rPr b="1" lang="en" sz="2400"/>
              <a:t>(Student)</a:t>
            </a:r>
            <a:endParaRPr b="1" sz="2400"/>
          </a:p>
        </p:txBody>
      </p:sp>
      <p:sp>
        <p:nvSpPr>
          <p:cNvPr id="3220" name="Google Shape;3220;p202"/>
          <p:cNvSpPr/>
          <p:nvPr/>
        </p:nvSpPr>
        <p:spPr>
          <a:xfrm>
            <a:off x="5356725" y="1240925"/>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MT</a:t>
            </a:r>
            <a:endParaRPr b="1" sz="2400"/>
          </a:p>
          <a:p>
            <a:pPr indent="0" lvl="0" marL="0" rtl="0" algn="ctr">
              <a:spcBef>
                <a:spcPts val="0"/>
              </a:spcBef>
              <a:spcAft>
                <a:spcPts val="0"/>
              </a:spcAft>
              <a:buNone/>
            </a:pPr>
            <a:r>
              <a:rPr b="1" lang="en" sz="2400"/>
              <a:t>(Teacher)</a:t>
            </a:r>
            <a:endParaRPr b="1" sz="2400"/>
          </a:p>
        </p:txBody>
      </p:sp>
      <p:pic>
        <p:nvPicPr>
          <p:cNvPr id="3221" name="Google Shape;3221;p202"/>
          <p:cNvPicPr preferRelativeResize="0"/>
          <p:nvPr/>
        </p:nvPicPr>
        <p:blipFill>
          <a:blip r:embed="rId3">
            <a:alphaModFix/>
          </a:blip>
          <a:stretch>
            <a:fillRect/>
          </a:stretch>
        </p:blipFill>
        <p:spPr>
          <a:xfrm rot="5400000">
            <a:off x="5381043" y="2567600"/>
            <a:ext cx="1127117" cy="844250"/>
          </a:xfrm>
          <a:prstGeom prst="rect">
            <a:avLst/>
          </a:prstGeom>
          <a:noFill/>
          <a:ln>
            <a:noFill/>
          </a:ln>
        </p:spPr>
      </p:pic>
      <p:pic>
        <p:nvPicPr>
          <p:cNvPr id="3222" name="Google Shape;3222;p202"/>
          <p:cNvPicPr preferRelativeResize="0"/>
          <p:nvPr/>
        </p:nvPicPr>
        <p:blipFill>
          <a:blip r:embed="rId3">
            <a:alphaModFix/>
          </a:blip>
          <a:stretch>
            <a:fillRect/>
          </a:stretch>
        </p:blipFill>
        <p:spPr>
          <a:xfrm rot="5400000">
            <a:off x="1273443" y="2567600"/>
            <a:ext cx="1127117" cy="844250"/>
          </a:xfrm>
          <a:prstGeom prst="rect">
            <a:avLst/>
          </a:prstGeom>
          <a:noFill/>
          <a:ln>
            <a:noFill/>
          </a:ln>
        </p:spPr>
      </p:pic>
      <p:sp>
        <p:nvSpPr>
          <p:cNvPr id="3223" name="Google Shape;3223;p202"/>
          <p:cNvSpPr txBox="1"/>
          <p:nvPr/>
        </p:nvSpPr>
        <p:spPr>
          <a:xfrm>
            <a:off x="223648" y="4199175"/>
            <a:ext cx="2319600" cy="452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KL(ST</a:t>
            </a:r>
            <a:r>
              <a:rPr baseline="-25000" lang="en" sz="2400"/>
              <a:t>1</a:t>
            </a:r>
            <a:r>
              <a:rPr lang="en" sz="2400"/>
              <a:t>, MT</a:t>
            </a:r>
            <a:r>
              <a:rPr baseline="-25000" lang="en" sz="2400">
                <a:solidFill>
                  <a:schemeClr val="dk2"/>
                </a:solidFill>
              </a:rPr>
              <a:t>1</a:t>
            </a:r>
            <a:r>
              <a:rPr lang="en" sz="2400"/>
              <a:t>)</a:t>
            </a:r>
            <a:endParaRPr sz="2400"/>
          </a:p>
        </p:txBody>
      </p:sp>
      <p:cxnSp>
        <p:nvCxnSpPr>
          <p:cNvPr id="3224" name="Google Shape;3224;p202"/>
          <p:cNvCxnSpPr>
            <a:stCxn id="3222" idx="3"/>
            <a:endCxn id="3223" idx="0"/>
          </p:cNvCxnSpPr>
          <p:nvPr/>
        </p:nvCxnSpPr>
        <p:spPr>
          <a:xfrm flipH="1">
            <a:off x="1383402" y="3553284"/>
            <a:ext cx="453600" cy="645900"/>
          </a:xfrm>
          <a:prstGeom prst="straightConnector1">
            <a:avLst/>
          </a:prstGeom>
          <a:noFill/>
          <a:ln cap="flat" cmpd="sng" w="28575">
            <a:solidFill>
              <a:schemeClr val="dk2"/>
            </a:solidFill>
            <a:prstDash val="solid"/>
            <a:round/>
            <a:headEnd len="med" w="med" type="none"/>
            <a:tailEnd len="med" w="med" type="triangle"/>
          </a:ln>
        </p:spPr>
      </p:cxnSp>
      <p:cxnSp>
        <p:nvCxnSpPr>
          <p:cNvPr id="3225" name="Google Shape;3225;p202"/>
          <p:cNvCxnSpPr>
            <a:stCxn id="3221" idx="3"/>
            <a:endCxn id="3223" idx="0"/>
          </p:cNvCxnSpPr>
          <p:nvPr/>
        </p:nvCxnSpPr>
        <p:spPr>
          <a:xfrm flipH="1">
            <a:off x="1383402" y="3553284"/>
            <a:ext cx="4561200" cy="645900"/>
          </a:xfrm>
          <a:prstGeom prst="straightConnector1">
            <a:avLst/>
          </a:prstGeom>
          <a:noFill/>
          <a:ln cap="flat" cmpd="sng" w="28575">
            <a:solidFill>
              <a:schemeClr val="dk2"/>
            </a:solidFill>
            <a:prstDash val="solid"/>
            <a:round/>
            <a:headEnd len="med" w="med" type="none"/>
            <a:tailEnd len="med" w="med" type="triangle"/>
          </a:ln>
        </p:spPr>
      </p:cxnSp>
      <p:sp>
        <p:nvSpPr>
          <p:cNvPr id="3226" name="Google Shape;3226;p20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27" name="Google Shape;3227;p202"/>
          <p:cNvSpPr txBox="1"/>
          <p:nvPr/>
        </p:nvSpPr>
        <p:spPr>
          <a:xfrm>
            <a:off x="111325" y="2545775"/>
            <a:ext cx="103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During training</a:t>
            </a:r>
            <a:endParaRPr>
              <a:solidFill>
                <a:schemeClr val="lt2"/>
              </a:solidFill>
              <a:latin typeface="Source Sans Pro"/>
              <a:ea typeface="Source Sans Pro"/>
              <a:cs typeface="Source Sans Pro"/>
              <a:sym typeface="Source Sans Pro"/>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1" name="Shape 3231"/>
        <p:cNvGrpSpPr/>
        <p:nvPr/>
      </p:nvGrpSpPr>
      <p:grpSpPr>
        <a:xfrm>
          <a:off x="0" y="0"/>
          <a:ext cx="0" cy="0"/>
          <a:chOff x="0" y="0"/>
          <a:chExt cx="0" cy="0"/>
        </a:xfrm>
      </p:grpSpPr>
      <p:sp>
        <p:nvSpPr>
          <p:cNvPr id="3232" name="Google Shape;3232;p203"/>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Word-Level KD</a:t>
            </a:r>
            <a:endParaRPr b="1" sz="3600">
              <a:latin typeface="Calibri"/>
              <a:ea typeface="Calibri"/>
              <a:cs typeface="Calibri"/>
              <a:sym typeface="Calibri"/>
            </a:endParaRPr>
          </a:p>
        </p:txBody>
      </p:sp>
      <p:sp>
        <p:nvSpPr>
          <p:cNvPr id="3233" name="Google Shape;3233;p203"/>
          <p:cNvSpPr/>
          <p:nvPr/>
        </p:nvSpPr>
        <p:spPr>
          <a:xfrm>
            <a:off x="1325325" y="1240925"/>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E2E SLT</a:t>
            </a:r>
            <a:br>
              <a:rPr b="1" lang="en" sz="2400"/>
            </a:br>
            <a:r>
              <a:rPr b="1" lang="en" sz="2400"/>
              <a:t>(Student)</a:t>
            </a:r>
            <a:endParaRPr b="1" sz="2400"/>
          </a:p>
        </p:txBody>
      </p:sp>
      <p:sp>
        <p:nvSpPr>
          <p:cNvPr id="3234" name="Google Shape;3234;p203"/>
          <p:cNvSpPr/>
          <p:nvPr/>
        </p:nvSpPr>
        <p:spPr>
          <a:xfrm>
            <a:off x="5356725" y="1240925"/>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MT</a:t>
            </a:r>
            <a:endParaRPr b="1" sz="2400"/>
          </a:p>
          <a:p>
            <a:pPr indent="0" lvl="0" marL="0" rtl="0" algn="ctr">
              <a:spcBef>
                <a:spcPts val="0"/>
              </a:spcBef>
              <a:spcAft>
                <a:spcPts val="0"/>
              </a:spcAft>
              <a:buNone/>
            </a:pPr>
            <a:r>
              <a:rPr b="1" lang="en" sz="2400"/>
              <a:t>(Teacher)</a:t>
            </a:r>
            <a:endParaRPr b="1" sz="2400"/>
          </a:p>
        </p:txBody>
      </p:sp>
      <p:pic>
        <p:nvPicPr>
          <p:cNvPr id="3235" name="Google Shape;3235;p203"/>
          <p:cNvPicPr preferRelativeResize="0"/>
          <p:nvPr/>
        </p:nvPicPr>
        <p:blipFill>
          <a:blip r:embed="rId3">
            <a:alphaModFix/>
          </a:blip>
          <a:stretch>
            <a:fillRect/>
          </a:stretch>
        </p:blipFill>
        <p:spPr>
          <a:xfrm rot="5400000">
            <a:off x="5381043" y="2567600"/>
            <a:ext cx="1127117" cy="844250"/>
          </a:xfrm>
          <a:prstGeom prst="rect">
            <a:avLst/>
          </a:prstGeom>
          <a:noFill/>
          <a:ln>
            <a:noFill/>
          </a:ln>
        </p:spPr>
      </p:pic>
      <p:pic>
        <p:nvPicPr>
          <p:cNvPr id="3236" name="Google Shape;3236;p203"/>
          <p:cNvPicPr preferRelativeResize="0"/>
          <p:nvPr/>
        </p:nvPicPr>
        <p:blipFill>
          <a:blip r:embed="rId3">
            <a:alphaModFix/>
          </a:blip>
          <a:stretch>
            <a:fillRect/>
          </a:stretch>
        </p:blipFill>
        <p:spPr>
          <a:xfrm rot="5400000">
            <a:off x="1273443" y="2567600"/>
            <a:ext cx="1127117" cy="844250"/>
          </a:xfrm>
          <a:prstGeom prst="rect">
            <a:avLst/>
          </a:prstGeom>
          <a:noFill/>
          <a:ln>
            <a:noFill/>
          </a:ln>
        </p:spPr>
      </p:pic>
      <p:sp>
        <p:nvSpPr>
          <p:cNvPr id="3237" name="Google Shape;3237;p203"/>
          <p:cNvSpPr txBox="1"/>
          <p:nvPr/>
        </p:nvSpPr>
        <p:spPr>
          <a:xfrm>
            <a:off x="3037123" y="4199175"/>
            <a:ext cx="2319600" cy="452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KL(ST</a:t>
            </a:r>
            <a:r>
              <a:rPr baseline="-25000" lang="en" sz="2400"/>
              <a:t>2</a:t>
            </a:r>
            <a:r>
              <a:rPr lang="en" sz="2400"/>
              <a:t>, MT</a:t>
            </a:r>
            <a:r>
              <a:rPr baseline="-25000" lang="en" sz="2400">
                <a:solidFill>
                  <a:schemeClr val="dk2"/>
                </a:solidFill>
              </a:rPr>
              <a:t>2</a:t>
            </a:r>
            <a:r>
              <a:rPr lang="en" sz="2400"/>
              <a:t>)</a:t>
            </a:r>
            <a:endParaRPr sz="2400"/>
          </a:p>
        </p:txBody>
      </p:sp>
      <p:cxnSp>
        <p:nvCxnSpPr>
          <p:cNvPr id="3238" name="Google Shape;3238;p203"/>
          <p:cNvCxnSpPr>
            <a:stCxn id="3239" idx="3"/>
            <a:endCxn id="3237" idx="0"/>
          </p:cNvCxnSpPr>
          <p:nvPr/>
        </p:nvCxnSpPr>
        <p:spPr>
          <a:xfrm>
            <a:off x="2675202" y="3553284"/>
            <a:ext cx="1521600" cy="645900"/>
          </a:xfrm>
          <a:prstGeom prst="straightConnector1">
            <a:avLst/>
          </a:prstGeom>
          <a:noFill/>
          <a:ln cap="flat" cmpd="sng" w="28575">
            <a:solidFill>
              <a:schemeClr val="dk2"/>
            </a:solidFill>
            <a:prstDash val="solid"/>
            <a:round/>
            <a:headEnd len="med" w="med" type="none"/>
            <a:tailEnd len="med" w="med" type="triangle"/>
          </a:ln>
        </p:spPr>
      </p:cxnSp>
      <p:cxnSp>
        <p:nvCxnSpPr>
          <p:cNvPr id="3240" name="Google Shape;3240;p203"/>
          <p:cNvCxnSpPr>
            <a:stCxn id="3241" idx="3"/>
            <a:endCxn id="3237" idx="0"/>
          </p:cNvCxnSpPr>
          <p:nvPr/>
        </p:nvCxnSpPr>
        <p:spPr>
          <a:xfrm flipH="1">
            <a:off x="4196802" y="3553284"/>
            <a:ext cx="2662200" cy="645900"/>
          </a:xfrm>
          <a:prstGeom prst="straightConnector1">
            <a:avLst/>
          </a:prstGeom>
          <a:noFill/>
          <a:ln cap="flat" cmpd="sng" w="28575">
            <a:solidFill>
              <a:schemeClr val="dk2"/>
            </a:solidFill>
            <a:prstDash val="solid"/>
            <a:round/>
            <a:headEnd len="med" w="med" type="none"/>
            <a:tailEnd len="med" w="med" type="triangle"/>
          </a:ln>
        </p:spPr>
      </p:cxnSp>
      <p:pic>
        <p:nvPicPr>
          <p:cNvPr id="3239" name="Google Shape;3239;p203"/>
          <p:cNvPicPr preferRelativeResize="0"/>
          <p:nvPr/>
        </p:nvPicPr>
        <p:blipFill>
          <a:blip r:embed="rId3">
            <a:alphaModFix/>
          </a:blip>
          <a:stretch>
            <a:fillRect/>
          </a:stretch>
        </p:blipFill>
        <p:spPr>
          <a:xfrm rot="5400000">
            <a:off x="2111643" y="2567600"/>
            <a:ext cx="1127117" cy="844250"/>
          </a:xfrm>
          <a:prstGeom prst="rect">
            <a:avLst/>
          </a:prstGeom>
          <a:noFill/>
          <a:ln>
            <a:noFill/>
          </a:ln>
        </p:spPr>
      </p:pic>
      <p:pic>
        <p:nvPicPr>
          <p:cNvPr id="3241" name="Google Shape;3241;p203"/>
          <p:cNvPicPr preferRelativeResize="0"/>
          <p:nvPr/>
        </p:nvPicPr>
        <p:blipFill>
          <a:blip r:embed="rId3">
            <a:alphaModFix/>
          </a:blip>
          <a:stretch>
            <a:fillRect/>
          </a:stretch>
        </p:blipFill>
        <p:spPr>
          <a:xfrm rot="5400000">
            <a:off x="6295443" y="2567600"/>
            <a:ext cx="1127117" cy="844250"/>
          </a:xfrm>
          <a:prstGeom prst="rect">
            <a:avLst/>
          </a:prstGeom>
          <a:noFill/>
          <a:ln>
            <a:noFill/>
          </a:ln>
        </p:spPr>
      </p:pic>
      <p:sp>
        <p:nvSpPr>
          <p:cNvPr id="3242" name="Google Shape;3242;p203"/>
          <p:cNvSpPr txBox="1"/>
          <p:nvPr/>
        </p:nvSpPr>
        <p:spPr>
          <a:xfrm>
            <a:off x="223648" y="4199175"/>
            <a:ext cx="2319600" cy="452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KL(ST</a:t>
            </a:r>
            <a:r>
              <a:rPr baseline="-25000" lang="en" sz="2400"/>
              <a:t>1</a:t>
            </a:r>
            <a:r>
              <a:rPr lang="en" sz="2400"/>
              <a:t>, MT</a:t>
            </a:r>
            <a:r>
              <a:rPr baseline="-25000" lang="en" sz="2400">
                <a:solidFill>
                  <a:schemeClr val="dk2"/>
                </a:solidFill>
              </a:rPr>
              <a:t>1</a:t>
            </a:r>
            <a:r>
              <a:rPr lang="en" sz="2400"/>
              <a:t>)</a:t>
            </a:r>
            <a:endParaRPr sz="2400"/>
          </a:p>
        </p:txBody>
      </p:sp>
      <p:sp>
        <p:nvSpPr>
          <p:cNvPr id="3243" name="Google Shape;3243;p203"/>
          <p:cNvSpPr/>
          <p:nvPr/>
        </p:nvSpPr>
        <p:spPr>
          <a:xfrm>
            <a:off x="2636888" y="4257225"/>
            <a:ext cx="306600" cy="3363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0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45" name="Google Shape;3245;p203"/>
          <p:cNvSpPr txBox="1"/>
          <p:nvPr/>
        </p:nvSpPr>
        <p:spPr>
          <a:xfrm>
            <a:off x="111325" y="2545775"/>
            <a:ext cx="103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During training</a:t>
            </a:r>
            <a:endParaRPr>
              <a:solidFill>
                <a:schemeClr val="lt2"/>
              </a:solidFill>
              <a:latin typeface="Source Sans Pro"/>
              <a:ea typeface="Source Sans Pro"/>
              <a:cs typeface="Source Sans Pro"/>
              <a:sym typeface="Source Sans Pro"/>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9" name="Shape 3249"/>
        <p:cNvGrpSpPr/>
        <p:nvPr/>
      </p:nvGrpSpPr>
      <p:grpSpPr>
        <a:xfrm>
          <a:off x="0" y="0"/>
          <a:ext cx="0" cy="0"/>
          <a:chOff x="0" y="0"/>
          <a:chExt cx="0" cy="0"/>
        </a:xfrm>
      </p:grpSpPr>
      <p:sp>
        <p:nvSpPr>
          <p:cNvPr id="3250" name="Google Shape;3250;p204"/>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Word-Level KD</a:t>
            </a:r>
            <a:endParaRPr b="1" sz="3600">
              <a:latin typeface="Calibri"/>
              <a:ea typeface="Calibri"/>
              <a:cs typeface="Calibri"/>
              <a:sym typeface="Calibri"/>
            </a:endParaRPr>
          </a:p>
        </p:txBody>
      </p:sp>
      <p:sp>
        <p:nvSpPr>
          <p:cNvPr id="3251" name="Google Shape;3251;p204"/>
          <p:cNvSpPr/>
          <p:nvPr/>
        </p:nvSpPr>
        <p:spPr>
          <a:xfrm>
            <a:off x="1325325" y="1240925"/>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E2E SLT</a:t>
            </a:r>
            <a:br>
              <a:rPr b="1" lang="en" sz="2400"/>
            </a:br>
            <a:r>
              <a:rPr b="1" lang="en" sz="2400"/>
              <a:t>(Student)</a:t>
            </a:r>
            <a:endParaRPr b="1" sz="2400"/>
          </a:p>
        </p:txBody>
      </p:sp>
      <p:sp>
        <p:nvSpPr>
          <p:cNvPr id="3252" name="Google Shape;3252;p204"/>
          <p:cNvSpPr/>
          <p:nvPr/>
        </p:nvSpPr>
        <p:spPr>
          <a:xfrm>
            <a:off x="5356725" y="1240925"/>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MT</a:t>
            </a:r>
            <a:endParaRPr b="1" sz="2400"/>
          </a:p>
          <a:p>
            <a:pPr indent="0" lvl="0" marL="0" rtl="0" algn="ctr">
              <a:spcBef>
                <a:spcPts val="0"/>
              </a:spcBef>
              <a:spcAft>
                <a:spcPts val="0"/>
              </a:spcAft>
              <a:buNone/>
            </a:pPr>
            <a:r>
              <a:rPr b="1" lang="en" sz="2400"/>
              <a:t>(Teacher)</a:t>
            </a:r>
            <a:endParaRPr b="1" sz="2400"/>
          </a:p>
        </p:txBody>
      </p:sp>
      <p:pic>
        <p:nvPicPr>
          <p:cNvPr id="3253" name="Google Shape;3253;p204"/>
          <p:cNvPicPr preferRelativeResize="0"/>
          <p:nvPr/>
        </p:nvPicPr>
        <p:blipFill>
          <a:blip r:embed="rId3">
            <a:alphaModFix/>
          </a:blip>
          <a:stretch>
            <a:fillRect/>
          </a:stretch>
        </p:blipFill>
        <p:spPr>
          <a:xfrm rot="5400000">
            <a:off x="5381043" y="2567600"/>
            <a:ext cx="1127117" cy="844250"/>
          </a:xfrm>
          <a:prstGeom prst="rect">
            <a:avLst/>
          </a:prstGeom>
          <a:noFill/>
          <a:ln>
            <a:noFill/>
          </a:ln>
        </p:spPr>
      </p:pic>
      <p:pic>
        <p:nvPicPr>
          <p:cNvPr id="3254" name="Google Shape;3254;p204"/>
          <p:cNvPicPr preferRelativeResize="0"/>
          <p:nvPr/>
        </p:nvPicPr>
        <p:blipFill>
          <a:blip r:embed="rId3">
            <a:alphaModFix/>
          </a:blip>
          <a:stretch>
            <a:fillRect/>
          </a:stretch>
        </p:blipFill>
        <p:spPr>
          <a:xfrm rot="5400000">
            <a:off x="1273443" y="2567600"/>
            <a:ext cx="1127117" cy="844250"/>
          </a:xfrm>
          <a:prstGeom prst="rect">
            <a:avLst/>
          </a:prstGeom>
          <a:noFill/>
          <a:ln>
            <a:noFill/>
          </a:ln>
        </p:spPr>
      </p:pic>
      <p:sp>
        <p:nvSpPr>
          <p:cNvPr id="3255" name="Google Shape;3255;p204"/>
          <p:cNvSpPr txBox="1"/>
          <p:nvPr/>
        </p:nvSpPr>
        <p:spPr>
          <a:xfrm>
            <a:off x="3037123" y="4199175"/>
            <a:ext cx="2319600" cy="452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KL(ST</a:t>
            </a:r>
            <a:r>
              <a:rPr baseline="-25000" lang="en" sz="2400"/>
              <a:t>2</a:t>
            </a:r>
            <a:r>
              <a:rPr lang="en" sz="2400"/>
              <a:t>, MT</a:t>
            </a:r>
            <a:r>
              <a:rPr baseline="-25000" lang="en" sz="2400">
                <a:solidFill>
                  <a:schemeClr val="dk2"/>
                </a:solidFill>
              </a:rPr>
              <a:t>2</a:t>
            </a:r>
            <a:r>
              <a:rPr lang="en" sz="2400"/>
              <a:t>)</a:t>
            </a:r>
            <a:endParaRPr sz="2400"/>
          </a:p>
        </p:txBody>
      </p:sp>
      <p:cxnSp>
        <p:nvCxnSpPr>
          <p:cNvPr id="3256" name="Google Shape;3256;p204"/>
          <p:cNvCxnSpPr>
            <a:stCxn id="3257" idx="3"/>
            <a:endCxn id="3258" idx="0"/>
          </p:cNvCxnSpPr>
          <p:nvPr/>
        </p:nvCxnSpPr>
        <p:spPr>
          <a:xfrm>
            <a:off x="3513402" y="3553284"/>
            <a:ext cx="3502800" cy="645900"/>
          </a:xfrm>
          <a:prstGeom prst="straightConnector1">
            <a:avLst/>
          </a:prstGeom>
          <a:noFill/>
          <a:ln cap="flat" cmpd="sng" w="28575">
            <a:solidFill>
              <a:schemeClr val="dk2"/>
            </a:solidFill>
            <a:prstDash val="solid"/>
            <a:round/>
            <a:headEnd len="med" w="med" type="none"/>
            <a:tailEnd len="med" w="med" type="triangle"/>
          </a:ln>
        </p:spPr>
      </p:cxnSp>
      <p:cxnSp>
        <p:nvCxnSpPr>
          <p:cNvPr id="3259" name="Google Shape;3259;p204"/>
          <p:cNvCxnSpPr>
            <a:stCxn id="3260" idx="3"/>
            <a:endCxn id="3258" idx="0"/>
          </p:cNvCxnSpPr>
          <p:nvPr/>
        </p:nvCxnSpPr>
        <p:spPr>
          <a:xfrm flipH="1">
            <a:off x="7016202" y="3553284"/>
            <a:ext cx="681000" cy="645900"/>
          </a:xfrm>
          <a:prstGeom prst="straightConnector1">
            <a:avLst/>
          </a:prstGeom>
          <a:noFill/>
          <a:ln cap="flat" cmpd="sng" w="28575">
            <a:solidFill>
              <a:schemeClr val="dk2"/>
            </a:solidFill>
            <a:prstDash val="solid"/>
            <a:round/>
            <a:headEnd len="med" w="med" type="none"/>
            <a:tailEnd len="med" w="med" type="triangle"/>
          </a:ln>
        </p:spPr>
      </p:cxnSp>
      <p:pic>
        <p:nvPicPr>
          <p:cNvPr id="3261" name="Google Shape;3261;p204"/>
          <p:cNvPicPr preferRelativeResize="0"/>
          <p:nvPr/>
        </p:nvPicPr>
        <p:blipFill>
          <a:blip r:embed="rId3">
            <a:alphaModFix/>
          </a:blip>
          <a:stretch>
            <a:fillRect/>
          </a:stretch>
        </p:blipFill>
        <p:spPr>
          <a:xfrm rot="5400000">
            <a:off x="2111643" y="2567600"/>
            <a:ext cx="1127117" cy="844250"/>
          </a:xfrm>
          <a:prstGeom prst="rect">
            <a:avLst/>
          </a:prstGeom>
          <a:noFill/>
          <a:ln>
            <a:noFill/>
          </a:ln>
        </p:spPr>
      </p:pic>
      <p:pic>
        <p:nvPicPr>
          <p:cNvPr id="3262" name="Google Shape;3262;p204"/>
          <p:cNvPicPr preferRelativeResize="0"/>
          <p:nvPr/>
        </p:nvPicPr>
        <p:blipFill>
          <a:blip r:embed="rId3">
            <a:alphaModFix/>
          </a:blip>
          <a:stretch>
            <a:fillRect/>
          </a:stretch>
        </p:blipFill>
        <p:spPr>
          <a:xfrm rot="5400000">
            <a:off x="6295443" y="2567600"/>
            <a:ext cx="1127117" cy="844250"/>
          </a:xfrm>
          <a:prstGeom prst="rect">
            <a:avLst/>
          </a:prstGeom>
          <a:noFill/>
          <a:ln>
            <a:noFill/>
          </a:ln>
        </p:spPr>
      </p:pic>
      <p:sp>
        <p:nvSpPr>
          <p:cNvPr id="3263" name="Google Shape;3263;p204"/>
          <p:cNvSpPr txBox="1"/>
          <p:nvPr/>
        </p:nvSpPr>
        <p:spPr>
          <a:xfrm>
            <a:off x="223648" y="4199175"/>
            <a:ext cx="2319600" cy="452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KL(ST</a:t>
            </a:r>
            <a:r>
              <a:rPr baseline="-25000" lang="en" sz="2400"/>
              <a:t>1</a:t>
            </a:r>
            <a:r>
              <a:rPr lang="en" sz="2400"/>
              <a:t>, MT</a:t>
            </a:r>
            <a:r>
              <a:rPr baseline="-25000" lang="en" sz="2400">
                <a:solidFill>
                  <a:schemeClr val="dk2"/>
                </a:solidFill>
              </a:rPr>
              <a:t>1</a:t>
            </a:r>
            <a:r>
              <a:rPr lang="en" sz="2400"/>
              <a:t>)</a:t>
            </a:r>
            <a:endParaRPr sz="2400"/>
          </a:p>
        </p:txBody>
      </p:sp>
      <p:sp>
        <p:nvSpPr>
          <p:cNvPr id="3264" name="Google Shape;3264;p204"/>
          <p:cNvSpPr/>
          <p:nvPr/>
        </p:nvSpPr>
        <p:spPr>
          <a:xfrm>
            <a:off x="2636888" y="4257225"/>
            <a:ext cx="306600" cy="3363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7" name="Google Shape;3257;p204"/>
          <p:cNvPicPr preferRelativeResize="0"/>
          <p:nvPr/>
        </p:nvPicPr>
        <p:blipFill>
          <a:blip r:embed="rId3">
            <a:alphaModFix/>
          </a:blip>
          <a:stretch>
            <a:fillRect/>
          </a:stretch>
        </p:blipFill>
        <p:spPr>
          <a:xfrm rot="5400000">
            <a:off x="2949843" y="2567600"/>
            <a:ext cx="1127117" cy="844250"/>
          </a:xfrm>
          <a:prstGeom prst="rect">
            <a:avLst/>
          </a:prstGeom>
          <a:noFill/>
          <a:ln>
            <a:noFill/>
          </a:ln>
        </p:spPr>
      </p:pic>
      <p:pic>
        <p:nvPicPr>
          <p:cNvPr id="3260" name="Google Shape;3260;p204"/>
          <p:cNvPicPr preferRelativeResize="0"/>
          <p:nvPr/>
        </p:nvPicPr>
        <p:blipFill>
          <a:blip r:embed="rId3">
            <a:alphaModFix/>
          </a:blip>
          <a:stretch>
            <a:fillRect/>
          </a:stretch>
        </p:blipFill>
        <p:spPr>
          <a:xfrm rot="5400000">
            <a:off x="7133643" y="2567600"/>
            <a:ext cx="1127117" cy="844250"/>
          </a:xfrm>
          <a:prstGeom prst="rect">
            <a:avLst/>
          </a:prstGeom>
          <a:noFill/>
          <a:ln>
            <a:noFill/>
          </a:ln>
        </p:spPr>
      </p:pic>
      <p:sp>
        <p:nvSpPr>
          <p:cNvPr id="3265" name="Google Shape;3265;p204"/>
          <p:cNvSpPr/>
          <p:nvPr/>
        </p:nvSpPr>
        <p:spPr>
          <a:xfrm>
            <a:off x="5450338" y="4257225"/>
            <a:ext cx="306600" cy="3363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0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67" name="Google Shape;3267;p204"/>
          <p:cNvSpPr txBox="1"/>
          <p:nvPr/>
        </p:nvSpPr>
        <p:spPr>
          <a:xfrm>
            <a:off x="111325" y="2545775"/>
            <a:ext cx="103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During training</a:t>
            </a:r>
            <a:endParaRPr>
              <a:solidFill>
                <a:schemeClr val="lt2"/>
              </a:solidFill>
              <a:latin typeface="Source Sans Pro"/>
              <a:ea typeface="Source Sans Pro"/>
              <a:cs typeface="Source Sans Pro"/>
              <a:sym typeface="Source Sans Pro"/>
            </a:endParaRPr>
          </a:p>
        </p:txBody>
      </p:sp>
      <p:sp>
        <p:nvSpPr>
          <p:cNvPr id="3258" name="Google Shape;3258;p204"/>
          <p:cNvSpPr txBox="1"/>
          <p:nvPr/>
        </p:nvSpPr>
        <p:spPr>
          <a:xfrm>
            <a:off x="5856523" y="4199175"/>
            <a:ext cx="2319600" cy="452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t>
            </a:r>
            <a:endParaRPr sz="2400"/>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1" name="Shape 3271"/>
        <p:cNvGrpSpPr/>
        <p:nvPr/>
      </p:nvGrpSpPr>
      <p:grpSpPr>
        <a:xfrm>
          <a:off x="0" y="0"/>
          <a:ext cx="0" cy="0"/>
          <a:chOff x="0" y="0"/>
          <a:chExt cx="0" cy="0"/>
        </a:xfrm>
      </p:grpSpPr>
      <p:sp>
        <p:nvSpPr>
          <p:cNvPr id="3272" name="Google Shape;3272;p205"/>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 sz="3600">
                <a:latin typeface="Calibri"/>
                <a:ea typeface="Calibri"/>
                <a:cs typeface="Calibri"/>
                <a:sym typeface="Calibri"/>
              </a:rPr>
              <a:t>Word-Level KD</a:t>
            </a:r>
            <a:endParaRPr b="1" sz="3600">
              <a:latin typeface="Calibri"/>
              <a:ea typeface="Calibri"/>
              <a:cs typeface="Calibri"/>
              <a:sym typeface="Calibri"/>
            </a:endParaRPr>
          </a:p>
          <a:p>
            <a:pPr indent="0" lvl="0" marL="0" rtl="0" algn="l">
              <a:lnSpc>
                <a:spcPct val="90000"/>
              </a:lnSpc>
              <a:spcBef>
                <a:spcPts val="0"/>
              </a:spcBef>
              <a:spcAft>
                <a:spcPts val="0"/>
              </a:spcAft>
              <a:buNone/>
            </a:pPr>
            <a:r>
              <a:t/>
            </a:r>
            <a:endParaRPr b="1" sz="3600">
              <a:latin typeface="Calibri"/>
              <a:ea typeface="Calibri"/>
              <a:cs typeface="Calibri"/>
              <a:sym typeface="Calibri"/>
            </a:endParaRPr>
          </a:p>
        </p:txBody>
      </p:sp>
      <p:sp>
        <p:nvSpPr>
          <p:cNvPr id="3273" name="Google Shape;3273;p205"/>
          <p:cNvSpPr txBox="1"/>
          <p:nvPr/>
        </p:nvSpPr>
        <p:spPr>
          <a:xfrm>
            <a:off x="311700" y="1152475"/>
            <a:ext cx="87093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lt2"/>
              </a:buClr>
              <a:buSzPts val="2000"/>
              <a:buFont typeface="Calibri"/>
              <a:buChar char="●"/>
            </a:pPr>
            <a:r>
              <a:rPr lang="en" sz="2000">
                <a:solidFill>
                  <a:schemeClr val="lt2"/>
                </a:solidFill>
                <a:latin typeface="Calibri"/>
                <a:ea typeface="Calibri"/>
                <a:cs typeface="Calibri"/>
                <a:sym typeface="Calibri"/>
              </a:rPr>
              <a:t>Training with SLT and KD losses</a:t>
            </a:r>
            <a:endParaRPr sz="2000">
              <a:solidFill>
                <a:schemeClr val="lt2"/>
              </a:solidFill>
              <a:latin typeface="Calibri"/>
              <a:ea typeface="Calibri"/>
              <a:cs typeface="Calibri"/>
              <a:sym typeface="Calibri"/>
            </a:endParaRPr>
          </a:p>
          <a:p>
            <a:pPr indent="-355600" lvl="0" marL="457200" rtl="0" algn="l">
              <a:lnSpc>
                <a:spcPct val="115000"/>
              </a:lnSpc>
              <a:spcBef>
                <a:spcPts val="1000"/>
              </a:spcBef>
              <a:spcAft>
                <a:spcPts val="0"/>
              </a:spcAft>
              <a:buClr>
                <a:schemeClr val="lt2"/>
              </a:buClr>
              <a:buSzPts val="2000"/>
              <a:buFont typeface="Calibri"/>
              <a:buChar char="●"/>
            </a:pPr>
            <a:r>
              <a:rPr lang="en" sz="2000">
                <a:solidFill>
                  <a:schemeClr val="lt2"/>
                </a:solidFill>
                <a:latin typeface="Calibri"/>
                <a:ea typeface="Calibri"/>
                <a:cs typeface="Calibri"/>
                <a:sym typeface="Calibri"/>
              </a:rPr>
              <a:t>Goal:</a:t>
            </a:r>
            <a:endParaRPr sz="2000">
              <a:solidFill>
                <a:schemeClr val="lt2"/>
              </a:solidFill>
              <a:latin typeface="Calibri"/>
              <a:ea typeface="Calibri"/>
              <a:cs typeface="Calibri"/>
              <a:sym typeface="Calibri"/>
            </a:endParaRPr>
          </a:p>
          <a:p>
            <a:pPr indent="-355600" lvl="1" marL="914400" rtl="0" algn="l">
              <a:lnSpc>
                <a:spcPct val="115000"/>
              </a:lnSpc>
              <a:spcBef>
                <a:spcPts val="1000"/>
              </a:spcBef>
              <a:spcAft>
                <a:spcPts val="0"/>
              </a:spcAft>
              <a:buClr>
                <a:schemeClr val="lt2"/>
              </a:buClr>
              <a:buSzPts val="2000"/>
              <a:buFont typeface="Calibri"/>
              <a:buChar char="○"/>
            </a:pPr>
            <a:r>
              <a:rPr lang="en" sz="2000">
                <a:solidFill>
                  <a:schemeClr val="lt2"/>
                </a:solidFill>
                <a:latin typeface="Calibri"/>
                <a:ea typeface="Calibri"/>
                <a:cs typeface="Calibri"/>
                <a:sym typeface="Calibri"/>
              </a:rPr>
              <a:t>matching the output of SLT ground-truth</a:t>
            </a:r>
            <a:br>
              <a:rPr lang="en" sz="2000">
                <a:solidFill>
                  <a:schemeClr val="lt2"/>
                </a:solidFill>
                <a:latin typeface="Calibri"/>
                <a:ea typeface="Calibri"/>
                <a:cs typeface="Calibri"/>
                <a:sym typeface="Calibri"/>
              </a:rPr>
            </a:br>
            <a:endParaRPr sz="2000">
              <a:solidFill>
                <a:schemeClr val="lt2"/>
              </a:solidFill>
              <a:latin typeface="Calibri"/>
              <a:ea typeface="Calibri"/>
              <a:cs typeface="Calibri"/>
              <a:sym typeface="Calibri"/>
            </a:endParaRPr>
          </a:p>
          <a:p>
            <a:pPr indent="-355600" lvl="1" marL="914400" rtl="0" algn="l">
              <a:lnSpc>
                <a:spcPct val="115000"/>
              </a:lnSpc>
              <a:spcBef>
                <a:spcPts val="0"/>
              </a:spcBef>
              <a:spcAft>
                <a:spcPts val="0"/>
              </a:spcAft>
              <a:buClr>
                <a:schemeClr val="lt2"/>
              </a:buClr>
              <a:buSzPts val="2000"/>
              <a:buFont typeface="Calibri"/>
              <a:buChar char="○"/>
            </a:pPr>
            <a:r>
              <a:rPr lang="en" sz="2000">
                <a:solidFill>
                  <a:schemeClr val="lt2"/>
                </a:solidFill>
                <a:latin typeface="Calibri"/>
                <a:ea typeface="Calibri"/>
                <a:cs typeface="Calibri"/>
                <a:sym typeface="Calibri"/>
              </a:rPr>
              <a:t>matching also the output probabilities of teacher model</a:t>
            </a:r>
            <a:endParaRPr sz="2000">
              <a:solidFill>
                <a:schemeClr val="lt2"/>
              </a:solidFill>
              <a:latin typeface="Calibri"/>
              <a:ea typeface="Calibri"/>
              <a:cs typeface="Calibri"/>
              <a:sym typeface="Calibri"/>
            </a:endParaRPr>
          </a:p>
          <a:p>
            <a:pPr indent="0" lvl="0" marL="457200" rtl="0" algn="l">
              <a:lnSpc>
                <a:spcPct val="115000"/>
              </a:lnSpc>
              <a:spcBef>
                <a:spcPts val="1200"/>
              </a:spcBef>
              <a:spcAft>
                <a:spcPts val="1000"/>
              </a:spcAft>
              <a:buNone/>
            </a:pPr>
            <a:r>
              <a:t/>
            </a:r>
            <a:endParaRPr sz="2400">
              <a:solidFill>
                <a:schemeClr val="lt2"/>
              </a:solidFill>
              <a:latin typeface="Calibri"/>
              <a:ea typeface="Calibri"/>
              <a:cs typeface="Calibri"/>
              <a:sym typeface="Calibri"/>
            </a:endParaRPr>
          </a:p>
        </p:txBody>
      </p:sp>
      <p:sp>
        <p:nvSpPr>
          <p:cNvPr id="3274" name="Google Shape;3274;p20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8" name="Shape 3278"/>
        <p:cNvGrpSpPr/>
        <p:nvPr/>
      </p:nvGrpSpPr>
      <p:grpSpPr>
        <a:xfrm>
          <a:off x="0" y="0"/>
          <a:ext cx="0" cy="0"/>
          <a:chOff x="0" y="0"/>
          <a:chExt cx="0" cy="0"/>
        </a:xfrm>
      </p:grpSpPr>
      <p:sp>
        <p:nvSpPr>
          <p:cNvPr id="3279" name="Google Shape;3279;p206"/>
          <p:cNvSpPr txBox="1"/>
          <p:nvPr/>
        </p:nvSpPr>
        <p:spPr>
          <a:xfrm>
            <a:off x="311700" y="1152475"/>
            <a:ext cx="87093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1000"/>
              </a:spcAft>
              <a:buClr>
                <a:schemeClr val="lt2"/>
              </a:buClr>
              <a:buSzPts val="2400"/>
              <a:buFont typeface="Calibri"/>
              <a:buChar char="●"/>
            </a:pPr>
            <a:r>
              <a:rPr lang="en" sz="2400">
                <a:solidFill>
                  <a:schemeClr val="lt2"/>
                </a:solidFill>
                <a:latin typeface="Calibri"/>
                <a:ea typeface="Calibri"/>
                <a:cs typeface="Calibri"/>
                <a:sym typeface="Calibri"/>
              </a:rPr>
              <a:t>The output of the teacher is used as reference</a:t>
            </a:r>
            <a:endParaRPr b="1" sz="2400">
              <a:solidFill>
                <a:schemeClr val="lt2"/>
              </a:solidFill>
              <a:latin typeface="Calibri"/>
              <a:ea typeface="Calibri"/>
              <a:cs typeface="Calibri"/>
              <a:sym typeface="Calibri"/>
            </a:endParaRPr>
          </a:p>
        </p:txBody>
      </p:sp>
      <p:sp>
        <p:nvSpPr>
          <p:cNvPr id="3280" name="Google Shape;3280;p206"/>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Sequence Level KD (Seq-KD)</a:t>
            </a:r>
            <a:endParaRPr b="1" sz="3600">
              <a:latin typeface="Calibri"/>
              <a:ea typeface="Calibri"/>
              <a:cs typeface="Calibri"/>
              <a:sym typeface="Calibri"/>
            </a:endParaRPr>
          </a:p>
        </p:txBody>
      </p:sp>
      <p:pic>
        <p:nvPicPr>
          <p:cNvPr id="3281" name="Google Shape;3281;p206"/>
          <p:cNvPicPr preferRelativeResize="0"/>
          <p:nvPr/>
        </p:nvPicPr>
        <p:blipFill rotWithShape="1">
          <a:blip r:embed="rId3">
            <a:alphaModFix/>
          </a:blip>
          <a:srcRect b="0" l="15254" r="0" t="7270"/>
          <a:stretch/>
        </p:blipFill>
        <p:spPr>
          <a:xfrm>
            <a:off x="1163587" y="1692175"/>
            <a:ext cx="2575724" cy="1010249"/>
          </a:xfrm>
          <a:prstGeom prst="rect">
            <a:avLst/>
          </a:prstGeom>
          <a:noFill/>
          <a:ln>
            <a:noFill/>
          </a:ln>
        </p:spPr>
      </p:pic>
      <p:sp>
        <p:nvSpPr>
          <p:cNvPr id="3282" name="Google Shape;3282;p206"/>
          <p:cNvSpPr/>
          <p:nvPr/>
        </p:nvSpPr>
        <p:spPr>
          <a:xfrm>
            <a:off x="1289550" y="2952750"/>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E2E SLT</a:t>
            </a:r>
            <a:br>
              <a:rPr b="1" lang="en" sz="2400"/>
            </a:br>
            <a:r>
              <a:rPr b="1" lang="en" sz="2400"/>
              <a:t>(Student)</a:t>
            </a:r>
            <a:endParaRPr b="1" sz="2400"/>
          </a:p>
        </p:txBody>
      </p:sp>
      <p:sp>
        <p:nvSpPr>
          <p:cNvPr id="3283" name="Google Shape;3283;p206"/>
          <p:cNvSpPr txBox="1"/>
          <p:nvPr/>
        </p:nvSpPr>
        <p:spPr>
          <a:xfrm>
            <a:off x="1778950" y="4418500"/>
            <a:ext cx="5459400" cy="476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Training </a:t>
            </a:r>
            <a:r>
              <a:rPr lang="en" sz="2400"/>
              <a:t>on the Teacher Output</a:t>
            </a:r>
            <a:endParaRPr sz="2400"/>
          </a:p>
        </p:txBody>
      </p:sp>
      <p:sp>
        <p:nvSpPr>
          <p:cNvPr id="3284" name="Google Shape;3284;p206"/>
          <p:cNvSpPr txBox="1"/>
          <p:nvPr/>
        </p:nvSpPr>
        <p:spPr>
          <a:xfrm>
            <a:off x="5057525" y="1692175"/>
            <a:ext cx="290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t>This is the content of the speech</a:t>
            </a:r>
            <a:endParaRPr i="1" sz="2400"/>
          </a:p>
        </p:txBody>
      </p:sp>
      <p:sp>
        <p:nvSpPr>
          <p:cNvPr id="3285" name="Google Shape;3285;p206"/>
          <p:cNvSpPr/>
          <p:nvPr/>
        </p:nvSpPr>
        <p:spPr>
          <a:xfrm>
            <a:off x="5356725" y="2924175"/>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MT</a:t>
            </a:r>
            <a:endParaRPr b="1" sz="2400"/>
          </a:p>
          <a:p>
            <a:pPr indent="0" lvl="0" marL="0" rtl="0" algn="ctr">
              <a:spcBef>
                <a:spcPts val="0"/>
              </a:spcBef>
              <a:spcAft>
                <a:spcPts val="0"/>
              </a:spcAft>
              <a:buNone/>
            </a:pPr>
            <a:r>
              <a:rPr b="1" lang="en" sz="2400"/>
              <a:t>(Teacher)</a:t>
            </a:r>
            <a:endParaRPr b="1" sz="2400"/>
          </a:p>
        </p:txBody>
      </p:sp>
      <p:cxnSp>
        <p:nvCxnSpPr>
          <p:cNvPr id="3286" name="Google Shape;3286;p206"/>
          <p:cNvCxnSpPr/>
          <p:nvPr/>
        </p:nvCxnSpPr>
        <p:spPr>
          <a:xfrm>
            <a:off x="2537099" y="2559849"/>
            <a:ext cx="0" cy="402300"/>
          </a:xfrm>
          <a:prstGeom prst="straightConnector1">
            <a:avLst/>
          </a:prstGeom>
          <a:noFill/>
          <a:ln cap="flat" cmpd="sng" w="28575">
            <a:solidFill>
              <a:schemeClr val="dk2"/>
            </a:solidFill>
            <a:prstDash val="solid"/>
            <a:round/>
            <a:headEnd len="med" w="med" type="none"/>
            <a:tailEnd len="med" w="med" type="triangle"/>
          </a:ln>
        </p:spPr>
      </p:cxnSp>
      <p:cxnSp>
        <p:nvCxnSpPr>
          <p:cNvPr id="3287" name="Google Shape;3287;p206"/>
          <p:cNvCxnSpPr/>
          <p:nvPr/>
        </p:nvCxnSpPr>
        <p:spPr>
          <a:xfrm>
            <a:off x="6604274" y="2559849"/>
            <a:ext cx="0" cy="402300"/>
          </a:xfrm>
          <a:prstGeom prst="straightConnector1">
            <a:avLst/>
          </a:prstGeom>
          <a:noFill/>
          <a:ln cap="flat" cmpd="sng" w="28575">
            <a:solidFill>
              <a:schemeClr val="dk2"/>
            </a:solidFill>
            <a:prstDash val="solid"/>
            <a:round/>
            <a:headEnd len="med" w="med" type="none"/>
            <a:tailEnd len="med" w="med" type="triangle"/>
          </a:ln>
        </p:spPr>
      </p:cxnSp>
      <p:cxnSp>
        <p:nvCxnSpPr>
          <p:cNvPr id="3288" name="Google Shape;3288;p206"/>
          <p:cNvCxnSpPr>
            <a:stCxn id="3282" idx="2"/>
            <a:endCxn id="3283" idx="0"/>
          </p:cNvCxnSpPr>
          <p:nvPr/>
        </p:nvCxnSpPr>
        <p:spPr>
          <a:xfrm>
            <a:off x="2537100" y="3962850"/>
            <a:ext cx="1971600" cy="455700"/>
          </a:xfrm>
          <a:prstGeom prst="straightConnector1">
            <a:avLst/>
          </a:prstGeom>
          <a:noFill/>
          <a:ln cap="flat" cmpd="sng" w="28575">
            <a:solidFill>
              <a:schemeClr val="dk2"/>
            </a:solidFill>
            <a:prstDash val="solid"/>
            <a:round/>
            <a:headEnd len="med" w="med" type="none"/>
            <a:tailEnd len="med" w="med" type="triangle"/>
          </a:ln>
        </p:spPr>
      </p:cxnSp>
      <p:cxnSp>
        <p:nvCxnSpPr>
          <p:cNvPr id="3289" name="Google Shape;3289;p206"/>
          <p:cNvCxnSpPr>
            <a:stCxn id="3285" idx="2"/>
            <a:endCxn id="3283" idx="0"/>
          </p:cNvCxnSpPr>
          <p:nvPr/>
        </p:nvCxnSpPr>
        <p:spPr>
          <a:xfrm flipH="1">
            <a:off x="4508775" y="3934275"/>
            <a:ext cx="2095500" cy="484200"/>
          </a:xfrm>
          <a:prstGeom prst="straightConnector1">
            <a:avLst/>
          </a:prstGeom>
          <a:noFill/>
          <a:ln cap="flat" cmpd="sng" w="28575">
            <a:solidFill>
              <a:schemeClr val="dk2"/>
            </a:solidFill>
            <a:prstDash val="solid"/>
            <a:round/>
            <a:headEnd len="med" w="med" type="none"/>
            <a:tailEnd len="med" w="med" type="triangle"/>
          </a:ln>
        </p:spPr>
      </p:cxnSp>
      <p:sp>
        <p:nvSpPr>
          <p:cNvPr id="3290" name="Google Shape;3290;p20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grpSp>
        <p:nvGrpSpPr>
          <p:cNvPr id="469" name="Google Shape;469;p45"/>
          <p:cNvGrpSpPr/>
          <p:nvPr/>
        </p:nvGrpSpPr>
        <p:grpSpPr>
          <a:xfrm>
            <a:off x="968000" y="4077637"/>
            <a:ext cx="7769900" cy="446400"/>
            <a:chOff x="968000" y="2669603"/>
            <a:chExt cx="7769900" cy="446400"/>
          </a:xfrm>
        </p:grpSpPr>
        <p:sp>
          <p:nvSpPr>
            <p:cNvPr id="470" name="Google Shape;470;p45"/>
            <p:cNvSpPr txBox="1"/>
            <p:nvPr/>
          </p:nvSpPr>
          <p:spPr>
            <a:xfrm>
              <a:off x="968000" y="2669603"/>
              <a:ext cx="22344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chemeClr val="dk1"/>
                  </a:solidFill>
                  <a:latin typeface="Source Sans Pro"/>
                  <a:ea typeface="Source Sans Pro"/>
                  <a:cs typeface="Source Sans Pro"/>
                  <a:sym typeface="Source Sans Pro"/>
                </a:rPr>
                <a:t>Unconstrained</a:t>
              </a:r>
              <a:endParaRPr b="1" sz="1700">
                <a:solidFill>
                  <a:schemeClr val="dk1"/>
                </a:solidFill>
                <a:latin typeface="Source Sans Pro"/>
                <a:ea typeface="Source Sans Pro"/>
                <a:cs typeface="Source Sans Pro"/>
                <a:sym typeface="Source Sans Pro"/>
              </a:endParaRPr>
            </a:p>
          </p:txBody>
        </p:sp>
        <p:sp>
          <p:nvSpPr>
            <p:cNvPr id="471" name="Google Shape;471;p45"/>
            <p:cNvSpPr txBox="1"/>
            <p:nvPr/>
          </p:nvSpPr>
          <p:spPr>
            <a:xfrm>
              <a:off x="5732500" y="2669603"/>
              <a:ext cx="30054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chemeClr val="dk1"/>
                  </a:solidFill>
                  <a:latin typeface="Source Sans Pro"/>
                  <a:ea typeface="Source Sans Pro"/>
                  <a:cs typeface="Source Sans Pro"/>
                  <a:sym typeface="Source Sans Pro"/>
                </a:rPr>
                <a:t>Constrained (e.g. subtitling)</a:t>
              </a:r>
              <a:endParaRPr b="1" sz="1700">
                <a:solidFill>
                  <a:schemeClr val="dk1"/>
                </a:solidFill>
                <a:latin typeface="Source Sans Pro"/>
                <a:ea typeface="Source Sans Pro"/>
                <a:cs typeface="Source Sans Pro"/>
                <a:sym typeface="Source Sans Pro"/>
              </a:endParaRPr>
            </a:p>
          </p:txBody>
        </p:sp>
      </p:grpSp>
      <p:grpSp>
        <p:nvGrpSpPr>
          <p:cNvPr id="472" name="Google Shape;472;p45"/>
          <p:cNvGrpSpPr/>
          <p:nvPr/>
        </p:nvGrpSpPr>
        <p:grpSpPr>
          <a:xfrm>
            <a:off x="235100" y="2616596"/>
            <a:ext cx="8850200" cy="446400"/>
            <a:chOff x="235100" y="2688368"/>
            <a:chExt cx="8850200" cy="446400"/>
          </a:xfrm>
        </p:grpSpPr>
        <p:sp>
          <p:nvSpPr>
            <p:cNvPr id="473" name="Google Shape;473;p45"/>
            <p:cNvSpPr txBox="1"/>
            <p:nvPr/>
          </p:nvSpPr>
          <p:spPr>
            <a:xfrm>
              <a:off x="235100" y="2688368"/>
              <a:ext cx="37002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999999"/>
                  </a:solidFill>
                  <a:latin typeface="Source Sans Pro"/>
                  <a:ea typeface="Source Sans Pro"/>
                  <a:cs typeface="Source Sans Pro"/>
                  <a:sym typeface="Source Sans Pro"/>
                </a:rPr>
                <a:t>Restricted domain </a:t>
              </a:r>
              <a:endParaRPr b="1" sz="1700">
                <a:solidFill>
                  <a:srgbClr val="999999"/>
                </a:solidFill>
                <a:latin typeface="Source Sans Pro"/>
                <a:ea typeface="Source Sans Pro"/>
                <a:cs typeface="Source Sans Pro"/>
                <a:sym typeface="Source Sans Pro"/>
              </a:endParaRPr>
            </a:p>
          </p:txBody>
        </p:sp>
        <p:sp>
          <p:nvSpPr>
            <p:cNvPr id="474" name="Google Shape;474;p45"/>
            <p:cNvSpPr txBox="1"/>
            <p:nvPr/>
          </p:nvSpPr>
          <p:spPr>
            <a:xfrm>
              <a:off x="5385100" y="2688368"/>
              <a:ext cx="37002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999999"/>
                  </a:solidFill>
                  <a:latin typeface="Source Sans Pro"/>
                  <a:ea typeface="Source Sans Pro"/>
                  <a:cs typeface="Source Sans Pro"/>
                  <a:sym typeface="Source Sans Pro"/>
                </a:rPr>
                <a:t>Open domain </a:t>
              </a:r>
              <a:endParaRPr b="1" sz="1700">
                <a:solidFill>
                  <a:srgbClr val="999999"/>
                </a:solidFill>
                <a:latin typeface="Source Sans Pro"/>
                <a:ea typeface="Source Sans Pro"/>
                <a:cs typeface="Source Sans Pro"/>
                <a:sym typeface="Source Sans Pro"/>
              </a:endParaRPr>
            </a:p>
          </p:txBody>
        </p:sp>
      </p:grpSp>
      <p:sp>
        <p:nvSpPr>
          <p:cNvPr id="475" name="Google Shape;475;p4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Speech Translation - a Multi-faceted Problem</a:t>
            </a:r>
            <a:endParaRPr/>
          </a:p>
        </p:txBody>
      </p:sp>
      <p:grpSp>
        <p:nvGrpSpPr>
          <p:cNvPr id="476" name="Google Shape;476;p45"/>
          <p:cNvGrpSpPr/>
          <p:nvPr/>
        </p:nvGrpSpPr>
        <p:grpSpPr>
          <a:xfrm>
            <a:off x="1631300" y="1155556"/>
            <a:ext cx="6508250" cy="446400"/>
            <a:chOff x="1631300" y="1155556"/>
            <a:chExt cx="6508250" cy="446400"/>
          </a:xfrm>
        </p:grpSpPr>
        <p:sp>
          <p:nvSpPr>
            <p:cNvPr id="477" name="Google Shape;477;p45"/>
            <p:cNvSpPr txBox="1"/>
            <p:nvPr/>
          </p:nvSpPr>
          <p:spPr>
            <a:xfrm>
              <a:off x="1631300" y="1155556"/>
              <a:ext cx="9078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Offline</a:t>
              </a:r>
              <a:endParaRPr b="1" sz="1700">
                <a:solidFill>
                  <a:srgbClr val="999999"/>
                </a:solidFill>
                <a:latin typeface="Source Sans Pro"/>
                <a:ea typeface="Source Sans Pro"/>
                <a:cs typeface="Source Sans Pro"/>
                <a:sym typeface="Source Sans Pro"/>
              </a:endParaRPr>
            </a:p>
          </p:txBody>
        </p:sp>
        <p:sp>
          <p:nvSpPr>
            <p:cNvPr id="478" name="Google Shape;478;p45"/>
            <p:cNvSpPr txBox="1"/>
            <p:nvPr/>
          </p:nvSpPr>
          <p:spPr>
            <a:xfrm>
              <a:off x="6330850" y="1155556"/>
              <a:ext cx="18087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Simultaneous</a:t>
              </a:r>
              <a:endParaRPr b="1" sz="1700">
                <a:solidFill>
                  <a:srgbClr val="999999"/>
                </a:solidFill>
                <a:latin typeface="Source Sans Pro"/>
                <a:ea typeface="Source Sans Pro"/>
                <a:cs typeface="Source Sans Pro"/>
                <a:sym typeface="Source Sans Pro"/>
              </a:endParaRPr>
            </a:p>
          </p:txBody>
        </p:sp>
      </p:grpSp>
      <p:grpSp>
        <p:nvGrpSpPr>
          <p:cNvPr id="479" name="Google Shape;479;p45"/>
          <p:cNvGrpSpPr/>
          <p:nvPr/>
        </p:nvGrpSpPr>
        <p:grpSpPr>
          <a:xfrm>
            <a:off x="1180850" y="1642570"/>
            <a:ext cx="6958700" cy="446400"/>
            <a:chOff x="1180850" y="1660239"/>
            <a:chExt cx="6958700" cy="446400"/>
          </a:xfrm>
        </p:grpSpPr>
        <p:sp>
          <p:nvSpPr>
            <p:cNvPr id="480" name="Google Shape;480;p45"/>
            <p:cNvSpPr txBox="1"/>
            <p:nvPr/>
          </p:nvSpPr>
          <p:spPr>
            <a:xfrm>
              <a:off x="6330850" y="1660239"/>
              <a:ext cx="18087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Multi-speaker</a:t>
              </a:r>
              <a:endParaRPr b="1" sz="1700">
                <a:solidFill>
                  <a:srgbClr val="999999"/>
                </a:solidFill>
                <a:latin typeface="Source Sans Pro"/>
                <a:ea typeface="Source Sans Pro"/>
                <a:cs typeface="Source Sans Pro"/>
                <a:sym typeface="Source Sans Pro"/>
              </a:endParaRPr>
            </a:p>
          </p:txBody>
        </p:sp>
        <p:sp>
          <p:nvSpPr>
            <p:cNvPr id="481" name="Google Shape;481;p45"/>
            <p:cNvSpPr txBox="1"/>
            <p:nvPr/>
          </p:nvSpPr>
          <p:spPr>
            <a:xfrm>
              <a:off x="1180850" y="1660239"/>
              <a:ext cx="18087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Single-speaker</a:t>
              </a:r>
              <a:endParaRPr b="1" sz="1700">
                <a:solidFill>
                  <a:srgbClr val="999999"/>
                </a:solidFill>
                <a:latin typeface="Source Sans Pro"/>
                <a:ea typeface="Source Sans Pro"/>
                <a:cs typeface="Source Sans Pro"/>
                <a:sym typeface="Source Sans Pro"/>
              </a:endParaRPr>
            </a:p>
          </p:txBody>
        </p:sp>
      </p:grpSp>
      <p:grpSp>
        <p:nvGrpSpPr>
          <p:cNvPr id="482" name="Google Shape;482;p45"/>
          <p:cNvGrpSpPr/>
          <p:nvPr/>
        </p:nvGrpSpPr>
        <p:grpSpPr>
          <a:xfrm>
            <a:off x="802100" y="3103610"/>
            <a:ext cx="7935800" cy="446400"/>
            <a:chOff x="802100" y="3174285"/>
            <a:chExt cx="7935800" cy="446400"/>
          </a:xfrm>
        </p:grpSpPr>
        <p:sp>
          <p:nvSpPr>
            <p:cNvPr id="483" name="Google Shape;483;p45"/>
            <p:cNvSpPr txBox="1"/>
            <p:nvPr/>
          </p:nvSpPr>
          <p:spPr>
            <a:xfrm>
              <a:off x="802100" y="3174285"/>
              <a:ext cx="2566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Resource-rich languages</a:t>
              </a:r>
              <a:endParaRPr b="1" sz="1700">
                <a:solidFill>
                  <a:srgbClr val="999999"/>
                </a:solidFill>
                <a:latin typeface="Source Sans Pro"/>
                <a:ea typeface="Source Sans Pro"/>
                <a:cs typeface="Source Sans Pro"/>
                <a:sym typeface="Source Sans Pro"/>
              </a:endParaRPr>
            </a:p>
          </p:txBody>
        </p:sp>
        <p:sp>
          <p:nvSpPr>
            <p:cNvPr id="484" name="Google Shape;484;p45"/>
            <p:cNvSpPr txBox="1"/>
            <p:nvPr/>
          </p:nvSpPr>
          <p:spPr>
            <a:xfrm>
              <a:off x="5732500" y="3174285"/>
              <a:ext cx="30054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Under-resourced languages</a:t>
              </a:r>
              <a:endParaRPr b="1" sz="1700">
                <a:solidFill>
                  <a:srgbClr val="999999"/>
                </a:solidFill>
                <a:latin typeface="Source Sans Pro"/>
                <a:ea typeface="Source Sans Pro"/>
                <a:cs typeface="Source Sans Pro"/>
                <a:sym typeface="Source Sans Pro"/>
              </a:endParaRPr>
            </a:p>
          </p:txBody>
        </p:sp>
      </p:grpSp>
      <p:sp>
        <p:nvSpPr>
          <p:cNvPr id="485" name="Google Shape;485;p45"/>
          <p:cNvSpPr/>
          <p:nvPr/>
        </p:nvSpPr>
        <p:spPr>
          <a:xfrm>
            <a:off x="3287270" y="1591948"/>
            <a:ext cx="2701800" cy="1984200"/>
          </a:xfrm>
          <a:prstGeom prst="rightArrow">
            <a:avLst>
              <a:gd fmla="val 50000" name="adj1"/>
              <a:gd fmla="val 50000" name="adj2"/>
            </a:avLst>
          </a:prstGeom>
          <a:solidFill>
            <a:srgbClr val="F6B26B"/>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2"/>
                </a:solidFill>
              </a:rPr>
              <a:t>difficulty</a:t>
            </a:r>
            <a:endParaRPr sz="2600">
              <a:solidFill>
                <a:schemeClr val="dk2"/>
              </a:solidFill>
            </a:endParaRPr>
          </a:p>
        </p:txBody>
      </p:sp>
      <p:grpSp>
        <p:nvGrpSpPr>
          <p:cNvPr id="486" name="Google Shape;486;p45"/>
          <p:cNvGrpSpPr/>
          <p:nvPr/>
        </p:nvGrpSpPr>
        <p:grpSpPr>
          <a:xfrm>
            <a:off x="802100" y="2129583"/>
            <a:ext cx="7716200" cy="446400"/>
            <a:chOff x="802100" y="2164921"/>
            <a:chExt cx="7716200" cy="446400"/>
          </a:xfrm>
        </p:grpSpPr>
        <p:sp>
          <p:nvSpPr>
            <p:cNvPr id="487" name="Google Shape;487;p45"/>
            <p:cNvSpPr txBox="1"/>
            <p:nvPr/>
          </p:nvSpPr>
          <p:spPr>
            <a:xfrm>
              <a:off x="802100" y="2164921"/>
              <a:ext cx="2566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Clean audio</a:t>
              </a:r>
              <a:endParaRPr b="1" sz="1700">
                <a:solidFill>
                  <a:srgbClr val="999999"/>
                </a:solidFill>
                <a:latin typeface="Source Sans Pro"/>
                <a:ea typeface="Source Sans Pro"/>
                <a:cs typeface="Source Sans Pro"/>
                <a:sym typeface="Source Sans Pro"/>
              </a:endParaRPr>
            </a:p>
          </p:txBody>
        </p:sp>
        <p:sp>
          <p:nvSpPr>
            <p:cNvPr id="488" name="Google Shape;488;p45"/>
            <p:cNvSpPr txBox="1"/>
            <p:nvPr/>
          </p:nvSpPr>
          <p:spPr>
            <a:xfrm>
              <a:off x="5952100" y="2164921"/>
              <a:ext cx="2566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999999"/>
                  </a:solidFill>
                  <a:latin typeface="Source Sans Pro"/>
                  <a:ea typeface="Source Sans Pro"/>
                  <a:cs typeface="Source Sans Pro"/>
                  <a:sym typeface="Source Sans Pro"/>
                </a:rPr>
                <a:t>Noisy conditions</a:t>
              </a:r>
              <a:endParaRPr b="1" sz="1700">
                <a:solidFill>
                  <a:srgbClr val="999999"/>
                </a:solidFill>
                <a:latin typeface="Source Sans Pro"/>
                <a:ea typeface="Source Sans Pro"/>
                <a:cs typeface="Source Sans Pro"/>
                <a:sym typeface="Source Sans Pro"/>
              </a:endParaRPr>
            </a:p>
          </p:txBody>
        </p:sp>
      </p:grpSp>
      <p:grpSp>
        <p:nvGrpSpPr>
          <p:cNvPr id="489" name="Google Shape;489;p45"/>
          <p:cNvGrpSpPr/>
          <p:nvPr/>
        </p:nvGrpSpPr>
        <p:grpSpPr>
          <a:xfrm>
            <a:off x="77300" y="3590623"/>
            <a:ext cx="9165800" cy="446400"/>
            <a:chOff x="77300" y="4183650"/>
            <a:chExt cx="9165800" cy="446400"/>
          </a:xfrm>
        </p:grpSpPr>
        <p:sp>
          <p:nvSpPr>
            <p:cNvPr id="490" name="Google Shape;490;p45"/>
            <p:cNvSpPr txBox="1"/>
            <p:nvPr/>
          </p:nvSpPr>
          <p:spPr>
            <a:xfrm>
              <a:off x="77300" y="4183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999999"/>
                  </a:solidFill>
                  <a:latin typeface="Source Sans Pro"/>
                  <a:ea typeface="Source Sans Pro"/>
                  <a:cs typeface="Source Sans Pro"/>
                  <a:sym typeface="Source Sans Pro"/>
                </a:rPr>
                <a:t>Low speaker variety (gender, accent, ...)</a:t>
              </a:r>
              <a:endParaRPr b="1" sz="1700">
                <a:solidFill>
                  <a:srgbClr val="999999"/>
                </a:solidFill>
                <a:latin typeface="Source Sans Pro"/>
                <a:ea typeface="Source Sans Pro"/>
                <a:cs typeface="Source Sans Pro"/>
                <a:sym typeface="Source Sans Pro"/>
              </a:endParaRPr>
            </a:p>
          </p:txBody>
        </p:sp>
        <p:sp>
          <p:nvSpPr>
            <p:cNvPr id="491" name="Google Shape;491;p45"/>
            <p:cNvSpPr txBox="1"/>
            <p:nvPr/>
          </p:nvSpPr>
          <p:spPr>
            <a:xfrm>
              <a:off x="5227300" y="4183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999999"/>
                  </a:solidFill>
                  <a:latin typeface="Source Sans Pro"/>
                  <a:ea typeface="Source Sans Pro"/>
                  <a:cs typeface="Source Sans Pro"/>
                  <a:sym typeface="Source Sans Pro"/>
                </a:rPr>
                <a:t>High speaker variety </a:t>
              </a:r>
              <a:endParaRPr b="1" sz="1700">
                <a:solidFill>
                  <a:srgbClr val="999999"/>
                </a:solidFill>
                <a:latin typeface="Source Sans Pro"/>
                <a:ea typeface="Source Sans Pro"/>
                <a:cs typeface="Source Sans Pro"/>
                <a:sym typeface="Source Sans Pro"/>
              </a:endParaRPr>
            </a:p>
          </p:txBody>
        </p:sp>
      </p:grpSp>
      <p:grpSp>
        <p:nvGrpSpPr>
          <p:cNvPr id="492" name="Google Shape;492;p45"/>
          <p:cNvGrpSpPr/>
          <p:nvPr/>
        </p:nvGrpSpPr>
        <p:grpSpPr>
          <a:xfrm>
            <a:off x="77300" y="4564650"/>
            <a:ext cx="9165800" cy="446400"/>
            <a:chOff x="77300" y="4564650"/>
            <a:chExt cx="9165800" cy="446400"/>
          </a:xfrm>
        </p:grpSpPr>
        <p:sp>
          <p:nvSpPr>
            <p:cNvPr id="493" name="Google Shape;493;p45"/>
            <p:cNvSpPr txBox="1"/>
            <p:nvPr/>
          </p:nvSpPr>
          <p:spPr>
            <a:xfrm>
              <a:off x="77300" y="4564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chemeClr val="dk1"/>
                  </a:solidFill>
                  <a:latin typeface="Source Sans Pro"/>
                  <a:ea typeface="Source Sans Pro"/>
                  <a:cs typeface="Source Sans Pro"/>
                  <a:sym typeface="Source Sans Pro"/>
                </a:rPr>
                <a:t>...</a:t>
              </a:r>
              <a:endParaRPr b="1" sz="1700">
                <a:solidFill>
                  <a:schemeClr val="dk1"/>
                </a:solidFill>
                <a:latin typeface="Source Sans Pro"/>
                <a:ea typeface="Source Sans Pro"/>
                <a:cs typeface="Source Sans Pro"/>
                <a:sym typeface="Source Sans Pro"/>
              </a:endParaRPr>
            </a:p>
          </p:txBody>
        </p:sp>
        <p:sp>
          <p:nvSpPr>
            <p:cNvPr id="494" name="Google Shape;494;p45"/>
            <p:cNvSpPr txBox="1"/>
            <p:nvPr/>
          </p:nvSpPr>
          <p:spPr>
            <a:xfrm>
              <a:off x="5227300" y="4564650"/>
              <a:ext cx="4015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chemeClr val="dk1"/>
                  </a:solidFill>
                  <a:latin typeface="Source Sans Pro"/>
                  <a:ea typeface="Source Sans Pro"/>
                  <a:cs typeface="Source Sans Pro"/>
                  <a:sym typeface="Source Sans Pro"/>
                </a:rPr>
                <a:t>...</a:t>
              </a:r>
              <a:endParaRPr b="1" sz="1700">
                <a:solidFill>
                  <a:schemeClr val="dk1"/>
                </a:solidFill>
                <a:latin typeface="Source Sans Pro"/>
                <a:ea typeface="Source Sans Pro"/>
                <a:cs typeface="Source Sans Pro"/>
                <a:sym typeface="Source Sans Pro"/>
              </a:endParaRPr>
            </a:p>
          </p:txBody>
        </p:sp>
      </p:grpSp>
      <p:sp>
        <p:nvSpPr>
          <p:cNvPr id="495" name="Google Shape;495;p4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4" name="Shape 3294"/>
        <p:cNvGrpSpPr/>
        <p:nvPr/>
      </p:nvGrpSpPr>
      <p:grpSpPr>
        <a:xfrm>
          <a:off x="0" y="0"/>
          <a:ext cx="0" cy="0"/>
          <a:chOff x="0" y="0"/>
          <a:chExt cx="0" cy="0"/>
        </a:xfrm>
      </p:grpSpPr>
      <p:sp>
        <p:nvSpPr>
          <p:cNvPr id="3295" name="Google Shape;3295;p207"/>
          <p:cNvSpPr txBox="1"/>
          <p:nvPr/>
        </p:nvSpPr>
        <p:spPr>
          <a:xfrm>
            <a:off x="311700" y="1152475"/>
            <a:ext cx="87093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1000"/>
              </a:spcAft>
              <a:buClr>
                <a:schemeClr val="lt2"/>
              </a:buClr>
              <a:buSzPts val="2400"/>
              <a:buFont typeface="Calibri"/>
              <a:buChar char="●"/>
            </a:pPr>
            <a:r>
              <a:rPr lang="en" sz="2400">
                <a:solidFill>
                  <a:schemeClr val="lt2"/>
                </a:solidFill>
                <a:latin typeface="Calibri"/>
                <a:ea typeface="Calibri"/>
                <a:cs typeface="Calibri"/>
                <a:sym typeface="Calibri"/>
              </a:rPr>
              <a:t>The output of the teacher is used as reference</a:t>
            </a:r>
            <a:endParaRPr b="1" sz="2400">
              <a:solidFill>
                <a:schemeClr val="lt2"/>
              </a:solidFill>
              <a:latin typeface="Calibri"/>
              <a:ea typeface="Calibri"/>
              <a:cs typeface="Calibri"/>
              <a:sym typeface="Calibri"/>
            </a:endParaRPr>
          </a:p>
        </p:txBody>
      </p:sp>
      <p:sp>
        <p:nvSpPr>
          <p:cNvPr id="3296" name="Google Shape;3296;p207"/>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Sequence Level KD (Seq-KD)</a:t>
            </a:r>
            <a:endParaRPr b="1" sz="3600">
              <a:latin typeface="Calibri"/>
              <a:ea typeface="Calibri"/>
              <a:cs typeface="Calibri"/>
              <a:sym typeface="Calibri"/>
            </a:endParaRPr>
          </a:p>
        </p:txBody>
      </p:sp>
      <p:pic>
        <p:nvPicPr>
          <p:cNvPr id="3297" name="Google Shape;3297;p207"/>
          <p:cNvPicPr preferRelativeResize="0"/>
          <p:nvPr/>
        </p:nvPicPr>
        <p:blipFill rotWithShape="1">
          <a:blip r:embed="rId3">
            <a:alphaModFix/>
          </a:blip>
          <a:srcRect b="0" l="15254" r="0" t="7270"/>
          <a:stretch/>
        </p:blipFill>
        <p:spPr>
          <a:xfrm>
            <a:off x="1163587" y="1692175"/>
            <a:ext cx="2575724" cy="1010249"/>
          </a:xfrm>
          <a:prstGeom prst="rect">
            <a:avLst/>
          </a:prstGeom>
          <a:noFill/>
          <a:ln>
            <a:noFill/>
          </a:ln>
        </p:spPr>
      </p:pic>
      <p:sp>
        <p:nvSpPr>
          <p:cNvPr id="3298" name="Google Shape;3298;p207"/>
          <p:cNvSpPr/>
          <p:nvPr/>
        </p:nvSpPr>
        <p:spPr>
          <a:xfrm>
            <a:off x="1289550" y="2952750"/>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E2E SLT</a:t>
            </a:r>
            <a:br>
              <a:rPr b="1" lang="en" sz="2400"/>
            </a:br>
            <a:r>
              <a:rPr b="1" lang="en" sz="2400"/>
              <a:t>(Student)</a:t>
            </a:r>
            <a:endParaRPr b="1" sz="2400"/>
          </a:p>
        </p:txBody>
      </p:sp>
      <p:sp>
        <p:nvSpPr>
          <p:cNvPr id="3299" name="Google Shape;3299;p207"/>
          <p:cNvSpPr txBox="1"/>
          <p:nvPr/>
        </p:nvSpPr>
        <p:spPr>
          <a:xfrm>
            <a:off x="4235300" y="4373475"/>
            <a:ext cx="47352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Questo e’ il contenuto </a:t>
            </a:r>
            <a:endParaRPr sz="2400"/>
          </a:p>
          <a:p>
            <a:pPr indent="0" lvl="0" marL="0" rtl="0" algn="ctr">
              <a:spcBef>
                <a:spcPts val="0"/>
              </a:spcBef>
              <a:spcAft>
                <a:spcPts val="0"/>
              </a:spcAft>
              <a:buNone/>
            </a:pPr>
            <a:r>
              <a:rPr lang="en" sz="2400"/>
              <a:t>del discorso</a:t>
            </a:r>
            <a:endParaRPr sz="2400"/>
          </a:p>
        </p:txBody>
      </p:sp>
      <p:sp>
        <p:nvSpPr>
          <p:cNvPr id="3300" name="Google Shape;3300;p207"/>
          <p:cNvSpPr txBox="1"/>
          <p:nvPr/>
        </p:nvSpPr>
        <p:spPr>
          <a:xfrm>
            <a:off x="5057525" y="1692175"/>
            <a:ext cx="290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t>This is the content of the speech</a:t>
            </a:r>
            <a:endParaRPr i="1" sz="2400"/>
          </a:p>
        </p:txBody>
      </p:sp>
      <p:sp>
        <p:nvSpPr>
          <p:cNvPr id="3301" name="Google Shape;3301;p207"/>
          <p:cNvSpPr/>
          <p:nvPr/>
        </p:nvSpPr>
        <p:spPr>
          <a:xfrm>
            <a:off x="5356725" y="2924175"/>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MT</a:t>
            </a:r>
            <a:endParaRPr b="1" sz="2400"/>
          </a:p>
          <a:p>
            <a:pPr indent="0" lvl="0" marL="0" rtl="0" algn="ctr">
              <a:spcBef>
                <a:spcPts val="0"/>
              </a:spcBef>
              <a:spcAft>
                <a:spcPts val="0"/>
              </a:spcAft>
              <a:buNone/>
            </a:pPr>
            <a:r>
              <a:rPr b="1" lang="en" sz="2400"/>
              <a:t>(Teacher)</a:t>
            </a:r>
            <a:endParaRPr b="1" sz="2400"/>
          </a:p>
        </p:txBody>
      </p:sp>
      <p:cxnSp>
        <p:nvCxnSpPr>
          <p:cNvPr id="3302" name="Google Shape;3302;p207"/>
          <p:cNvCxnSpPr/>
          <p:nvPr/>
        </p:nvCxnSpPr>
        <p:spPr>
          <a:xfrm>
            <a:off x="2537099" y="2559849"/>
            <a:ext cx="0" cy="402300"/>
          </a:xfrm>
          <a:prstGeom prst="straightConnector1">
            <a:avLst/>
          </a:prstGeom>
          <a:noFill/>
          <a:ln cap="flat" cmpd="sng" w="28575">
            <a:solidFill>
              <a:schemeClr val="dk2"/>
            </a:solidFill>
            <a:prstDash val="solid"/>
            <a:round/>
            <a:headEnd len="med" w="med" type="none"/>
            <a:tailEnd len="med" w="med" type="triangle"/>
          </a:ln>
        </p:spPr>
      </p:cxnSp>
      <p:cxnSp>
        <p:nvCxnSpPr>
          <p:cNvPr id="3303" name="Google Shape;3303;p207"/>
          <p:cNvCxnSpPr/>
          <p:nvPr/>
        </p:nvCxnSpPr>
        <p:spPr>
          <a:xfrm>
            <a:off x="6604274" y="2559849"/>
            <a:ext cx="0" cy="402300"/>
          </a:xfrm>
          <a:prstGeom prst="straightConnector1">
            <a:avLst/>
          </a:prstGeom>
          <a:noFill/>
          <a:ln cap="flat" cmpd="sng" w="28575">
            <a:solidFill>
              <a:schemeClr val="dk2"/>
            </a:solidFill>
            <a:prstDash val="solid"/>
            <a:round/>
            <a:headEnd len="med" w="med" type="none"/>
            <a:tailEnd len="med" w="med" type="triangle"/>
          </a:ln>
        </p:spPr>
      </p:cxnSp>
      <p:cxnSp>
        <p:nvCxnSpPr>
          <p:cNvPr id="3304" name="Google Shape;3304;p207"/>
          <p:cNvCxnSpPr>
            <a:stCxn id="3301" idx="2"/>
          </p:cNvCxnSpPr>
          <p:nvPr/>
        </p:nvCxnSpPr>
        <p:spPr>
          <a:xfrm flipH="1">
            <a:off x="6598275" y="3934275"/>
            <a:ext cx="6000" cy="363000"/>
          </a:xfrm>
          <a:prstGeom prst="straightConnector1">
            <a:avLst/>
          </a:prstGeom>
          <a:noFill/>
          <a:ln cap="flat" cmpd="sng" w="28575">
            <a:solidFill>
              <a:schemeClr val="dk2"/>
            </a:solidFill>
            <a:prstDash val="solid"/>
            <a:round/>
            <a:headEnd len="med" w="med" type="none"/>
            <a:tailEnd len="med" w="med" type="triangle"/>
          </a:ln>
        </p:spPr>
      </p:cxnSp>
      <p:sp>
        <p:nvSpPr>
          <p:cNvPr id="3305" name="Google Shape;3305;p20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9" name="Shape 3309"/>
        <p:cNvGrpSpPr/>
        <p:nvPr/>
      </p:nvGrpSpPr>
      <p:grpSpPr>
        <a:xfrm>
          <a:off x="0" y="0"/>
          <a:ext cx="0" cy="0"/>
          <a:chOff x="0" y="0"/>
          <a:chExt cx="0" cy="0"/>
        </a:xfrm>
      </p:grpSpPr>
      <p:sp>
        <p:nvSpPr>
          <p:cNvPr id="3310" name="Google Shape;3310;p208"/>
          <p:cNvSpPr txBox="1"/>
          <p:nvPr/>
        </p:nvSpPr>
        <p:spPr>
          <a:xfrm>
            <a:off x="311700" y="1152475"/>
            <a:ext cx="87093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1000"/>
              </a:spcAft>
              <a:buClr>
                <a:schemeClr val="lt2"/>
              </a:buClr>
              <a:buSzPts val="2400"/>
              <a:buFont typeface="Calibri"/>
              <a:buChar char="●"/>
            </a:pPr>
            <a:r>
              <a:rPr lang="en" sz="2400">
                <a:solidFill>
                  <a:schemeClr val="lt2"/>
                </a:solidFill>
                <a:latin typeface="Calibri"/>
                <a:ea typeface="Calibri"/>
                <a:cs typeface="Calibri"/>
                <a:sym typeface="Calibri"/>
              </a:rPr>
              <a:t>The output of the teacher is used as reference</a:t>
            </a:r>
            <a:endParaRPr b="1" sz="2400">
              <a:solidFill>
                <a:schemeClr val="lt2"/>
              </a:solidFill>
              <a:latin typeface="Calibri"/>
              <a:ea typeface="Calibri"/>
              <a:cs typeface="Calibri"/>
              <a:sym typeface="Calibri"/>
            </a:endParaRPr>
          </a:p>
        </p:txBody>
      </p:sp>
      <p:sp>
        <p:nvSpPr>
          <p:cNvPr id="3311" name="Google Shape;3311;p208"/>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Sequence Level KD (Seq-KD)</a:t>
            </a:r>
            <a:endParaRPr b="1" sz="3600">
              <a:latin typeface="Calibri"/>
              <a:ea typeface="Calibri"/>
              <a:cs typeface="Calibri"/>
              <a:sym typeface="Calibri"/>
            </a:endParaRPr>
          </a:p>
        </p:txBody>
      </p:sp>
      <p:pic>
        <p:nvPicPr>
          <p:cNvPr id="3312" name="Google Shape;3312;p208"/>
          <p:cNvPicPr preferRelativeResize="0"/>
          <p:nvPr/>
        </p:nvPicPr>
        <p:blipFill rotWithShape="1">
          <a:blip r:embed="rId3">
            <a:alphaModFix/>
          </a:blip>
          <a:srcRect b="0" l="15254" r="0" t="7270"/>
          <a:stretch/>
        </p:blipFill>
        <p:spPr>
          <a:xfrm>
            <a:off x="1326887" y="4106550"/>
            <a:ext cx="2575724" cy="1010249"/>
          </a:xfrm>
          <a:prstGeom prst="rect">
            <a:avLst/>
          </a:prstGeom>
          <a:noFill/>
          <a:ln>
            <a:noFill/>
          </a:ln>
        </p:spPr>
      </p:pic>
      <p:sp>
        <p:nvSpPr>
          <p:cNvPr id="3313" name="Google Shape;3313;p208"/>
          <p:cNvSpPr/>
          <p:nvPr/>
        </p:nvSpPr>
        <p:spPr>
          <a:xfrm>
            <a:off x="1289550" y="2952750"/>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E2E SLT</a:t>
            </a:r>
            <a:br>
              <a:rPr b="1" lang="en" sz="2400"/>
            </a:br>
            <a:r>
              <a:rPr b="1" lang="en" sz="2400"/>
              <a:t>(Student)</a:t>
            </a:r>
            <a:endParaRPr b="1" sz="2400"/>
          </a:p>
        </p:txBody>
      </p:sp>
      <p:sp>
        <p:nvSpPr>
          <p:cNvPr id="3314" name="Google Shape;3314;p208"/>
          <p:cNvSpPr txBox="1"/>
          <p:nvPr/>
        </p:nvSpPr>
        <p:spPr>
          <a:xfrm>
            <a:off x="4235300" y="4373475"/>
            <a:ext cx="47352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Questo e’ il contenuto </a:t>
            </a:r>
            <a:endParaRPr sz="2400"/>
          </a:p>
          <a:p>
            <a:pPr indent="0" lvl="0" marL="0" rtl="0" algn="ctr">
              <a:spcBef>
                <a:spcPts val="0"/>
              </a:spcBef>
              <a:spcAft>
                <a:spcPts val="0"/>
              </a:spcAft>
              <a:buNone/>
            </a:pPr>
            <a:r>
              <a:rPr lang="en" sz="2400"/>
              <a:t>del discorso</a:t>
            </a:r>
            <a:endParaRPr sz="2400"/>
          </a:p>
        </p:txBody>
      </p:sp>
      <p:sp>
        <p:nvSpPr>
          <p:cNvPr id="3315" name="Google Shape;3315;p208"/>
          <p:cNvSpPr/>
          <p:nvPr/>
        </p:nvSpPr>
        <p:spPr>
          <a:xfrm>
            <a:off x="5356725" y="2924175"/>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MT</a:t>
            </a:r>
            <a:endParaRPr b="1" sz="2400"/>
          </a:p>
          <a:p>
            <a:pPr indent="0" lvl="0" marL="0" rtl="0" algn="ctr">
              <a:spcBef>
                <a:spcPts val="0"/>
              </a:spcBef>
              <a:spcAft>
                <a:spcPts val="0"/>
              </a:spcAft>
              <a:buNone/>
            </a:pPr>
            <a:r>
              <a:rPr b="1" lang="en" sz="2400"/>
              <a:t>(Teacher)</a:t>
            </a:r>
            <a:endParaRPr b="1" sz="2400"/>
          </a:p>
        </p:txBody>
      </p:sp>
      <p:sp>
        <p:nvSpPr>
          <p:cNvPr id="3316" name="Google Shape;3316;p208"/>
          <p:cNvSpPr/>
          <p:nvPr/>
        </p:nvSpPr>
        <p:spPr>
          <a:xfrm>
            <a:off x="1120725" y="4082150"/>
            <a:ext cx="7140000" cy="1010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0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1" name="Shape 3321"/>
        <p:cNvGrpSpPr/>
        <p:nvPr/>
      </p:nvGrpSpPr>
      <p:grpSpPr>
        <a:xfrm>
          <a:off x="0" y="0"/>
          <a:ext cx="0" cy="0"/>
          <a:chOff x="0" y="0"/>
          <a:chExt cx="0" cy="0"/>
        </a:xfrm>
      </p:grpSpPr>
      <p:sp>
        <p:nvSpPr>
          <p:cNvPr id="3322" name="Google Shape;3322;p209"/>
          <p:cNvSpPr txBox="1"/>
          <p:nvPr/>
        </p:nvSpPr>
        <p:spPr>
          <a:xfrm>
            <a:off x="311700" y="1152475"/>
            <a:ext cx="87093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1000"/>
              </a:spcAft>
              <a:buClr>
                <a:srgbClr val="595959"/>
              </a:buClr>
              <a:buSzPts val="2400"/>
              <a:buFont typeface="Calibri"/>
              <a:buChar char="●"/>
            </a:pPr>
            <a:r>
              <a:rPr lang="en" sz="2400">
                <a:solidFill>
                  <a:schemeClr val="dk1"/>
                </a:solidFill>
                <a:latin typeface="Calibri"/>
                <a:ea typeface="Calibri"/>
                <a:cs typeface="Calibri"/>
                <a:sym typeface="Calibri"/>
              </a:rPr>
              <a:t>The n-bests of the teacher</a:t>
            </a:r>
            <a:r>
              <a:rPr lang="en" sz="2400">
                <a:latin typeface="Calibri"/>
                <a:ea typeface="Calibri"/>
                <a:cs typeface="Calibri"/>
                <a:sym typeface="Calibri"/>
              </a:rPr>
              <a:t> </a:t>
            </a:r>
            <a:r>
              <a:rPr lang="en" sz="2400">
                <a:solidFill>
                  <a:schemeClr val="lt2"/>
                </a:solidFill>
                <a:latin typeface="Calibri"/>
                <a:ea typeface="Calibri"/>
                <a:cs typeface="Calibri"/>
                <a:sym typeface="Calibri"/>
              </a:rPr>
              <a:t>are rescored </a:t>
            </a:r>
            <a:endParaRPr b="1" sz="2400">
              <a:solidFill>
                <a:schemeClr val="lt2"/>
              </a:solidFill>
              <a:latin typeface="Calibri"/>
              <a:ea typeface="Calibri"/>
              <a:cs typeface="Calibri"/>
              <a:sym typeface="Calibri"/>
            </a:endParaRPr>
          </a:p>
        </p:txBody>
      </p:sp>
      <p:sp>
        <p:nvSpPr>
          <p:cNvPr id="3323" name="Google Shape;3323;p209"/>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Sequence Interpolation (Seq-Inter)</a:t>
            </a:r>
            <a:endParaRPr b="1" sz="3600">
              <a:latin typeface="Calibri"/>
              <a:ea typeface="Calibri"/>
              <a:cs typeface="Calibri"/>
              <a:sym typeface="Calibri"/>
            </a:endParaRPr>
          </a:p>
        </p:txBody>
      </p:sp>
      <p:pic>
        <p:nvPicPr>
          <p:cNvPr id="3324" name="Google Shape;3324;p209"/>
          <p:cNvPicPr preferRelativeResize="0"/>
          <p:nvPr/>
        </p:nvPicPr>
        <p:blipFill rotWithShape="1">
          <a:blip r:embed="rId3">
            <a:alphaModFix/>
          </a:blip>
          <a:srcRect b="0" l="15254" r="0" t="7270"/>
          <a:stretch/>
        </p:blipFill>
        <p:spPr>
          <a:xfrm>
            <a:off x="1163587" y="1692175"/>
            <a:ext cx="2575724" cy="1010249"/>
          </a:xfrm>
          <a:prstGeom prst="rect">
            <a:avLst/>
          </a:prstGeom>
          <a:noFill/>
          <a:ln>
            <a:noFill/>
          </a:ln>
        </p:spPr>
      </p:pic>
      <p:sp>
        <p:nvSpPr>
          <p:cNvPr id="3325" name="Google Shape;3325;p209"/>
          <p:cNvSpPr/>
          <p:nvPr/>
        </p:nvSpPr>
        <p:spPr>
          <a:xfrm>
            <a:off x="1289550" y="2952750"/>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E2E SLT</a:t>
            </a:r>
            <a:br>
              <a:rPr b="1" lang="en" sz="2400"/>
            </a:br>
            <a:r>
              <a:rPr b="1" lang="en" sz="2400"/>
              <a:t>(Student)</a:t>
            </a:r>
            <a:endParaRPr b="1" sz="2400"/>
          </a:p>
        </p:txBody>
      </p:sp>
      <p:sp>
        <p:nvSpPr>
          <p:cNvPr id="3326" name="Google Shape;3326;p209"/>
          <p:cNvSpPr txBox="1"/>
          <p:nvPr/>
        </p:nvSpPr>
        <p:spPr>
          <a:xfrm>
            <a:off x="1218200" y="4418500"/>
            <a:ext cx="6747900" cy="476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Training on the Rescored Teacher Output</a:t>
            </a:r>
            <a:endParaRPr sz="2400"/>
          </a:p>
        </p:txBody>
      </p:sp>
      <p:sp>
        <p:nvSpPr>
          <p:cNvPr id="3327" name="Google Shape;3327;p209"/>
          <p:cNvSpPr txBox="1"/>
          <p:nvPr/>
        </p:nvSpPr>
        <p:spPr>
          <a:xfrm>
            <a:off x="5057525" y="1692175"/>
            <a:ext cx="290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t>This is the content of the speech</a:t>
            </a:r>
            <a:endParaRPr i="1" sz="2400"/>
          </a:p>
        </p:txBody>
      </p:sp>
      <p:sp>
        <p:nvSpPr>
          <p:cNvPr id="3328" name="Google Shape;3328;p209"/>
          <p:cNvSpPr/>
          <p:nvPr/>
        </p:nvSpPr>
        <p:spPr>
          <a:xfrm>
            <a:off x="5356725" y="2924175"/>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MT</a:t>
            </a:r>
            <a:endParaRPr b="1" sz="2400"/>
          </a:p>
          <a:p>
            <a:pPr indent="0" lvl="0" marL="0" rtl="0" algn="ctr">
              <a:spcBef>
                <a:spcPts val="0"/>
              </a:spcBef>
              <a:spcAft>
                <a:spcPts val="0"/>
              </a:spcAft>
              <a:buNone/>
            </a:pPr>
            <a:r>
              <a:rPr b="1" lang="en" sz="2400"/>
              <a:t>(Teacher)</a:t>
            </a:r>
            <a:endParaRPr b="1" sz="2400"/>
          </a:p>
        </p:txBody>
      </p:sp>
      <p:cxnSp>
        <p:nvCxnSpPr>
          <p:cNvPr id="3329" name="Google Shape;3329;p209"/>
          <p:cNvCxnSpPr/>
          <p:nvPr/>
        </p:nvCxnSpPr>
        <p:spPr>
          <a:xfrm>
            <a:off x="2537099" y="2559849"/>
            <a:ext cx="0" cy="402300"/>
          </a:xfrm>
          <a:prstGeom prst="straightConnector1">
            <a:avLst/>
          </a:prstGeom>
          <a:noFill/>
          <a:ln cap="flat" cmpd="sng" w="28575">
            <a:solidFill>
              <a:schemeClr val="dk2"/>
            </a:solidFill>
            <a:prstDash val="solid"/>
            <a:round/>
            <a:headEnd len="med" w="med" type="none"/>
            <a:tailEnd len="med" w="med" type="triangle"/>
          </a:ln>
        </p:spPr>
      </p:cxnSp>
      <p:cxnSp>
        <p:nvCxnSpPr>
          <p:cNvPr id="3330" name="Google Shape;3330;p209"/>
          <p:cNvCxnSpPr/>
          <p:nvPr/>
        </p:nvCxnSpPr>
        <p:spPr>
          <a:xfrm>
            <a:off x="6604274" y="2559849"/>
            <a:ext cx="0" cy="402300"/>
          </a:xfrm>
          <a:prstGeom prst="straightConnector1">
            <a:avLst/>
          </a:prstGeom>
          <a:noFill/>
          <a:ln cap="flat" cmpd="sng" w="28575">
            <a:solidFill>
              <a:schemeClr val="dk2"/>
            </a:solidFill>
            <a:prstDash val="solid"/>
            <a:round/>
            <a:headEnd len="med" w="med" type="none"/>
            <a:tailEnd len="med" w="med" type="triangle"/>
          </a:ln>
        </p:spPr>
      </p:cxnSp>
      <p:cxnSp>
        <p:nvCxnSpPr>
          <p:cNvPr id="3331" name="Google Shape;3331;p209"/>
          <p:cNvCxnSpPr>
            <a:stCxn id="3325" idx="2"/>
            <a:endCxn id="3326" idx="0"/>
          </p:cNvCxnSpPr>
          <p:nvPr/>
        </p:nvCxnSpPr>
        <p:spPr>
          <a:xfrm>
            <a:off x="2537100" y="3962850"/>
            <a:ext cx="2055000" cy="455700"/>
          </a:xfrm>
          <a:prstGeom prst="straightConnector1">
            <a:avLst/>
          </a:prstGeom>
          <a:noFill/>
          <a:ln cap="flat" cmpd="sng" w="28575">
            <a:solidFill>
              <a:schemeClr val="dk2"/>
            </a:solidFill>
            <a:prstDash val="solid"/>
            <a:round/>
            <a:headEnd len="med" w="med" type="none"/>
            <a:tailEnd len="med" w="med" type="triangle"/>
          </a:ln>
        </p:spPr>
      </p:cxnSp>
      <p:cxnSp>
        <p:nvCxnSpPr>
          <p:cNvPr id="3332" name="Google Shape;3332;p209"/>
          <p:cNvCxnSpPr>
            <a:stCxn id="3328" idx="2"/>
            <a:endCxn id="3326" idx="0"/>
          </p:cNvCxnSpPr>
          <p:nvPr/>
        </p:nvCxnSpPr>
        <p:spPr>
          <a:xfrm flipH="1">
            <a:off x="4592175" y="3934275"/>
            <a:ext cx="2012100" cy="484200"/>
          </a:xfrm>
          <a:prstGeom prst="straightConnector1">
            <a:avLst/>
          </a:prstGeom>
          <a:noFill/>
          <a:ln cap="flat" cmpd="sng" w="28575">
            <a:solidFill>
              <a:schemeClr val="dk2"/>
            </a:solidFill>
            <a:prstDash val="solid"/>
            <a:round/>
            <a:headEnd len="med" w="med" type="none"/>
            <a:tailEnd len="med" w="med" type="triangle"/>
          </a:ln>
        </p:spPr>
      </p:cxnSp>
      <p:sp>
        <p:nvSpPr>
          <p:cNvPr id="3333" name="Google Shape;3333;p20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7" name="Shape 3337"/>
        <p:cNvGrpSpPr/>
        <p:nvPr/>
      </p:nvGrpSpPr>
      <p:grpSpPr>
        <a:xfrm>
          <a:off x="0" y="0"/>
          <a:ext cx="0" cy="0"/>
          <a:chOff x="0" y="0"/>
          <a:chExt cx="0" cy="0"/>
        </a:xfrm>
      </p:grpSpPr>
      <p:sp>
        <p:nvSpPr>
          <p:cNvPr id="3338" name="Google Shape;3338;p210"/>
          <p:cNvSpPr txBox="1"/>
          <p:nvPr/>
        </p:nvSpPr>
        <p:spPr>
          <a:xfrm>
            <a:off x="311700" y="1152475"/>
            <a:ext cx="87093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1000"/>
              </a:spcAft>
              <a:buClr>
                <a:srgbClr val="595959"/>
              </a:buClr>
              <a:buSzPts val="2400"/>
              <a:buFont typeface="Calibri"/>
              <a:buChar char="●"/>
            </a:pPr>
            <a:r>
              <a:rPr lang="en" sz="2400">
                <a:solidFill>
                  <a:schemeClr val="dk1"/>
                </a:solidFill>
                <a:latin typeface="Calibri"/>
                <a:ea typeface="Calibri"/>
                <a:cs typeface="Calibri"/>
                <a:sym typeface="Calibri"/>
              </a:rPr>
              <a:t>The n-bests of the teacher</a:t>
            </a:r>
            <a:r>
              <a:rPr lang="en" sz="2400">
                <a:latin typeface="Calibri"/>
                <a:ea typeface="Calibri"/>
                <a:cs typeface="Calibri"/>
                <a:sym typeface="Calibri"/>
              </a:rPr>
              <a:t> </a:t>
            </a:r>
            <a:r>
              <a:rPr lang="en" sz="2400">
                <a:solidFill>
                  <a:schemeClr val="lt2"/>
                </a:solidFill>
                <a:latin typeface="Calibri"/>
                <a:ea typeface="Calibri"/>
                <a:cs typeface="Calibri"/>
                <a:sym typeface="Calibri"/>
              </a:rPr>
              <a:t>are rescored </a:t>
            </a:r>
            <a:endParaRPr b="1" sz="2400">
              <a:solidFill>
                <a:schemeClr val="lt2"/>
              </a:solidFill>
              <a:latin typeface="Calibri"/>
              <a:ea typeface="Calibri"/>
              <a:cs typeface="Calibri"/>
              <a:sym typeface="Calibri"/>
            </a:endParaRPr>
          </a:p>
        </p:txBody>
      </p:sp>
      <p:pic>
        <p:nvPicPr>
          <p:cNvPr id="3339" name="Google Shape;3339;p210"/>
          <p:cNvPicPr preferRelativeResize="0"/>
          <p:nvPr/>
        </p:nvPicPr>
        <p:blipFill rotWithShape="1">
          <a:blip r:embed="rId3">
            <a:alphaModFix/>
          </a:blip>
          <a:srcRect b="0" l="15254" r="0" t="7270"/>
          <a:stretch/>
        </p:blipFill>
        <p:spPr>
          <a:xfrm>
            <a:off x="1163587" y="1692175"/>
            <a:ext cx="2575724" cy="1010249"/>
          </a:xfrm>
          <a:prstGeom prst="rect">
            <a:avLst/>
          </a:prstGeom>
          <a:noFill/>
          <a:ln>
            <a:noFill/>
          </a:ln>
        </p:spPr>
      </p:pic>
      <p:sp>
        <p:nvSpPr>
          <p:cNvPr id="3340" name="Google Shape;3340;p210"/>
          <p:cNvSpPr/>
          <p:nvPr/>
        </p:nvSpPr>
        <p:spPr>
          <a:xfrm>
            <a:off x="1289550" y="2952750"/>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E2E SLT</a:t>
            </a:r>
            <a:br>
              <a:rPr b="1" lang="en" sz="2400"/>
            </a:br>
            <a:r>
              <a:rPr b="1" lang="en" sz="2400"/>
              <a:t>(Student)</a:t>
            </a:r>
            <a:endParaRPr b="1" sz="2400"/>
          </a:p>
        </p:txBody>
      </p:sp>
      <p:sp>
        <p:nvSpPr>
          <p:cNvPr id="3341" name="Google Shape;3341;p210"/>
          <p:cNvSpPr txBox="1"/>
          <p:nvPr/>
        </p:nvSpPr>
        <p:spPr>
          <a:xfrm>
            <a:off x="4595750" y="4249275"/>
            <a:ext cx="4111800" cy="27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Questo e’ il contenuto del discorso</a:t>
            </a:r>
            <a:endParaRPr sz="1900"/>
          </a:p>
        </p:txBody>
      </p:sp>
      <p:sp>
        <p:nvSpPr>
          <p:cNvPr id="3342" name="Google Shape;3342;p210"/>
          <p:cNvSpPr txBox="1"/>
          <p:nvPr/>
        </p:nvSpPr>
        <p:spPr>
          <a:xfrm>
            <a:off x="5057525" y="1692175"/>
            <a:ext cx="290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t>This is the content of the speech</a:t>
            </a:r>
            <a:endParaRPr i="1" sz="2400"/>
          </a:p>
        </p:txBody>
      </p:sp>
      <p:sp>
        <p:nvSpPr>
          <p:cNvPr id="3343" name="Google Shape;3343;p210"/>
          <p:cNvSpPr/>
          <p:nvPr/>
        </p:nvSpPr>
        <p:spPr>
          <a:xfrm>
            <a:off x="5356725" y="2924175"/>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MT</a:t>
            </a:r>
            <a:endParaRPr b="1" sz="2400"/>
          </a:p>
          <a:p>
            <a:pPr indent="0" lvl="0" marL="0" rtl="0" algn="ctr">
              <a:spcBef>
                <a:spcPts val="0"/>
              </a:spcBef>
              <a:spcAft>
                <a:spcPts val="0"/>
              </a:spcAft>
              <a:buNone/>
            </a:pPr>
            <a:r>
              <a:rPr b="1" lang="en" sz="2400"/>
              <a:t>(Teacher)</a:t>
            </a:r>
            <a:endParaRPr b="1" sz="2400"/>
          </a:p>
        </p:txBody>
      </p:sp>
      <p:cxnSp>
        <p:nvCxnSpPr>
          <p:cNvPr id="3344" name="Google Shape;3344;p210"/>
          <p:cNvCxnSpPr/>
          <p:nvPr/>
        </p:nvCxnSpPr>
        <p:spPr>
          <a:xfrm>
            <a:off x="2537099" y="2559849"/>
            <a:ext cx="0" cy="402300"/>
          </a:xfrm>
          <a:prstGeom prst="straightConnector1">
            <a:avLst/>
          </a:prstGeom>
          <a:noFill/>
          <a:ln cap="flat" cmpd="sng" w="28575">
            <a:solidFill>
              <a:schemeClr val="dk2"/>
            </a:solidFill>
            <a:prstDash val="solid"/>
            <a:round/>
            <a:headEnd len="med" w="med" type="none"/>
            <a:tailEnd len="med" w="med" type="triangle"/>
          </a:ln>
        </p:spPr>
      </p:cxnSp>
      <p:cxnSp>
        <p:nvCxnSpPr>
          <p:cNvPr id="3345" name="Google Shape;3345;p210"/>
          <p:cNvCxnSpPr/>
          <p:nvPr/>
        </p:nvCxnSpPr>
        <p:spPr>
          <a:xfrm>
            <a:off x="6604274" y="2559849"/>
            <a:ext cx="0" cy="402300"/>
          </a:xfrm>
          <a:prstGeom prst="straightConnector1">
            <a:avLst/>
          </a:prstGeom>
          <a:noFill/>
          <a:ln cap="flat" cmpd="sng" w="28575">
            <a:solidFill>
              <a:schemeClr val="dk2"/>
            </a:solidFill>
            <a:prstDash val="solid"/>
            <a:round/>
            <a:headEnd len="med" w="med" type="none"/>
            <a:tailEnd len="med" w="med" type="triangle"/>
          </a:ln>
        </p:spPr>
      </p:cxnSp>
      <p:cxnSp>
        <p:nvCxnSpPr>
          <p:cNvPr id="3346" name="Google Shape;3346;p210"/>
          <p:cNvCxnSpPr>
            <a:stCxn id="3343" idx="2"/>
          </p:cNvCxnSpPr>
          <p:nvPr/>
        </p:nvCxnSpPr>
        <p:spPr>
          <a:xfrm flipH="1">
            <a:off x="6598275" y="3934275"/>
            <a:ext cx="6000" cy="363000"/>
          </a:xfrm>
          <a:prstGeom prst="straightConnector1">
            <a:avLst/>
          </a:prstGeom>
          <a:noFill/>
          <a:ln cap="flat" cmpd="sng" w="28575">
            <a:solidFill>
              <a:schemeClr val="dk2"/>
            </a:solidFill>
            <a:prstDash val="solid"/>
            <a:round/>
            <a:headEnd len="med" w="med" type="none"/>
            <a:tailEnd len="med" w="med" type="triangle"/>
          </a:ln>
        </p:spPr>
      </p:cxnSp>
      <p:sp>
        <p:nvSpPr>
          <p:cNvPr id="3347" name="Google Shape;3347;p210"/>
          <p:cNvSpPr txBox="1"/>
          <p:nvPr/>
        </p:nvSpPr>
        <p:spPr>
          <a:xfrm>
            <a:off x="4595750" y="4554075"/>
            <a:ext cx="4111800" cy="27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Questo e’ il contenuto dell’audio</a:t>
            </a:r>
            <a:endParaRPr sz="1900"/>
          </a:p>
        </p:txBody>
      </p:sp>
      <p:sp>
        <p:nvSpPr>
          <p:cNvPr id="3348" name="Google Shape;3348;p210"/>
          <p:cNvSpPr txBox="1"/>
          <p:nvPr/>
        </p:nvSpPr>
        <p:spPr>
          <a:xfrm>
            <a:off x="4671950" y="4841150"/>
            <a:ext cx="4111800" cy="27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Questo e’ il contenuto </a:t>
            </a:r>
            <a:endParaRPr sz="1900"/>
          </a:p>
        </p:txBody>
      </p:sp>
      <p:sp>
        <p:nvSpPr>
          <p:cNvPr id="3349" name="Google Shape;3349;p2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50" name="Google Shape;3350;p210"/>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Sequence Interpolation (Seq-Inter)</a:t>
            </a:r>
            <a:endParaRPr b="1" sz="3600">
              <a:latin typeface="Calibri"/>
              <a:ea typeface="Calibri"/>
              <a:cs typeface="Calibri"/>
              <a:sym typeface="Calibri"/>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4" name="Shape 3354"/>
        <p:cNvGrpSpPr/>
        <p:nvPr/>
      </p:nvGrpSpPr>
      <p:grpSpPr>
        <a:xfrm>
          <a:off x="0" y="0"/>
          <a:ext cx="0" cy="0"/>
          <a:chOff x="0" y="0"/>
          <a:chExt cx="0" cy="0"/>
        </a:xfrm>
      </p:grpSpPr>
      <p:sp>
        <p:nvSpPr>
          <p:cNvPr id="3355" name="Google Shape;3355;p211"/>
          <p:cNvSpPr txBox="1"/>
          <p:nvPr/>
        </p:nvSpPr>
        <p:spPr>
          <a:xfrm>
            <a:off x="311700" y="1152475"/>
            <a:ext cx="87093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1000"/>
              </a:spcAft>
              <a:buClr>
                <a:srgbClr val="595959"/>
              </a:buClr>
              <a:buSzPts val="2400"/>
              <a:buFont typeface="Calibri"/>
              <a:buChar char="●"/>
            </a:pPr>
            <a:r>
              <a:rPr lang="en" sz="2400">
                <a:solidFill>
                  <a:schemeClr val="dk1"/>
                </a:solidFill>
                <a:latin typeface="Calibri"/>
                <a:ea typeface="Calibri"/>
                <a:cs typeface="Calibri"/>
                <a:sym typeface="Calibri"/>
              </a:rPr>
              <a:t>The n-bests of the teacher</a:t>
            </a:r>
            <a:r>
              <a:rPr lang="en" sz="2400">
                <a:latin typeface="Calibri"/>
                <a:ea typeface="Calibri"/>
                <a:cs typeface="Calibri"/>
                <a:sym typeface="Calibri"/>
              </a:rPr>
              <a:t> </a:t>
            </a:r>
            <a:r>
              <a:rPr lang="en" sz="2400">
                <a:solidFill>
                  <a:schemeClr val="lt2"/>
                </a:solidFill>
                <a:latin typeface="Calibri"/>
                <a:ea typeface="Calibri"/>
                <a:cs typeface="Calibri"/>
                <a:sym typeface="Calibri"/>
              </a:rPr>
              <a:t>are rescored </a:t>
            </a:r>
            <a:endParaRPr b="1" sz="2400">
              <a:solidFill>
                <a:schemeClr val="lt2"/>
              </a:solidFill>
              <a:latin typeface="Calibri"/>
              <a:ea typeface="Calibri"/>
              <a:cs typeface="Calibri"/>
              <a:sym typeface="Calibri"/>
            </a:endParaRPr>
          </a:p>
        </p:txBody>
      </p:sp>
      <p:pic>
        <p:nvPicPr>
          <p:cNvPr id="3356" name="Google Shape;3356;p211"/>
          <p:cNvPicPr preferRelativeResize="0"/>
          <p:nvPr/>
        </p:nvPicPr>
        <p:blipFill rotWithShape="1">
          <a:blip r:embed="rId3">
            <a:alphaModFix/>
          </a:blip>
          <a:srcRect b="0" l="15254" r="0" t="7270"/>
          <a:stretch/>
        </p:blipFill>
        <p:spPr>
          <a:xfrm>
            <a:off x="1163587" y="1692175"/>
            <a:ext cx="2575724" cy="1010249"/>
          </a:xfrm>
          <a:prstGeom prst="rect">
            <a:avLst/>
          </a:prstGeom>
          <a:noFill/>
          <a:ln>
            <a:noFill/>
          </a:ln>
        </p:spPr>
      </p:pic>
      <p:sp>
        <p:nvSpPr>
          <p:cNvPr id="3357" name="Google Shape;3357;p211"/>
          <p:cNvSpPr/>
          <p:nvPr/>
        </p:nvSpPr>
        <p:spPr>
          <a:xfrm>
            <a:off x="1289550" y="2952750"/>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E2E SLT</a:t>
            </a:r>
            <a:br>
              <a:rPr b="1" lang="en" sz="2400"/>
            </a:br>
            <a:r>
              <a:rPr b="1" lang="en" sz="2400"/>
              <a:t>(Student)</a:t>
            </a:r>
            <a:endParaRPr b="1" sz="2400"/>
          </a:p>
        </p:txBody>
      </p:sp>
      <p:sp>
        <p:nvSpPr>
          <p:cNvPr id="3358" name="Google Shape;3358;p211"/>
          <p:cNvSpPr txBox="1"/>
          <p:nvPr/>
        </p:nvSpPr>
        <p:spPr>
          <a:xfrm>
            <a:off x="4595750" y="4249275"/>
            <a:ext cx="4111800" cy="27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Questo e’ il contenuto dell’audio</a:t>
            </a:r>
            <a:endParaRPr sz="1900"/>
          </a:p>
        </p:txBody>
      </p:sp>
      <p:sp>
        <p:nvSpPr>
          <p:cNvPr id="3359" name="Google Shape;3359;p211"/>
          <p:cNvSpPr txBox="1"/>
          <p:nvPr/>
        </p:nvSpPr>
        <p:spPr>
          <a:xfrm>
            <a:off x="5057525" y="1692175"/>
            <a:ext cx="290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t>This is the content of the speech</a:t>
            </a:r>
            <a:endParaRPr i="1" sz="2400"/>
          </a:p>
        </p:txBody>
      </p:sp>
      <p:sp>
        <p:nvSpPr>
          <p:cNvPr id="3360" name="Google Shape;3360;p211"/>
          <p:cNvSpPr/>
          <p:nvPr/>
        </p:nvSpPr>
        <p:spPr>
          <a:xfrm>
            <a:off x="5356725" y="2924175"/>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MT</a:t>
            </a:r>
            <a:endParaRPr b="1" sz="2400"/>
          </a:p>
          <a:p>
            <a:pPr indent="0" lvl="0" marL="0" rtl="0" algn="ctr">
              <a:spcBef>
                <a:spcPts val="0"/>
              </a:spcBef>
              <a:spcAft>
                <a:spcPts val="0"/>
              </a:spcAft>
              <a:buNone/>
            </a:pPr>
            <a:r>
              <a:rPr b="1" lang="en" sz="2400"/>
              <a:t>(Teacher)</a:t>
            </a:r>
            <a:endParaRPr b="1" sz="2400"/>
          </a:p>
        </p:txBody>
      </p:sp>
      <p:cxnSp>
        <p:nvCxnSpPr>
          <p:cNvPr id="3361" name="Google Shape;3361;p211"/>
          <p:cNvCxnSpPr/>
          <p:nvPr/>
        </p:nvCxnSpPr>
        <p:spPr>
          <a:xfrm>
            <a:off x="2537099" y="2559849"/>
            <a:ext cx="0" cy="402300"/>
          </a:xfrm>
          <a:prstGeom prst="straightConnector1">
            <a:avLst/>
          </a:prstGeom>
          <a:noFill/>
          <a:ln cap="flat" cmpd="sng" w="28575">
            <a:solidFill>
              <a:schemeClr val="dk2"/>
            </a:solidFill>
            <a:prstDash val="solid"/>
            <a:round/>
            <a:headEnd len="med" w="med" type="none"/>
            <a:tailEnd len="med" w="med" type="triangle"/>
          </a:ln>
        </p:spPr>
      </p:cxnSp>
      <p:cxnSp>
        <p:nvCxnSpPr>
          <p:cNvPr id="3362" name="Google Shape;3362;p211"/>
          <p:cNvCxnSpPr/>
          <p:nvPr/>
        </p:nvCxnSpPr>
        <p:spPr>
          <a:xfrm>
            <a:off x="6604274" y="2559849"/>
            <a:ext cx="0" cy="402300"/>
          </a:xfrm>
          <a:prstGeom prst="straightConnector1">
            <a:avLst/>
          </a:prstGeom>
          <a:noFill/>
          <a:ln cap="flat" cmpd="sng" w="28575">
            <a:solidFill>
              <a:schemeClr val="dk2"/>
            </a:solidFill>
            <a:prstDash val="solid"/>
            <a:round/>
            <a:headEnd len="med" w="med" type="none"/>
            <a:tailEnd len="med" w="med" type="triangle"/>
          </a:ln>
        </p:spPr>
      </p:cxnSp>
      <p:cxnSp>
        <p:nvCxnSpPr>
          <p:cNvPr id="3363" name="Google Shape;3363;p211"/>
          <p:cNvCxnSpPr>
            <a:stCxn id="3360" idx="2"/>
          </p:cNvCxnSpPr>
          <p:nvPr/>
        </p:nvCxnSpPr>
        <p:spPr>
          <a:xfrm flipH="1">
            <a:off x="6598275" y="3934275"/>
            <a:ext cx="6000" cy="363000"/>
          </a:xfrm>
          <a:prstGeom prst="straightConnector1">
            <a:avLst/>
          </a:prstGeom>
          <a:noFill/>
          <a:ln cap="flat" cmpd="sng" w="28575">
            <a:solidFill>
              <a:schemeClr val="dk2"/>
            </a:solidFill>
            <a:prstDash val="solid"/>
            <a:round/>
            <a:headEnd len="med" w="med" type="none"/>
            <a:tailEnd len="med" w="med" type="triangle"/>
          </a:ln>
        </p:spPr>
      </p:cxnSp>
      <p:sp>
        <p:nvSpPr>
          <p:cNvPr id="3364" name="Google Shape;3364;p211"/>
          <p:cNvSpPr txBox="1"/>
          <p:nvPr/>
        </p:nvSpPr>
        <p:spPr>
          <a:xfrm>
            <a:off x="4595750" y="4554075"/>
            <a:ext cx="4111800" cy="27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Questo e’ il contenuto del discorso</a:t>
            </a:r>
            <a:endParaRPr sz="1900"/>
          </a:p>
        </p:txBody>
      </p:sp>
      <p:sp>
        <p:nvSpPr>
          <p:cNvPr id="3365" name="Google Shape;3365;p211"/>
          <p:cNvSpPr txBox="1"/>
          <p:nvPr/>
        </p:nvSpPr>
        <p:spPr>
          <a:xfrm>
            <a:off x="4671950" y="4841150"/>
            <a:ext cx="4111800" cy="27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Questo e’ il contenuto </a:t>
            </a:r>
            <a:endParaRPr sz="1900"/>
          </a:p>
        </p:txBody>
      </p:sp>
      <p:sp>
        <p:nvSpPr>
          <p:cNvPr id="3366" name="Google Shape;3366;p2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67" name="Google Shape;3367;p211"/>
          <p:cNvSpPr/>
          <p:nvPr/>
        </p:nvSpPr>
        <p:spPr>
          <a:xfrm>
            <a:off x="4380725" y="4257050"/>
            <a:ext cx="443400" cy="825300"/>
          </a:xfrm>
          <a:prstGeom prst="leftBrace">
            <a:avLst>
              <a:gd fmla="val 50000" name="adj1"/>
              <a:gd fmla="val 50000"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11"/>
          <p:cNvSpPr txBox="1"/>
          <p:nvPr/>
        </p:nvSpPr>
        <p:spPr>
          <a:xfrm>
            <a:off x="1399925" y="4435375"/>
            <a:ext cx="2575800" cy="5727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sz="2400"/>
              <a:t>Re-ranked n-best</a:t>
            </a:r>
            <a:endParaRPr i="1" sz="2400"/>
          </a:p>
        </p:txBody>
      </p:sp>
      <p:sp>
        <p:nvSpPr>
          <p:cNvPr id="3369" name="Google Shape;3369;p211"/>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Sequence Interpolation (Seq-Inter)</a:t>
            </a:r>
            <a:endParaRPr b="1" sz="3600">
              <a:latin typeface="Calibri"/>
              <a:ea typeface="Calibri"/>
              <a:cs typeface="Calibri"/>
              <a:sym typeface="Calibri"/>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3" name="Shape 3373"/>
        <p:cNvGrpSpPr/>
        <p:nvPr/>
      </p:nvGrpSpPr>
      <p:grpSpPr>
        <a:xfrm>
          <a:off x="0" y="0"/>
          <a:ext cx="0" cy="0"/>
          <a:chOff x="0" y="0"/>
          <a:chExt cx="0" cy="0"/>
        </a:xfrm>
      </p:grpSpPr>
      <p:sp>
        <p:nvSpPr>
          <p:cNvPr id="3374" name="Google Shape;3374;p212"/>
          <p:cNvSpPr txBox="1"/>
          <p:nvPr/>
        </p:nvSpPr>
        <p:spPr>
          <a:xfrm>
            <a:off x="311700" y="1152475"/>
            <a:ext cx="87093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1000"/>
              </a:spcAft>
              <a:buClr>
                <a:srgbClr val="595959"/>
              </a:buClr>
              <a:buSzPts val="2400"/>
              <a:buFont typeface="Calibri"/>
              <a:buChar char="●"/>
            </a:pPr>
            <a:r>
              <a:rPr lang="en" sz="2400">
                <a:solidFill>
                  <a:schemeClr val="dk1"/>
                </a:solidFill>
                <a:latin typeface="Calibri"/>
                <a:ea typeface="Calibri"/>
                <a:cs typeface="Calibri"/>
                <a:sym typeface="Calibri"/>
              </a:rPr>
              <a:t>The n-bests of the teacher</a:t>
            </a:r>
            <a:r>
              <a:rPr lang="en" sz="2400">
                <a:latin typeface="Calibri"/>
                <a:ea typeface="Calibri"/>
                <a:cs typeface="Calibri"/>
                <a:sym typeface="Calibri"/>
              </a:rPr>
              <a:t> </a:t>
            </a:r>
            <a:r>
              <a:rPr lang="en" sz="2400">
                <a:solidFill>
                  <a:schemeClr val="lt2"/>
                </a:solidFill>
                <a:latin typeface="Calibri"/>
                <a:ea typeface="Calibri"/>
                <a:cs typeface="Calibri"/>
                <a:sym typeface="Calibri"/>
              </a:rPr>
              <a:t>are rescored </a:t>
            </a:r>
            <a:endParaRPr b="1" sz="2400">
              <a:solidFill>
                <a:schemeClr val="lt2"/>
              </a:solidFill>
              <a:latin typeface="Calibri"/>
              <a:ea typeface="Calibri"/>
              <a:cs typeface="Calibri"/>
              <a:sym typeface="Calibri"/>
            </a:endParaRPr>
          </a:p>
        </p:txBody>
      </p:sp>
      <p:sp>
        <p:nvSpPr>
          <p:cNvPr id="3375" name="Google Shape;3375;p212"/>
          <p:cNvSpPr/>
          <p:nvPr/>
        </p:nvSpPr>
        <p:spPr>
          <a:xfrm>
            <a:off x="1120725" y="4082150"/>
            <a:ext cx="7140000" cy="1010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76" name="Google Shape;3376;p212"/>
          <p:cNvPicPr preferRelativeResize="0"/>
          <p:nvPr/>
        </p:nvPicPr>
        <p:blipFill rotWithShape="1">
          <a:blip r:embed="rId3">
            <a:alphaModFix/>
          </a:blip>
          <a:srcRect b="0" l="15254" r="0" t="7270"/>
          <a:stretch/>
        </p:blipFill>
        <p:spPr>
          <a:xfrm>
            <a:off x="1326875" y="4106550"/>
            <a:ext cx="2575724" cy="925624"/>
          </a:xfrm>
          <a:prstGeom prst="rect">
            <a:avLst/>
          </a:prstGeom>
          <a:noFill/>
          <a:ln>
            <a:noFill/>
          </a:ln>
        </p:spPr>
      </p:pic>
      <p:sp>
        <p:nvSpPr>
          <p:cNvPr id="3377" name="Google Shape;3377;p212"/>
          <p:cNvSpPr/>
          <p:nvPr/>
        </p:nvSpPr>
        <p:spPr>
          <a:xfrm>
            <a:off x="1289550" y="2952750"/>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E2E SLT</a:t>
            </a:r>
            <a:br>
              <a:rPr b="1" lang="en" sz="2400"/>
            </a:br>
            <a:r>
              <a:rPr b="1" lang="en" sz="2400"/>
              <a:t>(Student)</a:t>
            </a:r>
            <a:endParaRPr b="1" sz="2400"/>
          </a:p>
        </p:txBody>
      </p:sp>
      <p:sp>
        <p:nvSpPr>
          <p:cNvPr id="3378" name="Google Shape;3378;p212"/>
          <p:cNvSpPr txBox="1"/>
          <p:nvPr/>
        </p:nvSpPr>
        <p:spPr>
          <a:xfrm>
            <a:off x="4235300" y="4373475"/>
            <a:ext cx="47352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Questo e’ il contenuto </a:t>
            </a:r>
            <a:endParaRPr sz="2400"/>
          </a:p>
          <a:p>
            <a:pPr indent="0" lvl="0" marL="0" rtl="0" algn="ctr">
              <a:spcBef>
                <a:spcPts val="0"/>
              </a:spcBef>
              <a:spcAft>
                <a:spcPts val="0"/>
              </a:spcAft>
              <a:buNone/>
            </a:pPr>
            <a:r>
              <a:rPr lang="en" sz="2400"/>
              <a:t>dell’audio</a:t>
            </a:r>
            <a:endParaRPr sz="2400"/>
          </a:p>
        </p:txBody>
      </p:sp>
      <p:sp>
        <p:nvSpPr>
          <p:cNvPr id="3379" name="Google Shape;3379;p212"/>
          <p:cNvSpPr/>
          <p:nvPr/>
        </p:nvSpPr>
        <p:spPr>
          <a:xfrm>
            <a:off x="5356725" y="2924175"/>
            <a:ext cx="2495100" cy="101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MT</a:t>
            </a:r>
            <a:endParaRPr b="1" sz="2400"/>
          </a:p>
          <a:p>
            <a:pPr indent="0" lvl="0" marL="0" rtl="0" algn="ctr">
              <a:spcBef>
                <a:spcPts val="0"/>
              </a:spcBef>
              <a:spcAft>
                <a:spcPts val="0"/>
              </a:spcAft>
              <a:buNone/>
            </a:pPr>
            <a:r>
              <a:rPr b="1" lang="en" sz="2400"/>
              <a:t>(Teacher)</a:t>
            </a:r>
            <a:endParaRPr b="1" sz="2400"/>
          </a:p>
        </p:txBody>
      </p:sp>
      <p:sp>
        <p:nvSpPr>
          <p:cNvPr id="3380" name="Google Shape;3380;p2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81" name="Google Shape;3381;p212"/>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Sequence Interpolation (Seq-Inter)</a:t>
            </a:r>
            <a:endParaRPr b="1" sz="3600">
              <a:latin typeface="Calibri"/>
              <a:ea typeface="Calibri"/>
              <a:cs typeface="Calibri"/>
              <a:sym typeface="Calibri"/>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5" name="Shape 3385"/>
        <p:cNvGrpSpPr/>
        <p:nvPr/>
      </p:nvGrpSpPr>
      <p:grpSpPr>
        <a:xfrm>
          <a:off x="0" y="0"/>
          <a:ext cx="0" cy="0"/>
          <a:chOff x="0" y="0"/>
          <a:chExt cx="0" cy="0"/>
        </a:xfrm>
      </p:grpSpPr>
      <p:sp>
        <p:nvSpPr>
          <p:cNvPr id="3386" name="Google Shape;3386;p2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rescore:</a:t>
            </a:r>
            <a:endParaRPr/>
          </a:p>
          <a:p>
            <a:pPr indent="-342900" lvl="0" marL="457200" rtl="0" algn="l">
              <a:spcBef>
                <a:spcPts val="1600"/>
              </a:spcBef>
              <a:spcAft>
                <a:spcPts val="0"/>
              </a:spcAft>
              <a:buSzPts val="1800"/>
              <a:buChar char="●"/>
            </a:pPr>
            <a:r>
              <a:rPr lang="en"/>
              <a:t>BLEU using SLT data for which there is the reference</a:t>
            </a:r>
            <a:endParaRPr/>
          </a:p>
          <a:p>
            <a:pPr indent="-342900" lvl="0" marL="457200" rtl="0" algn="l">
              <a:spcBef>
                <a:spcPts val="1000"/>
              </a:spcBef>
              <a:spcAft>
                <a:spcPts val="0"/>
              </a:spcAft>
              <a:buSzPts val="1800"/>
              <a:buChar char="●"/>
            </a:pPr>
            <a:r>
              <a:rPr lang="en"/>
              <a:t>Other methods: e.g. quality estimation (using ASR data)</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sz="1100"/>
          </a:p>
          <a:p>
            <a:pPr indent="0" lvl="0" marL="0" rtl="0" algn="l">
              <a:spcBef>
                <a:spcPts val="1600"/>
              </a:spcBef>
              <a:spcAft>
                <a:spcPts val="0"/>
              </a:spcAft>
              <a:buNone/>
            </a:pPr>
            <a:r>
              <a:rPr lang="en">
                <a:solidFill>
                  <a:srgbClr val="FFFFFF"/>
                </a:solidFill>
              </a:rPr>
              <a:t>Goal:</a:t>
            </a:r>
            <a:endParaRPr>
              <a:solidFill>
                <a:srgbClr val="FFFFFF"/>
              </a:solidFill>
            </a:endParaRPr>
          </a:p>
          <a:p>
            <a:pPr indent="-342900" lvl="0" marL="457200" rtl="0" algn="l">
              <a:spcBef>
                <a:spcPts val="1600"/>
              </a:spcBef>
              <a:spcAft>
                <a:spcPts val="0"/>
              </a:spcAft>
              <a:buClr>
                <a:srgbClr val="FFFFFF"/>
              </a:buClr>
              <a:buSzPts val="1800"/>
              <a:buChar char="●"/>
            </a:pPr>
            <a:r>
              <a:rPr lang="en">
                <a:solidFill>
                  <a:srgbClr val="FFFFFF"/>
                </a:solidFill>
              </a:rPr>
              <a:t>To add knowledge from the teacher</a:t>
            </a:r>
            <a:endParaRPr>
              <a:solidFill>
                <a:srgbClr val="FFFFFF"/>
              </a:solidFill>
            </a:endParaRPr>
          </a:p>
          <a:p>
            <a:pPr indent="-342900" lvl="0" marL="457200" rtl="0" algn="l">
              <a:spcBef>
                <a:spcPts val="1600"/>
              </a:spcBef>
              <a:spcAft>
                <a:spcPts val="0"/>
              </a:spcAft>
              <a:buClr>
                <a:srgbClr val="FFFFFF"/>
              </a:buClr>
              <a:buSzPts val="1800"/>
              <a:buChar char="●"/>
            </a:pPr>
            <a:r>
              <a:rPr lang="en">
                <a:solidFill>
                  <a:srgbClr val="FFFFFF"/>
                </a:solidFill>
              </a:rPr>
              <a:t>To reduce the lexical variability in the data (MT outputs have less variability)</a:t>
            </a:r>
            <a:endParaRPr>
              <a:solidFill>
                <a:srgbClr val="FFFFFF"/>
              </a:solidFill>
            </a:endParaRPr>
          </a:p>
          <a:p>
            <a:pPr indent="0" lvl="0" marL="0" rtl="0" algn="l">
              <a:spcBef>
                <a:spcPts val="1600"/>
              </a:spcBef>
              <a:spcAft>
                <a:spcPts val="1600"/>
              </a:spcAft>
              <a:buNone/>
            </a:pPr>
            <a:r>
              <a:t/>
            </a:r>
            <a:endParaRPr/>
          </a:p>
        </p:txBody>
      </p:sp>
      <p:sp>
        <p:nvSpPr>
          <p:cNvPr id="3387" name="Google Shape;3387;p21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88" name="Google Shape;3388;p213"/>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Sequence Interpolation (Seq-Inter)</a:t>
            </a:r>
            <a:endParaRPr b="1" sz="3600">
              <a:latin typeface="Calibri"/>
              <a:ea typeface="Calibri"/>
              <a:cs typeface="Calibri"/>
              <a:sym typeface="Calibri"/>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2" name="Shape 3392"/>
        <p:cNvGrpSpPr/>
        <p:nvPr/>
      </p:nvGrpSpPr>
      <p:grpSpPr>
        <a:xfrm>
          <a:off x="0" y="0"/>
          <a:ext cx="0" cy="0"/>
          <a:chOff x="0" y="0"/>
          <a:chExt cx="0" cy="0"/>
        </a:xfrm>
      </p:grpSpPr>
      <p:sp>
        <p:nvSpPr>
          <p:cNvPr id="3393" name="Google Shape;3393;p2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rescore:</a:t>
            </a:r>
            <a:endParaRPr/>
          </a:p>
          <a:p>
            <a:pPr indent="-342900" lvl="0" marL="457200" rtl="0" algn="l">
              <a:spcBef>
                <a:spcPts val="1600"/>
              </a:spcBef>
              <a:spcAft>
                <a:spcPts val="0"/>
              </a:spcAft>
              <a:buSzPts val="1800"/>
              <a:buChar char="●"/>
            </a:pPr>
            <a:r>
              <a:rPr lang="en"/>
              <a:t>BLEU using SLT data for which there is the reference</a:t>
            </a:r>
            <a:endParaRPr/>
          </a:p>
          <a:p>
            <a:pPr indent="-342900" lvl="0" marL="457200" rtl="0" algn="l">
              <a:spcBef>
                <a:spcPts val="1000"/>
              </a:spcBef>
              <a:spcAft>
                <a:spcPts val="0"/>
              </a:spcAft>
              <a:buSzPts val="1800"/>
              <a:buChar char="●"/>
            </a:pPr>
            <a:r>
              <a:rPr lang="en"/>
              <a:t>Other methods: e.g. quality estimation (using ASR data)</a:t>
            </a:r>
            <a:endParaRPr/>
          </a:p>
          <a:p>
            <a:pPr indent="0" lvl="0" marL="0" rtl="0" algn="l">
              <a:spcBef>
                <a:spcPts val="1600"/>
              </a:spcBef>
              <a:spcAft>
                <a:spcPts val="0"/>
              </a:spcAft>
              <a:buNone/>
            </a:pPr>
            <a:r>
              <a:t/>
            </a:r>
            <a:endParaRPr sz="1100"/>
          </a:p>
          <a:p>
            <a:pPr indent="0" lvl="0" marL="0" rtl="0" algn="l">
              <a:spcBef>
                <a:spcPts val="1600"/>
              </a:spcBef>
              <a:spcAft>
                <a:spcPts val="0"/>
              </a:spcAft>
              <a:buNone/>
            </a:pPr>
            <a:r>
              <a:rPr lang="en"/>
              <a:t>Goal:</a:t>
            </a:r>
            <a:endParaRPr/>
          </a:p>
          <a:p>
            <a:pPr indent="-342900" lvl="0" marL="457200" rtl="0" algn="l">
              <a:spcBef>
                <a:spcPts val="1600"/>
              </a:spcBef>
              <a:spcAft>
                <a:spcPts val="0"/>
              </a:spcAft>
              <a:buSzPts val="1800"/>
              <a:buChar char="●"/>
            </a:pPr>
            <a:r>
              <a:rPr lang="en"/>
              <a:t>To add knowledge from the teacher</a:t>
            </a:r>
            <a:endParaRPr/>
          </a:p>
          <a:p>
            <a:pPr indent="-342900" lvl="0" marL="457200" rtl="0" algn="l">
              <a:spcBef>
                <a:spcPts val="1600"/>
              </a:spcBef>
              <a:spcAft>
                <a:spcPts val="0"/>
              </a:spcAft>
              <a:buSzPts val="1800"/>
              <a:buChar char="●"/>
            </a:pPr>
            <a:r>
              <a:rPr lang="en"/>
              <a:t>To reduce the lexical variability in the data (MT outputs have less variability)</a:t>
            </a:r>
            <a:endParaRPr/>
          </a:p>
          <a:p>
            <a:pPr indent="0" lvl="0" marL="0" rtl="0" algn="l">
              <a:spcBef>
                <a:spcPts val="1600"/>
              </a:spcBef>
              <a:spcAft>
                <a:spcPts val="1600"/>
              </a:spcAft>
              <a:buNone/>
            </a:pPr>
            <a:r>
              <a:t/>
            </a:r>
            <a:endParaRPr/>
          </a:p>
        </p:txBody>
      </p:sp>
      <p:sp>
        <p:nvSpPr>
          <p:cNvPr id="3394" name="Google Shape;3394;p2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95" name="Google Shape;3395;p214"/>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Sequence Interpolation (Seq-Inter)</a:t>
            </a:r>
            <a:endParaRPr b="1" sz="3600">
              <a:latin typeface="Calibri"/>
              <a:ea typeface="Calibri"/>
              <a:cs typeface="Calibri"/>
              <a:sym typeface="Calibri"/>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9" name="Shape 3399"/>
        <p:cNvGrpSpPr/>
        <p:nvPr/>
      </p:nvGrpSpPr>
      <p:grpSpPr>
        <a:xfrm>
          <a:off x="0" y="0"/>
          <a:ext cx="0" cy="0"/>
          <a:chOff x="0" y="0"/>
          <a:chExt cx="0" cy="0"/>
        </a:xfrm>
      </p:grpSpPr>
      <p:sp>
        <p:nvSpPr>
          <p:cNvPr id="3400" name="Google Shape;3400;p215"/>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KD Methods</a:t>
            </a:r>
            <a:r>
              <a:rPr b="1" lang="en" sz="3600">
                <a:latin typeface="Calibri"/>
                <a:ea typeface="Calibri"/>
                <a:cs typeface="Calibri"/>
                <a:sym typeface="Calibri"/>
              </a:rPr>
              <a:t> </a:t>
            </a:r>
            <a:r>
              <a:rPr b="1" lang="en" sz="2400">
                <a:latin typeface="Calibri"/>
                <a:ea typeface="Calibri"/>
                <a:cs typeface="Calibri"/>
                <a:sym typeface="Calibri"/>
              </a:rPr>
              <a:t>(Gaid</a:t>
            </a:r>
            <a:r>
              <a:rPr lang="en" sz="2400">
                <a:latin typeface="Calibri"/>
                <a:ea typeface="Calibri"/>
                <a:cs typeface="Calibri"/>
                <a:sym typeface="Calibri"/>
              </a:rPr>
              <a:t>o et al., 2020)</a:t>
            </a:r>
            <a:endParaRPr b="1" sz="2400">
              <a:latin typeface="Calibri"/>
              <a:ea typeface="Calibri"/>
              <a:cs typeface="Calibri"/>
              <a:sym typeface="Calibri"/>
            </a:endParaRPr>
          </a:p>
        </p:txBody>
      </p:sp>
      <p:pic>
        <p:nvPicPr>
          <p:cNvPr id="3401" name="Google Shape;3401;p215" title="Chart"/>
          <p:cNvPicPr preferRelativeResize="0"/>
          <p:nvPr/>
        </p:nvPicPr>
        <p:blipFill rotWithShape="1">
          <a:blip r:embed="rId3">
            <a:alphaModFix/>
          </a:blip>
          <a:srcRect b="4879" l="0" r="0" t="0"/>
          <a:stretch/>
        </p:blipFill>
        <p:spPr>
          <a:xfrm>
            <a:off x="488175" y="959900"/>
            <a:ext cx="8167649" cy="3558425"/>
          </a:xfrm>
          <a:prstGeom prst="rect">
            <a:avLst/>
          </a:prstGeom>
          <a:noFill/>
          <a:ln>
            <a:noFill/>
          </a:ln>
        </p:spPr>
      </p:pic>
      <p:sp>
        <p:nvSpPr>
          <p:cNvPr id="3402" name="Google Shape;3402;p215"/>
          <p:cNvSpPr txBox="1"/>
          <p:nvPr>
            <p:ph idx="1" type="body"/>
          </p:nvPr>
        </p:nvSpPr>
        <p:spPr>
          <a:xfrm>
            <a:off x="1564650" y="4535725"/>
            <a:ext cx="6499200" cy="546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2800">
                <a:solidFill>
                  <a:schemeClr val="dk1"/>
                </a:solidFill>
                <a:latin typeface="Caveat"/>
                <a:ea typeface="Caveat"/>
                <a:cs typeface="Caveat"/>
                <a:sym typeface="Caveat"/>
              </a:rPr>
              <a:t>Word KD works the best</a:t>
            </a:r>
            <a:r>
              <a:rPr b="1" lang="en" sz="2800">
                <a:solidFill>
                  <a:schemeClr val="dk1"/>
                </a:solidFill>
                <a:latin typeface="Caveat"/>
                <a:ea typeface="Caveat"/>
                <a:cs typeface="Caveat"/>
                <a:sym typeface="Caveat"/>
              </a:rPr>
              <a:t> </a:t>
            </a:r>
            <a:endParaRPr b="1" sz="2800">
              <a:solidFill>
                <a:schemeClr val="dk1"/>
              </a:solidFill>
              <a:latin typeface="Caveat"/>
              <a:ea typeface="Caveat"/>
              <a:cs typeface="Caveat"/>
              <a:sym typeface="Caveat"/>
            </a:endParaRPr>
          </a:p>
          <a:p>
            <a:pPr indent="0" lvl="0" marL="0" marR="0" rtl="0" algn="ctr">
              <a:lnSpc>
                <a:spcPct val="115000"/>
              </a:lnSpc>
              <a:spcBef>
                <a:spcPts val="1600"/>
              </a:spcBef>
              <a:spcAft>
                <a:spcPts val="1600"/>
              </a:spcAft>
              <a:buNone/>
            </a:pPr>
            <a:r>
              <a:t/>
            </a:r>
            <a:endParaRPr b="1" sz="2800">
              <a:solidFill>
                <a:schemeClr val="dk1"/>
              </a:solidFill>
              <a:latin typeface="Caveat"/>
              <a:ea typeface="Caveat"/>
              <a:cs typeface="Caveat"/>
              <a:sym typeface="Caveat"/>
            </a:endParaRPr>
          </a:p>
        </p:txBody>
      </p:sp>
      <p:sp>
        <p:nvSpPr>
          <p:cNvPr id="3403" name="Google Shape;3403;p2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04" name="Google Shape;3404;p215"/>
          <p:cNvSpPr/>
          <p:nvPr/>
        </p:nvSpPr>
        <p:spPr>
          <a:xfrm>
            <a:off x="474150" y="2566600"/>
            <a:ext cx="8101800" cy="1340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8" name="Shape 3408"/>
        <p:cNvGrpSpPr/>
        <p:nvPr/>
      </p:nvGrpSpPr>
      <p:grpSpPr>
        <a:xfrm>
          <a:off x="0" y="0"/>
          <a:ext cx="0" cy="0"/>
          <a:chOff x="0" y="0"/>
          <a:chExt cx="0" cy="0"/>
        </a:xfrm>
      </p:grpSpPr>
      <p:sp>
        <p:nvSpPr>
          <p:cNvPr id="3409" name="Google Shape;3409;p216"/>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KD Methods</a:t>
            </a:r>
            <a:r>
              <a:rPr b="1" lang="en" sz="3600">
                <a:latin typeface="Calibri"/>
                <a:ea typeface="Calibri"/>
                <a:cs typeface="Calibri"/>
                <a:sym typeface="Calibri"/>
              </a:rPr>
              <a:t> </a:t>
            </a:r>
            <a:r>
              <a:rPr b="1" lang="en" sz="2400">
                <a:latin typeface="Calibri"/>
                <a:ea typeface="Calibri"/>
                <a:cs typeface="Calibri"/>
                <a:sym typeface="Calibri"/>
              </a:rPr>
              <a:t>(Gaid</a:t>
            </a:r>
            <a:r>
              <a:rPr lang="en" sz="2400">
                <a:latin typeface="Calibri"/>
                <a:ea typeface="Calibri"/>
                <a:cs typeface="Calibri"/>
                <a:sym typeface="Calibri"/>
              </a:rPr>
              <a:t>o et al., 2020)</a:t>
            </a:r>
            <a:endParaRPr b="1" sz="2400">
              <a:latin typeface="Calibri"/>
              <a:ea typeface="Calibri"/>
              <a:cs typeface="Calibri"/>
              <a:sym typeface="Calibri"/>
            </a:endParaRPr>
          </a:p>
        </p:txBody>
      </p:sp>
      <p:pic>
        <p:nvPicPr>
          <p:cNvPr id="3410" name="Google Shape;3410;p216" title="Chart"/>
          <p:cNvPicPr preferRelativeResize="0"/>
          <p:nvPr/>
        </p:nvPicPr>
        <p:blipFill rotWithShape="1">
          <a:blip r:embed="rId3">
            <a:alphaModFix/>
          </a:blip>
          <a:srcRect b="4879" l="0" r="0" t="0"/>
          <a:stretch/>
        </p:blipFill>
        <p:spPr>
          <a:xfrm>
            <a:off x="488175" y="959900"/>
            <a:ext cx="8167649" cy="3558425"/>
          </a:xfrm>
          <a:prstGeom prst="rect">
            <a:avLst/>
          </a:prstGeom>
          <a:noFill/>
          <a:ln>
            <a:noFill/>
          </a:ln>
        </p:spPr>
      </p:pic>
      <p:sp>
        <p:nvSpPr>
          <p:cNvPr id="3411" name="Google Shape;3411;p216"/>
          <p:cNvSpPr txBox="1"/>
          <p:nvPr>
            <p:ph idx="1" type="body"/>
          </p:nvPr>
        </p:nvSpPr>
        <p:spPr>
          <a:xfrm>
            <a:off x="608150" y="4518325"/>
            <a:ext cx="8122500" cy="572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b="1" lang="en" sz="2800">
                <a:solidFill>
                  <a:schemeClr val="dk1"/>
                </a:solidFill>
                <a:latin typeface="Caveat"/>
                <a:ea typeface="Caveat"/>
                <a:cs typeface="Caveat"/>
                <a:sym typeface="Caveat"/>
              </a:rPr>
              <a:t>Word KD with a fine-tuning slightly improves over word KD</a:t>
            </a:r>
            <a:endParaRPr b="1" sz="2800">
              <a:solidFill>
                <a:schemeClr val="dk1"/>
              </a:solidFill>
              <a:latin typeface="Caveat"/>
              <a:ea typeface="Caveat"/>
              <a:cs typeface="Caveat"/>
              <a:sym typeface="Caveat"/>
            </a:endParaRPr>
          </a:p>
        </p:txBody>
      </p:sp>
      <p:sp>
        <p:nvSpPr>
          <p:cNvPr id="3412" name="Google Shape;3412;p2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6"/>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600">
                <a:solidFill>
                  <a:srgbClr val="CFE2F3"/>
                </a:solidFill>
                <a:latin typeface="Caveat"/>
                <a:ea typeface="Caveat"/>
                <a:cs typeface="Caveat"/>
                <a:sym typeface="Caveat"/>
              </a:rPr>
              <a:t>Sec 1.2</a:t>
            </a:r>
            <a:endParaRPr b="0" sz="3600">
              <a:solidFill>
                <a:srgbClr val="CFE2F3"/>
              </a:solidFill>
              <a:latin typeface="Source Sans Pro"/>
              <a:ea typeface="Source Sans Pro"/>
              <a:cs typeface="Source Sans Pro"/>
              <a:sym typeface="Source Sans Pro"/>
            </a:endParaRPr>
          </a:p>
          <a:p>
            <a:pPr indent="0" lvl="0" marL="0" rtl="0" algn="l">
              <a:spcBef>
                <a:spcPts val="0"/>
              </a:spcBef>
              <a:spcAft>
                <a:spcPts val="0"/>
              </a:spcAft>
              <a:buNone/>
            </a:pPr>
            <a:r>
              <a:rPr lang="en"/>
              <a:t>Challenges in Translation of Speech</a:t>
            </a:r>
            <a:endParaRPr/>
          </a:p>
        </p:txBody>
      </p:sp>
      <p:sp>
        <p:nvSpPr>
          <p:cNvPr id="501" name="Google Shape;501;p4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6" name="Shape 3416"/>
        <p:cNvGrpSpPr/>
        <p:nvPr/>
      </p:nvGrpSpPr>
      <p:grpSpPr>
        <a:xfrm>
          <a:off x="0" y="0"/>
          <a:ext cx="0" cy="0"/>
          <a:chOff x="0" y="0"/>
          <a:chExt cx="0" cy="0"/>
        </a:xfrm>
      </p:grpSpPr>
      <p:grpSp>
        <p:nvGrpSpPr>
          <p:cNvPr id="3417" name="Google Shape;3417;p217"/>
          <p:cNvGrpSpPr/>
          <p:nvPr/>
        </p:nvGrpSpPr>
        <p:grpSpPr>
          <a:xfrm>
            <a:off x="488175" y="731300"/>
            <a:ext cx="8167649" cy="3558425"/>
            <a:chOff x="488175" y="959900"/>
            <a:chExt cx="8167649" cy="3558425"/>
          </a:xfrm>
        </p:grpSpPr>
        <p:pic>
          <p:nvPicPr>
            <p:cNvPr id="3418" name="Google Shape;3418;p217" title="Chart"/>
            <p:cNvPicPr preferRelativeResize="0"/>
            <p:nvPr/>
          </p:nvPicPr>
          <p:blipFill rotWithShape="1">
            <a:blip r:embed="rId3">
              <a:alphaModFix/>
            </a:blip>
            <a:srcRect b="4879" l="0" r="0" t="0"/>
            <a:stretch/>
          </p:blipFill>
          <p:spPr>
            <a:xfrm>
              <a:off x="488175" y="959900"/>
              <a:ext cx="8167649" cy="3558425"/>
            </a:xfrm>
            <a:prstGeom prst="rect">
              <a:avLst/>
            </a:prstGeom>
            <a:noFill/>
            <a:ln>
              <a:noFill/>
            </a:ln>
          </p:spPr>
        </p:pic>
        <p:sp>
          <p:nvSpPr>
            <p:cNvPr id="3419" name="Google Shape;3419;p217"/>
            <p:cNvSpPr/>
            <p:nvPr/>
          </p:nvSpPr>
          <p:spPr>
            <a:xfrm>
              <a:off x="564075" y="1083625"/>
              <a:ext cx="8052900" cy="2835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0" name="Google Shape;3420;p21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Pre-training vs KD </a:t>
            </a:r>
            <a:r>
              <a:rPr lang="en" sz="2500"/>
              <a:t>(</a:t>
            </a:r>
            <a:r>
              <a:rPr lang="en" sz="2500"/>
              <a:t>Liu et al., 2019</a:t>
            </a:r>
            <a:r>
              <a:rPr lang="en" sz="2500"/>
              <a:t>)</a:t>
            </a:r>
            <a:endParaRPr sz="2500"/>
          </a:p>
        </p:txBody>
      </p:sp>
      <p:sp>
        <p:nvSpPr>
          <p:cNvPr id="3421" name="Google Shape;3421;p217"/>
          <p:cNvSpPr txBox="1"/>
          <p:nvPr>
            <p:ph idx="1" type="body"/>
          </p:nvPr>
        </p:nvSpPr>
        <p:spPr>
          <a:xfrm>
            <a:off x="749625" y="1866475"/>
            <a:ext cx="8082600" cy="26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Baseline </a:t>
            </a:r>
            <a:endParaRPr/>
          </a:p>
          <a:p>
            <a:pPr indent="0" lvl="0" marL="0" rtl="0" algn="l">
              <a:spcBef>
                <a:spcPts val="1600"/>
              </a:spcBef>
              <a:spcAft>
                <a:spcPts val="0"/>
              </a:spcAft>
              <a:buNone/>
            </a:pPr>
            <a:r>
              <a:rPr lang="en"/>
              <a:t>Pre-training</a:t>
            </a:r>
            <a:endParaRPr/>
          </a:p>
          <a:p>
            <a:pPr indent="0" lvl="0" marL="0" rtl="0" algn="l">
              <a:spcBef>
                <a:spcPts val="1600"/>
              </a:spcBef>
              <a:spcAft>
                <a:spcPts val="1600"/>
              </a:spcAft>
              <a:buNone/>
            </a:pPr>
            <a:r>
              <a:rPr lang="en"/>
              <a:t>Word-KD</a:t>
            </a:r>
            <a:endParaRPr/>
          </a:p>
        </p:txBody>
      </p:sp>
      <p:sp>
        <p:nvSpPr>
          <p:cNvPr id="3422" name="Google Shape;3422;p217"/>
          <p:cNvSpPr/>
          <p:nvPr/>
        </p:nvSpPr>
        <p:spPr>
          <a:xfrm>
            <a:off x="2159825" y="1929250"/>
            <a:ext cx="3703500" cy="297000"/>
          </a:xfrm>
          <a:prstGeom prst="rect">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17"/>
          <p:cNvSpPr/>
          <p:nvPr/>
        </p:nvSpPr>
        <p:spPr>
          <a:xfrm>
            <a:off x="2159825" y="2436288"/>
            <a:ext cx="4490400" cy="297000"/>
          </a:xfrm>
          <a:prstGeom prst="rect">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17"/>
          <p:cNvSpPr/>
          <p:nvPr/>
        </p:nvSpPr>
        <p:spPr>
          <a:xfrm>
            <a:off x="2159825" y="2943325"/>
            <a:ext cx="5737200" cy="297000"/>
          </a:xfrm>
          <a:prstGeom prst="rect">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17"/>
          <p:cNvSpPr txBox="1"/>
          <p:nvPr>
            <p:ph idx="1" type="body"/>
          </p:nvPr>
        </p:nvSpPr>
        <p:spPr>
          <a:xfrm>
            <a:off x="2350350" y="4525750"/>
            <a:ext cx="4443300" cy="556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2800">
                <a:solidFill>
                  <a:schemeClr val="dk1"/>
                </a:solidFill>
                <a:latin typeface="Caveat"/>
                <a:ea typeface="Caveat"/>
                <a:cs typeface="Caveat"/>
                <a:sym typeface="Caveat"/>
              </a:rPr>
              <a:t>KD outperforms pre-training</a:t>
            </a:r>
            <a:endParaRPr b="1" sz="2800">
              <a:solidFill>
                <a:schemeClr val="dk1"/>
              </a:solidFill>
              <a:latin typeface="Caveat"/>
              <a:ea typeface="Caveat"/>
              <a:cs typeface="Caveat"/>
              <a:sym typeface="Caveat"/>
            </a:endParaRPr>
          </a:p>
          <a:p>
            <a:pPr indent="0" lvl="0" marL="0" marR="0" rtl="0" algn="ctr">
              <a:lnSpc>
                <a:spcPct val="115000"/>
              </a:lnSpc>
              <a:spcBef>
                <a:spcPts val="1600"/>
              </a:spcBef>
              <a:spcAft>
                <a:spcPts val="1600"/>
              </a:spcAft>
              <a:buNone/>
            </a:pPr>
            <a:r>
              <a:t/>
            </a:r>
            <a:endParaRPr b="1" sz="2800">
              <a:solidFill>
                <a:schemeClr val="dk1"/>
              </a:solidFill>
              <a:latin typeface="Caveat"/>
              <a:ea typeface="Caveat"/>
              <a:cs typeface="Caveat"/>
              <a:sym typeface="Caveat"/>
            </a:endParaRPr>
          </a:p>
        </p:txBody>
      </p:sp>
      <p:sp>
        <p:nvSpPr>
          <p:cNvPr id="3426" name="Google Shape;3426;p2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0" name="Shape 3430"/>
        <p:cNvGrpSpPr/>
        <p:nvPr/>
      </p:nvGrpSpPr>
      <p:grpSpPr>
        <a:xfrm>
          <a:off x="0" y="0"/>
          <a:ext cx="0" cy="0"/>
          <a:chOff x="0" y="0"/>
          <a:chExt cx="0" cy="0"/>
        </a:xfrm>
      </p:grpSpPr>
      <p:sp>
        <p:nvSpPr>
          <p:cNvPr id="3431" name="Google Shape;3431;p21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600">
                <a:solidFill>
                  <a:srgbClr val="CFE2F3"/>
                </a:solidFill>
                <a:latin typeface="Caveat"/>
                <a:ea typeface="Caveat"/>
                <a:cs typeface="Caveat"/>
                <a:sym typeface="Caveat"/>
              </a:rPr>
              <a:t>Sec 3.3</a:t>
            </a:r>
            <a:endParaRPr b="0" sz="3600">
              <a:solidFill>
                <a:srgbClr val="CFE2F3"/>
              </a:solidFill>
              <a:latin typeface="Source Sans Pro"/>
              <a:ea typeface="Source Sans Pro"/>
              <a:cs typeface="Source Sans Pro"/>
              <a:sym typeface="Source Sans Pro"/>
            </a:endParaRPr>
          </a:p>
          <a:p>
            <a:pPr indent="0" lvl="0" marL="0" rtl="0" algn="l">
              <a:spcBef>
                <a:spcPts val="0"/>
              </a:spcBef>
              <a:spcAft>
                <a:spcPts val="0"/>
              </a:spcAft>
              <a:buNone/>
            </a:pPr>
            <a:r>
              <a:rPr lang="en"/>
              <a:t>Alternate Data </a:t>
            </a:r>
            <a:r>
              <a:rPr lang="en"/>
              <a:t> Representations</a:t>
            </a:r>
            <a:endParaRPr/>
          </a:p>
        </p:txBody>
      </p:sp>
      <p:sp>
        <p:nvSpPr>
          <p:cNvPr id="3432" name="Google Shape;3432;p2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6" name="Shape 3436"/>
        <p:cNvGrpSpPr/>
        <p:nvPr/>
      </p:nvGrpSpPr>
      <p:grpSpPr>
        <a:xfrm>
          <a:off x="0" y="0"/>
          <a:ext cx="0" cy="0"/>
          <a:chOff x="0" y="0"/>
          <a:chExt cx="0" cy="0"/>
        </a:xfrm>
      </p:grpSpPr>
      <p:sp>
        <p:nvSpPr>
          <p:cNvPr id="3437" name="Google Shape;3437;p21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[Recall]  </a:t>
            </a:r>
            <a:r>
              <a:rPr lang="en"/>
              <a:t>Speech vs. Text</a:t>
            </a:r>
            <a:endParaRPr/>
          </a:p>
        </p:txBody>
      </p:sp>
      <p:sp>
        <p:nvSpPr>
          <p:cNvPr id="3438" name="Google Shape;3438;p2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439" name="Google Shape;3439;p219"/>
          <p:cNvGrpSpPr/>
          <p:nvPr/>
        </p:nvGrpSpPr>
        <p:grpSpPr>
          <a:xfrm>
            <a:off x="729232" y="1287387"/>
            <a:ext cx="2285050" cy="1439915"/>
            <a:chOff x="729232" y="1287387"/>
            <a:chExt cx="2285050" cy="1439915"/>
          </a:xfrm>
        </p:grpSpPr>
        <p:grpSp>
          <p:nvGrpSpPr>
            <p:cNvPr id="3440" name="Google Shape;3440;p219"/>
            <p:cNvGrpSpPr/>
            <p:nvPr/>
          </p:nvGrpSpPr>
          <p:grpSpPr>
            <a:xfrm>
              <a:off x="729232" y="1287387"/>
              <a:ext cx="2285050" cy="1036224"/>
              <a:chOff x="0" y="0"/>
              <a:chExt cx="6093466" cy="2763263"/>
            </a:xfrm>
          </p:grpSpPr>
          <p:pic>
            <p:nvPicPr>
              <p:cNvPr descr="Google Shape;1143;p25" id="3441" name="Google Shape;3441;p219"/>
              <p:cNvPicPr preferRelativeResize="0"/>
              <p:nvPr/>
            </p:nvPicPr>
            <p:blipFill rotWithShape="1">
              <a:blip r:embed="rId3">
                <a:alphaModFix/>
              </a:blip>
              <a:srcRect b="0" l="0" r="0" t="0"/>
              <a:stretch/>
            </p:blipFill>
            <p:spPr>
              <a:xfrm>
                <a:off x="0" y="0"/>
                <a:ext cx="6093466" cy="1688218"/>
              </a:xfrm>
              <a:prstGeom prst="rect">
                <a:avLst/>
              </a:prstGeom>
              <a:noFill/>
              <a:ln>
                <a:noFill/>
              </a:ln>
            </p:spPr>
          </p:pic>
          <p:grpSp>
            <p:nvGrpSpPr>
              <p:cNvPr id="3442" name="Google Shape;3442;p219"/>
              <p:cNvGrpSpPr/>
              <p:nvPr/>
            </p:nvGrpSpPr>
            <p:grpSpPr>
              <a:xfrm>
                <a:off x="219132" y="1259972"/>
                <a:ext cx="1442637" cy="913544"/>
                <a:chOff x="-2" y="-2"/>
                <a:chExt cx="1442637" cy="913544"/>
              </a:xfrm>
            </p:grpSpPr>
            <p:grpSp>
              <p:nvGrpSpPr>
                <p:cNvPr id="3443" name="Google Shape;3443;p219"/>
                <p:cNvGrpSpPr/>
                <p:nvPr/>
              </p:nvGrpSpPr>
              <p:grpSpPr>
                <a:xfrm>
                  <a:off x="-2" y="-2"/>
                  <a:ext cx="1059964" cy="713915"/>
                  <a:chOff x="-1" y="-1"/>
                  <a:chExt cx="1059964" cy="713915"/>
                </a:xfrm>
              </p:grpSpPr>
              <p:sp>
                <p:nvSpPr>
                  <p:cNvPr id="3444" name="Google Shape;3444;p219"/>
                  <p:cNvSpPr/>
                  <p:nvPr/>
                </p:nvSpPr>
                <p:spPr>
                  <a:xfrm>
                    <a:off x="-1" y="-1"/>
                    <a:ext cx="456300" cy="557400"/>
                  </a:xfrm>
                  <a:prstGeom prst="rect">
                    <a:avLst/>
                  </a:prstGeom>
                  <a:no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45" name="Google Shape;3445;p219"/>
                  <p:cNvSpPr/>
                  <p:nvPr/>
                </p:nvSpPr>
                <p:spPr>
                  <a:xfrm>
                    <a:off x="292121" y="78211"/>
                    <a:ext cx="456300" cy="557400"/>
                  </a:xfrm>
                  <a:prstGeom prst="rect">
                    <a:avLst/>
                  </a:prstGeom>
                  <a:no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46" name="Google Shape;3446;p219"/>
                  <p:cNvSpPr/>
                  <p:nvPr/>
                </p:nvSpPr>
                <p:spPr>
                  <a:xfrm>
                    <a:off x="603663" y="156514"/>
                    <a:ext cx="456300" cy="557400"/>
                  </a:xfrm>
                  <a:prstGeom prst="rect">
                    <a:avLst/>
                  </a:prstGeom>
                  <a:no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
              <p:nvSpPr>
                <p:cNvPr id="3447" name="Google Shape;3447;p219"/>
                <p:cNvSpPr/>
                <p:nvPr/>
              </p:nvSpPr>
              <p:spPr>
                <a:xfrm>
                  <a:off x="1059937" y="435210"/>
                  <a:ext cx="382698" cy="478332"/>
                </a:xfrm>
                <a:custGeom>
                  <a:rect b="b" l="l" r="r" t="t"/>
                  <a:pathLst>
                    <a:path extrusionOk="0" h="21600" w="21600">
                      <a:moveTo>
                        <a:pt x="0" y="0"/>
                      </a:moveTo>
                      <a:lnTo>
                        <a:pt x="21600" y="0"/>
                      </a:lnTo>
                      <a:lnTo>
                        <a:pt x="21600" y="21600"/>
                      </a:lnTo>
                    </a:path>
                  </a:pathLst>
                </a:custGeom>
                <a:noFill/>
                <a:ln cap="flat" cmpd="sng" w="9525">
                  <a:solidFill>
                    <a:srgbClr val="595959"/>
                  </a:solidFill>
                  <a:prstDash val="solid"/>
                  <a:round/>
                  <a:headEnd len="sm" w="sm" type="none"/>
                  <a:tailEnd len="med" w="med" type="stealth"/>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3448" name="Google Shape;3448;p219"/>
              <p:cNvGrpSpPr/>
              <p:nvPr/>
            </p:nvGrpSpPr>
            <p:grpSpPr>
              <a:xfrm>
                <a:off x="187855" y="2049563"/>
                <a:ext cx="5717522" cy="713700"/>
                <a:chOff x="-2" y="-2"/>
                <a:chExt cx="5717522" cy="713700"/>
              </a:xfrm>
            </p:grpSpPr>
            <p:grpSp>
              <p:nvGrpSpPr>
                <p:cNvPr id="3449" name="Google Shape;3449;p219"/>
                <p:cNvGrpSpPr/>
                <p:nvPr/>
              </p:nvGrpSpPr>
              <p:grpSpPr>
                <a:xfrm>
                  <a:off x="-2" y="-2"/>
                  <a:ext cx="5717522" cy="713700"/>
                  <a:chOff x="-1" y="-1"/>
                  <a:chExt cx="5717522" cy="713700"/>
                </a:xfrm>
              </p:grpSpPr>
              <p:sp>
                <p:nvSpPr>
                  <p:cNvPr id="3450" name="Google Shape;3450;p219"/>
                  <p:cNvSpPr/>
                  <p:nvPr/>
                </p:nvSpPr>
                <p:spPr>
                  <a:xfrm>
                    <a:off x="-1"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51" name="Google Shape;3451;p219"/>
                  <p:cNvSpPr/>
                  <p:nvPr/>
                </p:nvSpPr>
                <p:spPr>
                  <a:xfrm>
                    <a:off x="311541"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52" name="Google Shape;3452;p219"/>
                  <p:cNvSpPr/>
                  <p:nvPr/>
                </p:nvSpPr>
                <p:spPr>
                  <a:xfrm>
                    <a:off x="623083"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53" name="Google Shape;3453;p219"/>
                  <p:cNvSpPr/>
                  <p:nvPr/>
                </p:nvSpPr>
                <p:spPr>
                  <a:xfrm>
                    <a:off x="934625"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54" name="Google Shape;3454;p219"/>
                  <p:cNvSpPr/>
                  <p:nvPr/>
                </p:nvSpPr>
                <p:spPr>
                  <a:xfrm>
                    <a:off x="4497835"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55" name="Google Shape;3455;p219"/>
                  <p:cNvSpPr/>
                  <p:nvPr/>
                </p:nvSpPr>
                <p:spPr>
                  <a:xfrm>
                    <a:off x="4828797"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56" name="Google Shape;3456;p219"/>
                  <p:cNvSpPr/>
                  <p:nvPr/>
                </p:nvSpPr>
                <p:spPr>
                  <a:xfrm>
                    <a:off x="5159759"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57" name="Google Shape;3457;p219"/>
                  <p:cNvSpPr/>
                  <p:nvPr/>
                </p:nvSpPr>
                <p:spPr>
                  <a:xfrm>
                    <a:off x="5490721"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cxnSp>
              <p:nvCxnSpPr>
                <p:cNvPr id="3458" name="Google Shape;3458;p219"/>
                <p:cNvCxnSpPr/>
                <p:nvPr/>
              </p:nvCxnSpPr>
              <p:spPr>
                <a:xfrm>
                  <a:off x="1484170" y="362848"/>
                  <a:ext cx="2691000" cy="0"/>
                </a:xfrm>
                <a:prstGeom prst="straightConnector1">
                  <a:avLst/>
                </a:prstGeom>
                <a:noFill/>
                <a:ln cap="flat" cmpd="sng" w="9525">
                  <a:solidFill>
                    <a:srgbClr val="1C4587"/>
                  </a:solidFill>
                  <a:prstDash val="dot"/>
                  <a:round/>
                  <a:headEnd len="sm" w="sm" type="none"/>
                  <a:tailEnd len="sm" w="sm" type="none"/>
                </a:ln>
              </p:spPr>
            </p:cxnSp>
          </p:grpSp>
        </p:grpSp>
        <p:sp>
          <p:nvSpPr>
            <p:cNvPr id="3459" name="Google Shape;3459;p219"/>
            <p:cNvSpPr/>
            <p:nvPr/>
          </p:nvSpPr>
          <p:spPr>
            <a:xfrm>
              <a:off x="839141" y="2416202"/>
              <a:ext cx="2065200" cy="3111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919191"/>
                </a:buClr>
                <a:buSzPts val="1200"/>
                <a:buFont typeface="Oswald"/>
                <a:buNone/>
              </a:pPr>
              <a:r>
                <a:rPr b="0" i="0" lang="en" sz="1200" u="none" cap="none" strike="noStrike">
                  <a:solidFill>
                    <a:srgbClr val="919191"/>
                  </a:solidFill>
                  <a:latin typeface="Oswald"/>
                  <a:ea typeface="Oswald"/>
                  <a:cs typeface="Oswald"/>
                  <a:sym typeface="Oswald"/>
                </a:rPr>
                <a:t>Discretized audio –– speech frames</a:t>
              </a:r>
              <a:endParaRPr sz="500"/>
            </a:p>
          </p:txBody>
        </p:sp>
      </p:grpSp>
      <p:sp>
        <p:nvSpPr>
          <p:cNvPr id="3460" name="Google Shape;3460;p219"/>
          <p:cNvSpPr txBox="1"/>
          <p:nvPr>
            <p:ph idx="1" type="body"/>
          </p:nvPr>
        </p:nvSpPr>
        <p:spPr>
          <a:xfrm>
            <a:off x="5005244" y="1893966"/>
            <a:ext cx="3432600" cy="449400"/>
          </a:xfrm>
          <a:prstGeom prst="rect">
            <a:avLst/>
          </a:prstGeom>
          <a:noFill/>
          <a:ln>
            <a:noFill/>
          </a:ln>
        </p:spPr>
        <p:txBody>
          <a:bodyPr anchorCtr="0" anchor="ctr" bIns="19050" lIns="19050" spcFirstLastPara="1" rIns="19050" wrap="square" tIns="19050">
            <a:normAutofit/>
          </a:bodyPr>
          <a:lstStyle/>
          <a:p>
            <a:pPr indent="0" lvl="0" marL="0" marR="0" rtl="0" algn="l">
              <a:lnSpc>
                <a:spcPct val="100000"/>
              </a:lnSpc>
              <a:spcBef>
                <a:spcPts val="0"/>
              </a:spcBef>
              <a:spcAft>
                <a:spcPts val="0"/>
              </a:spcAft>
              <a:buClr>
                <a:srgbClr val="005493"/>
              </a:buClr>
              <a:buSzPts val="1800"/>
              <a:buFont typeface="Arial"/>
              <a:buNone/>
            </a:pPr>
            <a:r>
              <a:rPr b="0" i="0" lang="en" sz="1800" u="none" cap="none" strike="noStrike">
                <a:solidFill>
                  <a:srgbClr val="005493"/>
                </a:solidFill>
                <a:latin typeface="Arial"/>
                <a:ea typeface="Arial"/>
                <a:cs typeface="Arial"/>
                <a:sym typeface="Arial"/>
              </a:rPr>
              <a:t>c    h    a    r    a    c    t    e    r    s</a:t>
            </a:r>
            <a:endParaRPr/>
          </a:p>
        </p:txBody>
      </p:sp>
      <p:grpSp>
        <p:nvGrpSpPr>
          <p:cNvPr id="3461" name="Google Shape;3461;p219"/>
          <p:cNvGrpSpPr/>
          <p:nvPr/>
        </p:nvGrpSpPr>
        <p:grpSpPr>
          <a:xfrm>
            <a:off x="691044" y="2980274"/>
            <a:ext cx="3359056" cy="1512493"/>
            <a:chOff x="-1" y="-28"/>
            <a:chExt cx="8957483" cy="4033315"/>
          </a:xfrm>
        </p:grpSpPr>
        <p:sp>
          <p:nvSpPr>
            <p:cNvPr id="3462" name="Google Shape;3462;p219"/>
            <p:cNvSpPr/>
            <p:nvPr/>
          </p:nvSpPr>
          <p:spPr>
            <a:xfrm>
              <a:off x="6103083" y="39542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63" name="Google Shape;3463;p219"/>
            <p:cNvSpPr/>
            <p:nvPr/>
          </p:nvSpPr>
          <p:spPr>
            <a:xfrm>
              <a:off x="6488805" y="163776"/>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64" name="Google Shape;3464;p219"/>
            <p:cNvSpPr/>
            <p:nvPr/>
          </p:nvSpPr>
          <p:spPr>
            <a:xfrm>
              <a:off x="6874527" y="551078"/>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65" name="Google Shape;3465;p219"/>
            <p:cNvSpPr/>
            <p:nvPr/>
          </p:nvSpPr>
          <p:spPr>
            <a:xfrm>
              <a:off x="7260248" y="39542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66" name="Google Shape;3466;p219"/>
            <p:cNvSpPr txBox="1"/>
            <p:nvPr/>
          </p:nvSpPr>
          <p:spPr>
            <a:xfrm>
              <a:off x="3582283" y="-28"/>
              <a:ext cx="536100" cy="1198500"/>
            </a:xfrm>
            <a:prstGeom prst="rect">
              <a:avLst/>
            </a:prstGeom>
            <a:noFill/>
            <a:ln>
              <a:noFill/>
            </a:ln>
          </p:spPr>
          <p:txBody>
            <a:bodyPr anchorCtr="0" anchor="ctr" bIns="19050" lIns="19050" spcFirstLastPara="1" rIns="19050" wrap="square" tIns="19050">
              <a:normAutofit/>
            </a:bodyPr>
            <a:lstStyle/>
            <a:p>
              <a:pPr indent="0" lvl="0" marL="0" marR="0" rtl="0" algn="ctr">
                <a:lnSpc>
                  <a:spcPct val="100000"/>
                </a:lnSpc>
                <a:spcBef>
                  <a:spcPts val="0"/>
                </a:spcBef>
                <a:spcAft>
                  <a:spcPts val="0"/>
                </a:spcAft>
                <a:buClr>
                  <a:srgbClr val="005493"/>
                </a:buClr>
                <a:buSzPts val="2000"/>
                <a:buFont typeface="Arial"/>
                <a:buNone/>
              </a:pPr>
              <a:r>
                <a:rPr b="0" i="0" lang="en" sz="2000" u="none" cap="none" strike="noStrike">
                  <a:solidFill>
                    <a:srgbClr val="005493"/>
                  </a:solidFill>
                  <a:latin typeface="Arial"/>
                  <a:ea typeface="Arial"/>
                  <a:cs typeface="Arial"/>
                  <a:sym typeface="Arial"/>
                </a:rPr>
                <a:t>p</a:t>
              </a:r>
              <a:endParaRPr sz="500"/>
            </a:p>
          </p:txBody>
        </p:sp>
        <p:pic>
          <p:nvPicPr>
            <p:cNvPr descr="Line" id="3467" name="Google Shape;3467;p219"/>
            <p:cNvPicPr preferRelativeResize="0"/>
            <p:nvPr/>
          </p:nvPicPr>
          <p:blipFill rotWithShape="1">
            <a:blip r:embed="rId4">
              <a:alphaModFix/>
            </a:blip>
            <a:srcRect b="0" l="0" r="0" t="0"/>
            <a:stretch/>
          </p:blipFill>
          <p:spPr>
            <a:xfrm>
              <a:off x="4263004" y="518778"/>
              <a:ext cx="1720858" cy="299399"/>
            </a:xfrm>
            <a:prstGeom prst="rect">
              <a:avLst/>
            </a:prstGeom>
            <a:noFill/>
            <a:ln>
              <a:noFill/>
            </a:ln>
          </p:spPr>
        </p:pic>
        <p:sp>
          <p:nvSpPr>
            <p:cNvPr id="3468" name="Google Shape;3468;p219"/>
            <p:cNvSpPr txBox="1"/>
            <p:nvPr/>
          </p:nvSpPr>
          <p:spPr>
            <a:xfrm>
              <a:off x="7679307" y="139700"/>
              <a:ext cx="556200" cy="8637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005493"/>
                </a:buClr>
                <a:buSzPts val="1700"/>
                <a:buFont typeface="Arial"/>
                <a:buNone/>
              </a:pPr>
              <a:r>
                <a:rPr b="0" i="0" lang="en" sz="1700" u="none" cap="none" strike="noStrike">
                  <a:solidFill>
                    <a:srgbClr val="005493"/>
                  </a:solidFill>
                  <a:latin typeface="Arial"/>
                  <a:ea typeface="Arial"/>
                  <a:cs typeface="Arial"/>
                  <a:sym typeface="Arial"/>
                </a:rPr>
                <a:t>…</a:t>
              </a:r>
              <a:endParaRPr sz="500"/>
            </a:p>
          </p:txBody>
        </p:sp>
        <p:sp>
          <p:nvSpPr>
            <p:cNvPr id="3469" name="Google Shape;3469;p219"/>
            <p:cNvSpPr txBox="1"/>
            <p:nvPr/>
          </p:nvSpPr>
          <p:spPr>
            <a:xfrm>
              <a:off x="-1" y="109677"/>
              <a:ext cx="2472600" cy="11175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005493"/>
                </a:buClr>
                <a:buSzPts val="2000"/>
                <a:buFont typeface="Oswald"/>
                <a:buNone/>
              </a:pPr>
              <a:r>
                <a:rPr b="0" i="0" lang="en" sz="2000" u="none" cap="none" strike="noStrike">
                  <a:solidFill>
                    <a:srgbClr val="005493"/>
                  </a:solidFill>
                  <a:latin typeface="Oswald"/>
                  <a:ea typeface="Oswald"/>
                  <a:cs typeface="Oswald"/>
                  <a:sym typeface="Oswald"/>
                </a:rPr>
                <a:t>SPEECH: </a:t>
              </a:r>
              <a:endParaRPr sz="500"/>
            </a:p>
          </p:txBody>
        </p:sp>
        <p:sp>
          <p:nvSpPr>
            <p:cNvPr id="3470" name="Google Shape;3470;p219"/>
            <p:cNvSpPr txBox="1"/>
            <p:nvPr/>
          </p:nvSpPr>
          <p:spPr>
            <a:xfrm>
              <a:off x="6216823" y="1147233"/>
              <a:ext cx="1293900" cy="7494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929292"/>
                </a:buClr>
                <a:buSzPts val="1300"/>
                <a:buFont typeface="Oswald"/>
                <a:buNone/>
              </a:pPr>
              <a:r>
                <a:rPr b="0" i="0" lang="en" sz="1300" u="none" cap="none" strike="noStrike">
                  <a:solidFill>
                    <a:srgbClr val="929292"/>
                  </a:solidFill>
                  <a:latin typeface="Oswald"/>
                  <a:ea typeface="Oswald"/>
                  <a:cs typeface="Oswald"/>
                  <a:sym typeface="Oswald"/>
                </a:rPr>
                <a:t>frames</a:t>
              </a:r>
              <a:endParaRPr sz="500"/>
            </a:p>
          </p:txBody>
        </p:sp>
        <p:sp>
          <p:nvSpPr>
            <p:cNvPr id="3471" name="Google Shape;3471;p219"/>
            <p:cNvSpPr/>
            <p:nvPr/>
          </p:nvSpPr>
          <p:spPr>
            <a:xfrm>
              <a:off x="6077683" y="2532074"/>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72" name="Google Shape;3472;p219"/>
            <p:cNvSpPr/>
            <p:nvPr/>
          </p:nvSpPr>
          <p:spPr>
            <a:xfrm>
              <a:off x="6463405" y="230043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73" name="Google Shape;3473;p219"/>
            <p:cNvSpPr/>
            <p:nvPr/>
          </p:nvSpPr>
          <p:spPr>
            <a:xfrm>
              <a:off x="6849127" y="2687732"/>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74" name="Google Shape;3474;p219"/>
            <p:cNvSpPr/>
            <p:nvPr/>
          </p:nvSpPr>
          <p:spPr>
            <a:xfrm>
              <a:off x="7234848" y="2532074"/>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75" name="Google Shape;3475;p219"/>
            <p:cNvSpPr txBox="1"/>
            <p:nvPr/>
          </p:nvSpPr>
          <p:spPr>
            <a:xfrm>
              <a:off x="3582306" y="2218987"/>
              <a:ext cx="536100" cy="1041300"/>
            </a:xfrm>
            <a:prstGeom prst="rect">
              <a:avLst/>
            </a:prstGeom>
            <a:noFill/>
            <a:ln>
              <a:noFill/>
            </a:ln>
          </p:spPr>
          <p:txBody>
            <a:bodyPr anchorCtr="0" anchor="ctr" bIns="19050" lIns="19050" spcFirstLastPara="1" rIns="19050" wrap="square" tIns="19050">
              <a:normAutofit/>
            </a:bodyPr>
            <a:lstStyle/>
            <a:p>
              <a:pPr indent="0" lvl="0" marL="0" marR="0" rtl="0" algn="ctr">
                <a:lnSpc>
                  <a:spcPct val="100000"/>
                </a:lnSpc>
                <a:spcBef>
                  <a:spcPts val="0"/>
                </a:spcBef>
                <a:spcAft>
                  <a:spcPts val="0"/>
                </a:spcAft>
                <a:buClr>
                  <a:srgbClr val="005493"/>
                </a:buClr>
                <a:buSzPts val="2000"/>
                <a:buFont typeface="Arial"/>
                <a:buNone/>
              </a:pPr>
              <a:r>
                <a:rPr lang="en" sz="2000">
                  <a:solidFill>
                    <a:srgbClr val="005493"/>
                  </a:solidFill>
                </a:rPr>
                <a:t>o</a:t>
              </a:r>
              <a:endParaRPr sz="500"/>
            </a:p>
          </p:txBody>
        </p:sp>
        <p:pic>
          <p:nvPicPr>
            <p:cNvPr descr="Line" id="3476" name="Google Shape;3476;p219"/>
            <p:cNvPicPr preferRelativeResize="0"/>
            <p:nvPr/>
          </p:nvPicPr>
          <p:blipFill rotWithShape="1">
            <a:blip r:embed="rId4">
              <a:alphaModFix/>
            </a:blip>
            <a:srcRect b="0" l="0" r="0" t="0"/>
            <a:stretch/>
          </p:blipFill>
          <p:spPr>
            <a:xfrm>
              <a:off x="4237604" y="2655432"/>
              <a:ext cx="1720858" cy="299399"/>
            </a:xfrm>
            <a:prstGeom prst="rect">
              <a:avLst/>
            </a:prstGeom>
            <a:noFill/>
            <a:ln>
              <a:noFill/>
            </a:ln>
          </p:spPr>
        </p:pic>
        <p:sp>
          <p:nvSpPr>
            <p:cNvPr id="3477" name="Google Shape;3477;p219"/>
            <p:cNvSpPr txBox="1"/>
            <p:nvPr/>
          </p:nvSpPr>
          <p:spPr>
            <a:xfrm>
              <a:off x="8401282" y="2373331"/>
              <a:ext cx="556200" cy="8637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005493"/>
                </a:buClr>
                <a:buSzPts val="1700"/>
                <a:buFont typeface="Arial"/>
                <a:buNone/>
              </a:pPr>
              <a:r>
                <a:rPr b="0" i="0" lang="en" sz="1700" u="none" cap="none" strike="noStrike">
                  <a:solidFill>
                    <a:srgbClr val="005493"/>
                  </a:solidFill>
                  <a:latin typeface="Arial"/>
                  <a:ea typeface="Arial"/>
                  <a:cs typeface="Arial"/>
                  <a:sym typeface="Arial"/>
                </a:rPr>
                <a:t>…</a:t>
              </a:r>
              <a:endParaRPr sz="500"/>
            </a:p>
          </p:txBody>
        </p:sp>
        <p:sp>
          <p:nvSpPr>
            <p:cNvPr id="3478" name="Google Shape;3478;p219"/>
            <p:cNvSpPr txBox="1"/>
            <p:nvPr/>
          </p:nvSpPr>
          <p:spPr>
            <a:xfrm>
              <a:off x="6191423" y="3283887"/>
              <a:ext cx="1293900" cy="7494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929292"/>
                </a:buClr>
                <a:buSzPts val="1300"/>
                <a:buFont typeface="Oswald"/>
                <a:buNone/>
              </a:pPr>
              <a:r>
                <a:rPr b="0" i="0" lang="en" sz="1300" u="none" cap="none" strike="noStrike">
                  <a:solidFill>
                    <a:srgbClr val="929292"/>
                  </a:solidFill>
                  <a:latin typeface="Oswald"/>
                  <a:ea typeface="Oswald"/>
                  <a:cs typeface="Oswald"/>
                  <a:sym typeface="Oswald"/>
                </a:rPr>
                <a:t>frames</a:t>
              </a:r>
              <a:endParaRPr sz="500"/>
            </a:p>
          </p:txBody>
        </p:sp>
        <p:sp>
          <p:nvSpPr>
            <p:cNvPr id="3479" name="Google Shape;3479;p219"/>
            <p:cNvSpPr/>
            <p:nvPr/>
          </p:nvSpPr>
          <p:spPr>
            <a:xfrm>
              <a:off x="7638446" y="229522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80" name="Google Shape;3480;p219"/>
            <p:cNvSpPr/>
            <p:nvPr/>
          </p:nvSpPr>
          <p:spPr>
            <a:xfrm>
              <a:off x="8024167" y="2139563"/>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3481" name="Google Shape;3481;p219"/>
          <p:cNvGrpSpPr/>
          <p:nvPr/>
        </p:nvGrpSpPr>
        <p:grpSpPr>
          <a:xfrm>
            <a:off x="5601771" y="2980274"/>
            <a:ext cx="2274562" cy="419100"/>
            <a:chOff x="5601771" y="3092724"/>
            <a:chExt cx="2274562" cy="419100"/>
          </a:xfrm>
        </p:grpSpPr>
        <p:sp>
          <p:nvSpPr>
            <p:cNvPr id="3482" name="Google Shape;3482;p219"/>
            <p:cNvSpPr txBox="1"/>
            <p:nvPr/>
          </p:nvSpPr>
          <p:spPr>
            <a:xfrm>
              <a:off x="6846658" y="3107011"/>
              <a:ext cx="201000" cy="3906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005493"/>
                </a:buClr>
                <a:buSzPts val="2000"/>
                <a:buFont typeface="Arial"/>
                <a:buNone/>
              </a:pPr>
              <a:r>
                <a:rPr b="0" i="0" lang="en" sz="2000" u="none" cap="none" strike="noStrike">
                  <a:solidFill>
                    <a:srgbClr val="005493"/>
                  </a:solidFill>
                  <a:latin typeface="Arial"/>
                  <a:ea typeface="Arial"/>
                  <a:cs typeface="Arial"/>
                  <a:sym typeface="Arial"/>
                </a:rPr>
                <a:t>p</a:t>
              </a:r>
              <a:endParaRPr sz="500"/>
            </a:p>
          </p:txBody>
        </p:sp>
        <p:sp>
          <p:nvSpPr>
            <p:cNvPr id="3483" name="Google Shape;3483;p219"/>
            <p:cNvSpPr txBox="1"/>
            <p:nvPr/>
          </p:nvSpPr>
          <p:spPr>
            <a:xfrm>
              <a:off x="7675333" y="3107011"/>
              <a:ext cx="201000" cy="3906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005493"/>
                </a:buClr>
                <a:buSzPts val="2000"/>
                <a:buFont typeface="Arial"/>
                <a:buNone/>
              </a:pPr>
              <a:r>
                <a:rPr b="0" i="0" lang="en" sz="2000" u="none" cap="none" strike="noStrike">
                  <a:solidFill>
                    <a:srgbClr val="005493"/>
                  </a:solidFill>
                  <a:latin typeface="Arial"/>
                  <a:ea typeface="Arial"/>
                  <a:cs typeface="Arial"/>
                  <a:sym typeface="Arial"/>
                </a:rPr>
                <a:t>p</a:t>
              </a:r>
              <a:endParaRPr sz="500"/>
            </a:p>
          </p:txBody>
        </p:sp>
        <p:pic>
          <p:nvPicPr>
            <p:cNvPr descr="Line" id="3484" name="Google Shape;3484;p219"/>
            <p:cNvPicPr preferRelativeResize="0"/>
            <p:nvPr/>
          </p:nvPicPr>
          <p:blipFill rotWithShape="1">
            <a:blip r:embed="rId4">
              <a:alphaModFix/>
            </a:blip>
            <a:srcRect b="0" l="0" r="0" t="0"/>
            <a:stretch/>
          </p:blipFill>
          <p:spPr>
            <a:xfrm>
              <a:off x="7047645" y="3246165"/>
              <a:ext cx="645322" cy="112275"/>
            </a:xfrm>
            <a:prstGeom prst="rect">
              <a:avLst/>
            </a:prstGeom>
            <a:noFill/>
            <a:ln>
              <a:noFill/>
            </a:ln>
          </p:spPr>
        </p:pic>
        <p:sp>
          <p:nvSpPr>
            <p:cNvPr id="3485" name="Google Shape;3485;p219"/>
            <p:cNvSpPr txBox="1"/>
            <p:nvPr/>
          </p:nvSpPr>
          <p:spPr>
            <a:xfrm>
              <a:off x="5601771" y="3092724"/>
              <a:ext cx="617400" cy="4191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005493"/>
                </a:buClr>
                <a:buSzPts val="2000"/>
                <a:buFont typeface="Oswald"/>
                <a:buNone/>
              </a:pPr>
              <a:r>
                <a:rPr b="0" i="0" lang="en" sz="2000" u="none" cap="none" strike="noStrike">
                  <a:solidFill>
                    <a:srgbClr val="005493"/>
                  </a:solidFill>
                  <a:latin typeface="Oswald"/>
                  <a:ea typeface="Oswald"/>
                  <a:cs typeface="Oswald"/>
                  <a:sym typeface="Oswald"/>
                </a:rPr>
                <a:t>TEXT: </a:t>
              </a:r>
              <a:endParaRPr sz="500"/>
            </a:p>
          </p:txBody>
        </p:sp>
      </p:grpSp>
      <p:sp>
        <p:nvSpPr>
          <p:cNvPr id="3486" name="Google Shape;3486;p219"/>
          <p:cNvSpPr txBox="1"/>
          <p:nvPr/>
        </p:nvSpPr>
        <p:spPr>
          <a:xfrm>
            <a:off x="5077100" y="1325500"/>
            <a:ext cx="328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Speech features ~8-10x longer than </a:t>
            </a:r>
            <a:br>
              <a:rPr lang="en" sz="1200"/>
            </a:br>
            <a:r>
              <a:rPr lang="en" sz="1200"/>
              <a:t>the equivalent character sequences</a:t>
            </a:r>
            <a:endParaRPr sz="1200"/>
          </a:p>
        </p:txBody>
      </p:sp>
      <p:sp>
        <p:nvSpPr>
          <p:cNvPr id="3487" name="Google Shape;3487;p219"/>
          <p:cNvSpPr txBox="1"/>
          <p:nvPr/>
        </p:nvSpPr>
        <p:spPr>
          <a:xfrm>
            <a:off x="647250" y="4492775"/>
            <a:ext cx="374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Each feature vector is unique, </a:t>
            </a:r>
            <a:br>
              <a:rPr lang="en" sz="1200"/>
            </a:br>
            <a:r>
              <a:rPr lang="en" sz="1200"/>
              <a:t>Number of feature vectors per phone varies</a:t>
            </a:r>
            <a:endParaRPr sz="1200"/>
          </a:p>
        </p:txBody>
      </p:sp>
      <p:sp>
        <p:nvSpPr>
          <p:cNvPr id="3488" name="Google Shape;3488;p219"/>
          <p:cNvSpPr txBox="1"/>
          <p:nvPr/>
        </p:nvSpPr>
        <p:spPr>
          <a:xfrm>
            <a:off x="5077100" y="3553950"/>
            <a:ext cx="34326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u="sng">
                <a:solidFill>
                  <a:schemeClr val="dk1"/>
                </a:solidFill>
                <a:latin typeface="Caveat"/>
                <a:ea typeface="Caveat"/>
                <a:cs typeface="Caveat"/>
                <a:sym typeface="Caveat"/>
              </a:rPr>
              <a:t>Challenges:</a:t>
            </a:r>
            <a:endParaRPr b="1" sz="1800" u="sng">
              <a:solidFill>
                <a:schemeClr val="dk1"/>
              </a:solidFill>
              <a:latin typeface="Caveat"/>
              <a:ea typeface="Caveat"/>
              <a:cs typeface="Caveat"/>
              <a:sym typeface="Caveat"/>
            </a:endParaRPr>
          </a:p>
          <a:p>
            <a:pPr indent="-342900" lvl="0" marL="457200" rtl="0" algn="l">
              <a:lnSpc>
                <a:spcPct val="115000"/>
              </a:lnSpc>
              <a:spcBef>
                <a:spcPts val="0"/>
              </a:spcBef>
              <a:spcAft>
                <a:spcPts val="0"/>
              </a:spcAft>
              <a:buClr>
                <a:schemeClr val="dk1"/>
              </a:buClr>
              <a:buSzPts val="1800"/>
              <a:buFont typeface="Caveat"/>
              <a:buChar char="-"/>
            </a:pPr>
            <a:r>
              <a:rPr b="1" lang="en" sz="1800">
                <a:solidFill>
                  <a:schemeClr val="dk1"/>
                </a:solidFill>
                <a:latin typeface="Caveat"/>
                <a:ea typeface="Caveat"/>
                <a:cs typeface="Caveat"/>
                <a:sym typeface="Caveat"/>
              </a:rPr>
              <a:t>Sequence length</a:t>
            </a:r>
            <a:endParaRPr b="1" sz="1800">
              <a:solidFill>
                <a:schemeClr val="dk1"/>
              </a:solidFill>
              <a:latin typeface="Caveat"/>
              <a:ea typeface="Caveat"/>
              <a:cs typeface="Caveat"/>
              <a:sym typeface="Caveat"/>
            </a:endParaRPr>
          </a:p>
          <a:p>
            <a:pPr indent="-342900" lvl="0" marL="457200" rtl="0" algn="l">
              <a:lnSpc>
                <a:spcPct val="115000"/>
              </a:lnSpc>
              <a:spcBef>
                <a:spcPts val="0"/>
              </a:spcBef>
              <a:spcAft>
                <a:spcPts val="0"/>
              </a:spcAft>
              <a:buClr>
                <a:schemeClr val="dk1"/>
              </a:buClr>
              <a:buSzPts val="1800"/>
              <a:buFont typeface="Caveat"/>
              <a:buChar char="-"/>
            </a:pPr>
            <a:r>
              <a:rPr b="1" lang="en" sz="1800">
                <a:solidFill>
                  <a:schemeClr val="dk1"/>
                </a:solidFill>
                <a:latin typeface="Caveat"/>
                <a:ea typeface="Caveat"/>
                <a:cs typeface="Caveat"/>
                <a:sym typeface="Caveat"/>
              </a:rPr>
              <a:t>Sequence redundancy </a:t>
            </a:r>
            <a:endParaRPr b="1" sz="1800">
              <a:solidFill>
                <a:schemeClr val="dk1"/>
              </a:solidFill>
              <a:latin typeface="Caveat"/>
              <a:ea typeface="Caveat"/>
              <a:cs typeface="Caveat"/>
              <a:sym typeface="Caveat"/>
            </a:endParaRPr>
          </a:p>
          <a:p>
            <a:pPr indent="-342900" lvl="0" marL="457200" rtl="0" algn="l">
              <a:lnSpc>
                <a:spcPct val="115000"/>
              </a:lnSpc>
              <a:spcBef>
                <a:spcPts val="0"/>
              </a:spcBef>
              <a:spcAft>
                <a:spcPts val="0"/>
              </a:spcAft>
              <a:buClr>
                <a:schemeClr val="dk1"/>
              </a:buClr>
              <a:buSzPts val="1800"/>
              <a:buFont typeface="Caveat"/>
              <a:buChar char="-"/>
            </a:pPr>
            <a:r>
              <a:rPr b="1" lang="en" sz="1800">
                <a:solidFill>
                  <a:schemeClr val="dk1"/>
                </a:solidFill>
                <a:latin typeface="Caveat"/>
                <a:ea typeface="Caveat"/>
                <a:cs typeface="Caveat"/>
                <a:sym typeface="Caveat"/>
              </a:rPr>
              <a:t>Speech feature variation</a:t>
            </a:r>
            <a:endParaRPr b="1" sz="1800">
              <a:solidFill>
                <a:schemeClr val="dk1"/>
              </a:solidFill>
              <a:latin typeface="Caveat"/>
              <a:ea typeface="Caveat"/>
              <a:cs typeface="Caveat"/>
              <a:sym typeface="Cave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8"/>
                                        </p:tgtEl>
                                        <p:attrNameLst>
                                          <p:attrName>style.visibility</p:attrName>
                                        </p:attrNameLst>
                                      </p:cBhvr>
                                      <p:to>
                                        <p:strVal val="visible"/>
                                      </p:to>
                                    </p:set>
                                    <p:animEffect filter="fade" transition="in">
                                      <p:cBhvr>
                                        <p:cTn dur="200"/>
                                        <p:tgtEl>
                                          <p:spTgt spid="3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2" name="Shape 3492"/>
        <p:cNvGrpSpPr/>
        <p:nvPr/>
      </p:nvGrpSpPr>
      <p:grpSpPr>
        <a:xfrm>
          <a:off x="0" y="0"/>
          <a:ext cx="0" cy="0"/>
          <a:chOff x="0" y="0"/>
          <a:chExt cx="0" cy="0"/>
        </a:xfrm>
      </p:grpSpPr>
      <p:sp>
        <p:nvSpPr>
          <p:cNvPr id="3493" name="Google Shape;3493;p22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Closer Look</a:t>
            </a:r>
            <a:endParaRPr/>
          </a:p>
        </p:txBody>
      </p:sp>
      <p:sp>
        <p:nvSpPr>
          <p:cNvPr id="3494" name="Google Shape;3494;p2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95" name="Google Shape;3495;p220"/>
          <p:cNvSpPr txBox="1"/>
          <p:nvPr>
            <p:ph idx="12" type="sldNum"/>
          </p:nvPr>
        </p:nvSpPr>
        <p:spPr>
          <a:xfrm>
            <a:off x="3294767" y="1988136"/>
            <a:ext cx="215400" cy="346200"/>
          </a:xfrm>
          <a:prstGeom prst="rect">
            <a:avLst/>
          </a:prstGeom>
          <a:noFill/>
          <a:ln>
            <a:noFill/>
          </a:ln>
        </p:spPr>
        <p:txBody>
          <a:bodyPr anchorCtr="0" anchor="t" bIns="19050" lIns="19050" spcFirstLastPara="1" rIns="19050" wrap="square" tIns="19050">
            <a:spAutoFit/>
          </a:bodyPr>
          <a:lstStyle/>
          <a:p>
            <a:pPr indent="0" lvl="0" marL="0" rtl="0" algn="r">
              <a:spcBef>
                <a:spcPts val="0"/>
              </a:spcBef>
              <a:spcAft>
                <a:spcPts val="0"/>
              </a:spcAft>
              <a:buNone/>
            </a:pPr>
            <a:fld id="{00000000-1234-1234-1234-123412341234}" type="slidenum">
              <a:rPr lang="en"/>
              <a:t>‹#›</a:t>
            </a:fld>
            <a:endParaRPr/>
          </a:p>
        </p:txBody>
      </p:sp>
      <p:pic>
        <p:nvPicPr>
          <p:cNvPr descr="Google Shape;1143;p25" id="3496" name="Google Shape;3496;p220"/>
          <p:cNvPicPr preferRelativeResize="0"/>
          <p:nvPr/>
        </p:nvPicPr>
        <p:blipFill rotWithShape="1">
          <a:blip r:embed="rId3">
            <a:alphaModFix/>
          </a:blip>
          <a:srcRect b="0" l="0" r="0" t="0"/>
          <a:stretch/>
        </p:blipFill>
        <p:spPr>
          <a:xfrm>
            <a:off x="1664458" y="1527223"/>
            <a:ext cx="6311217" cy="1012084"/>
          </a:xfrm>
          <a:prstGeom prst="rect">
            <a:avLst/>
          </a:prstGeom>
          <a:noFill/>
          <a:ln>
            <a:noFill/>
          </a:ln>
        </p:spPr>
      </p:pic>
      <p:grpSp>
        <p:nvGrpSpPr>
          <p:cNvPr id="3497" name="Google Shape;3497;p220"/>
          <p:cNvGrpSpPr/>
          <p:nvPr/>
        </p:nvGrpSpPr>
        <p:grpSpPr>
          <a:xfrm>
            <a:off x="7276967" y="2678051"/>
            <a:ext cx="478482" cy="315955"/>
            <a:chOff x="0" y="0"/>
            <a:chExt cx="1219685" cy="713700"/>
          </a:xfrm>
        </p:grpSpPr>
        <p:sp>
          <p:nvSpPr>
            <p:cNvPr id="3498" name="Google Shape;3498;p220"/>
            <p:cNvSpPr/>
            <p:nvPr/>
          </p:nvSpPr>
          <p:spPr>
            <a:xfrm>
              <a:off x="0"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99" name="Google Shape;3499;p220"/>
            <p:cNvSpPr/>
            <p:nvPr/>
          </p:nvSpPr>
          <p:spPr>
            <a:xfrm>
              <a:off x="330961"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00" name="Google Shape;3500;p220"/>
            <p:cNvSpPr/>
            <p:nvPr/>
          </p:nvSpPr>
          <p:spPr>
            <a:xfrm>
              <a:off x="661923"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01" name="Google Shape;3501;p220"/>
            <p:cNvSpPr/>
            <p:nvPr/>
          </p:nvSpPr>
          <p:spPr>
            <a:xfrm>
              <a:off x="992885"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cxnSp>
        <p:nvCxnSpPr>
          <p:cNvPr id="3502" name="Google Shape;3502;p220"/>
          <p:cNvCxnSpPr/>
          <p:nvPr/>
        </p:nvCxnSpPr>
        <p:spPr>
          <a:xfrm>
            <a:off x="4802986" y="2869809"/>
            <a:ext cx="1056000" cy="0"/>
          </a:xfrm>
          <a:prstGeom prst="straightConnector1">
            <a:avLst/>
          </a:prstGeom>
          <a:noFill/>
          <a:ln cap="flat" cmpd="sng" w="9525">
            <a:solidFill>
              <a:srgbClr val="1C4587"/>
            </a:solidFill>
            <a:prstDash val="dot"/>
            <a:round/>
            <a:headEnd len="sm" w="sm" type="none"/>
            <a:tailEnd len="sm" w="sm" type="none"/>
          </a:ln>
        </p:spPr>
      </p:cxnSp>
      <p:sp>
        <p:nvSpPr>
          <p:cNvPr id="3503" name="Google Shape;3503;p220"/>
          <p:cNvSpPr txBox="1"/>
          <p:nvPr/>
        </p:nvSpPr>
        <p:spPr>
          <a:xfrm>
            <a:off x="455950" y="2698317"/>
            <a:ext cx="1160700" cy="2757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487CE0"/>
              </a:buClr>
              <a:buSzPts val="1100"/>
              <a:buFont typeface="Arial"/>
              <a:buNone/>
            </a:pPr>
            <a:r>
              <a:rPr b="0" i="0" lang="en" sz="1100" u="none" cap="none" strike="noStrike">
                <a:solidFill>
                  <a:srgbClr val="0B5394"/>
                </a:solidFill>
                <a:latin typeface="Arial"/>
                <a:ea typeface="Arial"/>
                <a:cs typeface="Arial"/>
                <a:sym typeface="Arial"/>
              </a:rPr>
              <a:t>speech features</a:t>
            </a:r>
            <a:endParaRPr sz="500">
              <a:solidFill>
                <a:srgbClr val="0B5394"/>
              </a:solidFill>
            </a:endParaRPr>
          </a:p>
        </p:txBody>
      </p:sp>
      <p:grpSp>
        <p:nvGrpSpPr>
          <p:cNvPr id="3504" name="Google Shape;3504;p220"/>
          <p:cNvGrpSpPr/>
          <p:nvPr/>
        </p:nvGrpSpPr>
        <p:grpSpPr>
          <a:xfrm>
            <a:off x="2932358" y="2711788"/>
            <a:ext cx="954797" cy="315955"/>
            <a:chOff x="0" y="0"/>
            <a:chExt cx="2433843" cy="713700"/>
          </a:xfrm>
        </p:grpSpPr>
        <p:grpSp>
          <p:nvGrpSpPr>
            <p:cNvPr id="3505" name="Google Shape;3505;p220"/>
            <p:cNvGrpSpPr/>
            <p:nvPr/>
          </p:nvGrpSpPr>
          <p:grpSpPr>
            <a:xfrm>
              <a:off x="1272418" y="0"/>
              <a:ext cx="1161425" cy="713700"/>
              <a:chOff x="0" y="0"/>
              <a:chExt cx="1161425" cy="713700"/>
            </a:xfrm>
          </p:grpSpPr>
          <p:sp>
            <p:nvSpPr>
              <p:cNvPr id="3506" name="Google Shape;3506;p220"/>
              <p:cNvSpPr/>
              <p:nvPr/>
            </p:nvSpPr>
            <p:spPr>
              <a:xfrm>
                <a:off x="0"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07" name="Google Shape;3507;p220"/>
              <p:cNvSpPr/>
              <p:nvPr/>
            </p:nvSpPr>
            <p:spPr>
              <a:xfrm>
                <a:off x="311542"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08" name="Google Shape;3508;p220"/>
              <p:cNvSpPr/>
              <p:nvPr/>
            </p:nvSpPr>
            <p:spPr>
              <a:xfrm>
                <a:off x="623084"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09" name="Google Shape;3509;p220"/>
              <p:cNvSpPr/>
              <p:nvPr/>
            </p:nvSpPr>
            <p:spPr>
              <a:xfrm>
                <a:off x="934625"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3510" name="Google Shape;3510;p220"/>
            <p:cNvGrpSpPr/>
            <p:nvPr/>
          </p:nvGrpSpPr>
          <p:grpSpPr>
            <a:xfrm>
              <a:off x="0" y="0"/>
              <a:ext cx="1161425" cy="713700"/>
              <a:chOff x="0" y="0"/>
              <a:chExt cx="1161425" cy="713700"/>
            </a:xfrm>
          </p:grpSpPr>
          <p:sp>
            <p:nvSpPr>
              <p:cNvPr id="3511" name="Google Shape;3511;p220"/>
              <p:cNvSpPr/>
              <p:nvPr/>
            </p:nvSpPr>
            <p:spPr>
              <a:xfrm>
                <a:off x="0"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12" name="Google Shape;3512;p220"/>
              <p:cNvSpPr/>
              <p:nvPr/>
            </p:nvSpPr>
            <p:spPr>
              <a:xfrm>
                <a:off x="311542"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13" name="Google Shape;3513;p220"/>
              <p:cNvSpPr/>
              <p:nvPr/>
            </p:nvSpPr>
            <p:spPr>
              <a:xfrm>
                <a:off x="623084"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14" name="Google Shape;3514;p220"/>
              <p:cNvSpPr/>
              <p:nvPr/>
            </p:nvSpPr>
            <p:spPr>
              <a:xfrm>
                <a:off x="934625"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grpSp>
        <p:nvGrpSpPr>
          <p:cNvPr id="3515" name="Google Shape;3515;p220"/>
          <p:cNvGrpSpPr/>
          <p:nvPr/>
        </p:nvGrpSpPr>
        <p:grpSpPr>
          <a:xfrm>
            <a:off x="1936499" y="2710531"/>
            <a:ext cx="954797" cy="315955"/>
            <a:chOff x="0" y="0"/>
            <a:chExt cx="2433843" cy="713700"/>
          </a:xfrm>
        </p:grpSpPr>
        <p:grpSp>
          <p:nvGrpSpPr>
            <p:cNvPr id="3516" name="Google Shape;3516;p220"/>
            <p:cNvGrpSpPr/>
            <p:nvPr/>
          </p:nvGrpSpPr>
          <p:grpSpPr>
            <a:xfrm>
              <a:off x="1272418" y="0"/>
              <a:ext cx="1161425" cy="713700"/>
              <a:chOff x="0" y="0"/>
              <a:chExt cx="1161425" cy="713700"/>
            </a:xfrm>
          </p:grpSpPr>
          <p:sp>
            <p:nvSpPr>
              <p:cNvPr id="3517" name="Google Shape;3517;p220"/>
              <p:cNvSpPr/>
              <p:nvPr/>
            </p:nvSpPr>
            <p:spPr>
              <a:xfrm>
                <a:off x="0"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18" name="Google Shape;3518;p220"/>
              <p:cNvSpPr/>
              <p:nvPr/>
            </p:nvSpPr>
            <p:spPr>
              <a:xfrm>
                <a:off x="311542"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19" name="Google Shape;3519;p220"/>
              <p:cNvSpPr/>
              <p:nvPr/>
            </p:nvSpPr>
            <p:spPr>
              <a:xfrm>
                <a:off x="623084"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20" name="Google Shape;3520;p220"/>
              <p:cNvSpPr/>
              <p:nvPr/>
            </p:nvSpPr>
            <p:spPr>
              <a:xfrm>
                <a:off x="934625"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3521" name="Google Shape;3521;p220"/>
            <p:cNvGrpSpPr/>
            <p:nvPr/>
          </p:nvGrpSpPr>
          <p:grpSpPr>
            <a:xfrm>
              <a:off x="0" y="0"/>
              <a:ext cx="1161425" cy="713700"/>
              <a:chOff x="0" y="0"/>
              <a:chExt cx="1161425" cy="713700"/>
            </a:xfrm>
          </p:grpSpPr>
          <p:sp>
            <p:nvSpPr>
              <p:cNvPr id="3522" name="Google Shape;3522;p220"/>
              <p:cNvSpPr/>
              <p:nvPr/>
            </p:nvSpPr>
            <p:spPr>
              <a:xfrm>
                <a:off x="0"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23" name="Google Shape;3523;p220"/>
              <p:cNvSpPr/>
              <p:nvPr/>
            </p:nvSpPr>
            <p:spPr>
              <a:xfrm>
                <a:off x="311542"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24" name="Google Shape;3524;p220"/>
              <p:cNvSpPr/>
              <p:nvPr/>
            </p:nvSpPr>
            <p:spPr>
              <a:xfrm>
                <a:off x="623084"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25" name="Google Shape;3525;p220"/>
              <p:cNvSpPr/>
              <p:nvPr/>
            </p:nvSpPr>
            <p:spPr>
              <a:xfrm>
                <a:off x="934625"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grpSp>
        <p:nvGrpSpPr>
          <p:cNvPr id="3526" name="Google Shape;3526;p220"/>
          <p:cNvGrpSpPr/>
          <p:nvPr/>
        </p:nvGrpSpPr>
        <p:grpSpPr>
          <a:xfrm>
            <a:off x="3928217" y="2711788"/>
            <a:ext cx="455627" cy="315955"/>
            <a:chOff x="0" y="0"/>
            <a:chExt cx="1161425" cy="713700"/>
          </a:xfrm>
        </p:grpSpPr>
        <p:sp>
          <p:nvSpPr>
            <p:cNvPr id="3527" name="Google Shape;3527;p220"/>
            <p:cNvSpPr/>
            <p:nvPr/>
          </p:nvSpPr>
          <p:spPr>
            <a:xfrm>
              <a:off x="0"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28" name="Google Shape;3528;p220"/>
            <p:cNvSpPr/>
            <p:nvPr/>
          </p:nvSpPr>
          <p:spPr>
            <a:xfrm>
              <a:off x="311542"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29" name="Google Shape;3529;p220"/>
            <p:cNvSpPr/>
            <p:nvPr/>
          </p:nvSpPr>
          <p:spPr>
            <a:xfrm>
              <a:off x="623084"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30" name="Google Shape;3530;p220"/>
            <p:cNvSpPr/>
            <p:nvPr/>
          </p:nvSpPr>
          <p:spPr>
            <a:xfrm>
              <a:off x="934625"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3531" name="Google Shape;3531;p220"/>
          <p:cNvGrpSpPr/>
          <p:nvPr/>
        </p:nvGrpSpPr>
        <p:grpSpPr>
          <a:xfrm>
            <a:off x="6277832" y="2678051"/>
            <a:ext cx="954797" cy="315955"/>
            <a:chOff x="0" y="0"/>
            <a:chExt cx="2433843" cy="713700"/>
          </a:xfrm>
        </p:grpSpPr>
        <p:grpSp>
          <p:nvGrpSpPr>
            <p:cNvPr id="3532" name="Google Shape;3532;p220"/>
            <p:cNvGrpSpPr/>
            <p:nvPr/>
          </p:nvGrpSpPr>
          <p:grpSpPr>
            <a:xfrm>
              <a:off x="1272418" y="0"/>
              <a:ext cx="1161425" cy="713700"/>
              <a:chOff x="0" y="0"/>
              <a:chExt cx="1161425" cy="713700"/>
            </a:xfrm>
          </p:grpSpPr>
          <p:sp>
            <p:nvSpPr>
              <p:cNvPr id="3533" name="Google Shape;3533;p220"/>
              <p:cNvSpPr/>
              <p:nvPr/>
            </p:nvSpPr>
            <p:spPr>
              <a:xfrm>
                <a:off x="0"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34" name="Google Shape;3534;p220"/>
              <p:cNvSpPr/>
              <p:nvPr/>
            </p:nvSpPr>
            <p:spPr>
              <a:xfrm>
                <a:off x="311542"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35" name="Google Shape;3535;p220"/>
              <p:cNvSpPr/>
              <p:nvPr/>
            </p:nvSpPr>
            <p:spPr>
              <a:xfrm>
                <a:off x="623084"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36" name="Google Shape;3536;p220"/>
              <p:cNvSpPr/>
              <p:nvPr/>
            </p:nvSpPr>
            <p:spPr>
              <a:xfrm>
                <a:off x="934625"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3537" name="Google Shape;3537;p220"/>
            <p:cNvGrpSpPr/>
            <p:nvPr/>
          </p:nvGrpSpPr>
          <p:grpSpPr>
            <a:xfrm>
              <a:off x="0" y="0"/>
              <a:ext cx="1161425" cy="713700"/>
              <a:chOff x="0" y="0"/>
              <a:chExt cx="1161425" cy="713700"/>
            </a:xfrm>
          </p:grpSpPr>
          <p:sp>
            <p:nvSpPr>
              <p:cNvPr id="3538" name="Google Shape;3538;p220"/>
              <p:cNvSpPr/>
              <p:nvPr/>
            </p:nvSpPr>
            <p:spPr>
              <a:xfrm>
                <a:off x="0"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39" name="Google Shape;3539;p220"/>
              <p:cNvSpPr/>
              <p:nvPr/>
            </p:nvSpPr>
            <p:spPr>
              <a:xfrm>
                <a:off x="311542"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40" name="Google Shape;3540;p220"/>
              <p:cNvSpPr/>
              <p:nvPr/>
            </p:nvSpPr>
            <p:spPr>
              <a:xfrm>
                <a:off x="623084"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41" name="Google Shape;3541;p220"/>
              <p:cNvSpPr/>
              <p:nvPr/>
            </p:nvSpPr>
            <p:spPr>
              <a:xfrm>
                <a:off x="934625" y="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sp>
        <p:nvSpPr>
          <p:cNvPr id="3542" name="Google Shape;3542;p220"/>
          <p:cNvSpPr txBox="1"/>
          <p:nvPr/>
        </p:nvSpPr>
        <p:spPr>
          <a:xfrm>
            <a:off x="1896929" y="3131017"/>
            <a:ext cx="152100" cy="180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EH</a:t>
            </a:r>
            <a:endParaRPr sz="600"/>
          </a:p>
        </p:txBody>
      </p:sp>
      <p:sp>
        <p:nvSpPr>
          <p:cNvPr id="3543" name="Google Shape;3543;p220"/>
          <p:cNvSpPr txBox="1"/>
          <p:nvPr/>
        </p:nvSpPr>
        <p:spPr>
          <a:xfrm>
            <a:off x="4311180" y="4561929"/>
            <a:ext cx="1531500" cy="209700"/>
          </a:xfrm>
          <a:prstGeom prst="rect">
            <a:avLst/>
          </a:prstGeom>
          <a:solidFill>
            <a:srgbClr val="FFFFFF"/>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6181BB"/>
              </a:buClr>
              <a:buSzPts val="1000"/>
              <a:buFont typeface="Arial"/>
              <a:buNone/>
            </a:pPr>
            <a:r>
              <a:rPr b="0" i="0" lang="en" sz="1200" u="none" cap="none" strike="noStrike">
                <a:solidFill>
                  <a:srgbClr val="0B5394"/>
                </a:solidFill>
                <a:latin typeface="Arial"/>
                <a:ea typeface="Arial"/>
                <a:cs typeface="Arial"/>
                <a:sym typeface="Arial"/>
              </a:rPr>
              <a:t>[Esta es una oración]</a:t>
            </a:r>
            <a:endParaRPr sz="700">
              <a:solidFill>
                <a:srgbClr val="0B5394"/>
              </a:solidFill>
            </a:endParaRPr>
          </a:p>
        </p:txBody>
      </p:sp>
      <p:sp>
        <p:nvSpPr>
          <p:cNvPr id="3544" name="Google Shape;3544;p220"/>
          <p:cNvSpPr txBox="1"/>
          <p:nvPr/>
        </p:nvSpPr>
        <p:spPr>
          <a:xfrm>
            <a:off x="2024273" y="3131017"/>
            <a:ext cx="152100" cy="180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EH</a:t>
            </a:r>
            <a:endParaRPr sz="600"/>
          </a:p>
        </p:txBody>
      </p:sp>
      <p:sp>
        <p:nvSpPr>
          <p:cNvPr id="3545" name="Google Shape;3545;p220"/>
          <p:cNvSpPr txBox="1"/>
          <p:nvPr/>
        </p:nvSpPr>
        <p:spPr>
          <a:xfrm>
            <a:off x="2151617" y="3131017"/>
            <a:ext cx="152100" cy="180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EH</a:t>
            </a:r>
            <a:endParaRPr sz="600"/>
          </a:p>
        </p:txBody>
      </p:sp>
      <p:sp>
        <p:nvSpPr>
          <p:cNvPr id="3546" name="Google Shape;3546;p220"/>
          <p:cNvSpPr txBox="1"/>
          <p:nvPr/>
        </p:nvSpPr>
        <p:spPr>
          <a:xfrm>
            <a:off x="2278961" y="3131017"/>
            <a:ext cx="152100" cy="180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EH</a:t>
            </a:r>
            <a:endParaRPr sz="600"/>
          </a:p>
        </p:txBody>
      </p:sp>
      <p:sp>
        <p:nvSpPr>
          <p:cNvPr id="3547" name="Google Shape;3547;p220"/>
          <p:cNvSpPr txBox="1"/>
          <p:nvPr/>
        </p:nvSpPr>
        <p:spPr>
          <a:xfrm>
            <a:off x="2406305" y="3131017"/>
            <a:ext cx="152100" cy="180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EH</a:t>
            </a:r>
            <a:endParaRPr sz="600"/>
          </a:p>
        </p:txBody>
      </p:sp>
      <p:sp>
        <p:nvSpPr>
          <p:cNvPr id="3548" name="Google Shape;3548;p220"/>
          <p:cNvSpPr txBox="1"/>
          <p:nvPr/>
        </p:nvSpPr>
        <p:spPr>
          <a:xfrm>
            <a:off x="2696972" y="3131017"/>
            <a:ext cx="858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S</a:t>
            </a:r>
            <a:endParaRPr sz="600"/>
          </a:p>
        </p:txBody>
      </p:sp>
      <p:sp>
        <p:nvSpPr>
          <p:cNvPr id="3549" name="Google Shape;3549;p220"/>
          <p:cNvSpPr txBox="1"/>
          <p:nvPr/>
        </p:nvSpPr>
        <p:spPr>
          <a:xfrm>
            <a:off x="2572495" y="3131017"/>
            <a:ext cx="858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S</a:t>
            </a:r>
            <a:endParaRPr sz="600"/>
          </a:p>
        </p:txBody>
      </p:sp>
      <p:sp>
        <p:nvSpPr>
          <p:cNvPr id="3550" name="Google Shape;3550;p220"/>
          <p:cNvSpPr txBox="1"/>
          <p:nvPr/>
        </p:nvSpPr>
        <p:spPr>
          <a:xfrm>
            <a:off x="2821450" y="3131017"/>
            <a:ext cx="858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S</a:t>
            </a:r>
            <a:endParaRPr sz="600"/>
          </a:p>
        </p:txBody>
      </p:sp>
      <p:sp>
        <p:nvSpPr>
          <p:cNvPr id="3551" name="Google Shape;3551;p220"/>
          <p:cNvSpPr txBox="1"/>
          <p:nvPr/>
        </p:nvSpPr>
        <p:spPr>
          <a:xfrm>
            <a:off x="2945927" y="3131017"/>
            <a:ext cx="858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S</a:t>
            </a:r>
            <a:endParaRPr sz="600"/>
          </a:p>
        </p:txBody>
      </p:sp>
      <p:sp>
        <p:nvSpPr>
          <p:cNvPr id="3552" name="Google Shape;3552;p220"/>
          <p:cNvSpPr txBox="1"/>
          <p:nvPr/>
        </p:nvSpPr>
        <p:spPr>
          <a:xfrm>
            <a:off x="3070404" y="3131017"/>
            <a:ext cx="858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S</a:t>
            </a:r>
            <a:endParaRPr sz="600"/>
          </a:p>
        </p:txBody>
      </p:sp>
      <p:sp>
        <p:nvSpPr>
          <p:cNvPr id="3553" name="Google Shape;3553;p220"/>
          <p:cNvSpPr txBox="1"/>
          <p:nvPr/>
        </p:nvSpPr>
        <p:spPr>
          <a:xfrm>
            <a:off x="3194882" y="3131017"/>
            <a:ext cx="858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S</a:t>
            </a:r>
            <a:endParaRPr sz="600"/>
          </a:p>
        </p:txBody>
      </p:sp>
      <p:sp>
        <p:nvSpPr>
          <p:cNvPr id="3554" name="Google Shape;3554;p220"/>
          <p:cNvSpPr txBox="1"/>
          <p:nvPr/>
        </p:nvSpPr>
        <p:spPr>
          <a:xfrm>
            <a:off x="3319359" y="3131017"/>
            <a:ext cx="858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S</a:t>
            </a:r>
            <a:endParaRPr sz="600"/>
          </a:p>
        </p:txBody>
      </p:sp>
      <p:sp>
        <p:nvSpPr>
          <p:cNvPr id="3555" name="Google Shape;3555;p220"/>
          <p:cNvSpPr txBox="1"/>
          <p:nvPr/>
        </p:nvSpPr>
        <p:spPr>
          <a:xfrm>
            <a:off x="3443836" y="3131017"/>
            <a:ext cx="858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S</a:t>
            </a:r>
            <a:endParaRPr sz="600"/>
          </a:p>
        </p:txBody>
      </p:sp>
      <p:sp>
        <p:nvSpPr>
          <p:cNvPr id="3556" name="Google Shape;3556;p220"/>
          <p:cNvSpPr txBox="1"/>
          <p:nvPr/>
        </p:nvSpPr>
        <p:spPr>
          <a:xfrm>
            <a:off x="3554166" y="3131017"/>
            <a:ext cx="837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T</a:t>
            </a:r>
            <a:endParaRPr sz="600"/>
          </a:p>
        </p:txBody>
      </p:sp>
      <p:sp>
        <p:nvSpPr>
          <p:cNvPr id="3557" name="Google Shape;3557;p220"/>
          <p:cNvSpPr txBox="1"/>
          <p:nvPr/>
        </p:nvSpPr>
        <p:spPr>
          <a:xfrm>
            <a:off x="3814826" y="3131017"/>
            <a:ext cx="837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T</a:t>
            </a:r>
            <a:endParaRPr sz="600"/>
          </a:p>
        </p:txBody>
      </p:sp>
      <p:sp>
        <p:nvSpPr>
          <p:cNvPr id="3558" name="Google Shape;3558;p220"/>
          <p:cNvSpPr txBox="1"/>
          <p:nvPr/>
        </p:nvSpPr>
        <p:spPr>
          <a:xfrm>
            <a:off x="3684496" y="3131017"/>
            <a:ext cx="837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T</a:t>
            </a:r>
            <a:endParaRPr sz="600"/>
          </a:p>
        </p:txBody>
      </p:sp>
      <p:sp>
        <p:nvSpPr>
          <p:cNvPr id="3559" name="Google Shape;3559;p220"/>
          <p:cNvSpPr txBox="1"/>
          <p:nvPr/>
        </p:nvSpPr>
        <p:spPr>
          <a:xfrm>
            <a:off x="3883821" y="3131017"/>
            <a:ext cx="1986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AH</a:t>
            </a:r>
            <a:endParaRPr sz="600"/>
          </a:p>
        </p:txBody>
      </p:sp>
      <p:sp>
        <p:nvSpPr>
          <p:cNvPr id="3560" name="Google Shape;3560;p220"/>
          <p:cNvSpPr txBox="1"/>
          <p:nvPr/>
        </p:nvSpPr>
        <p:spPr>
          <a:xfrm>
            <a:off x="4004051" y="3131017"/>
            <a:ext cx="1986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AH</a:t>
            </a:r>
            <a:endParaRPr sz="600"/>
          </a:p>
        </p:txBody>
      </p:sp>
      <p:sp>
        <p:nvSpPr>
          <p:cNvPr id="3561" name="Google Shape;3561;p220"/>
          <p:cNvSpPr txBox="1"/>
          <p:nvPr/>
        </p:nvSpPr>
        <p:spPr>
          <a:xfrm>
            <a:off x="4124281" y="3131017"/>
            <a:ext cx="1986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AH</a:t>
            </a:r>
            <a:endParaRPr sz="600"/>
          </a:p>
        </p:txBody>
      </p:sp>
      <p:sp>
        <p:nvSpPr>
          <p:cNvPr id="3562" name="Google Shape;3562;p220"/>
          <p:cNvSpPr txBox="1"/>
          <p:nvPr/>
        </p:nvSpPr>
        <p:spPr>
          <a:xfrm>
            <a:off x="4244510" y="3131017"/>
            <a:ext cx="1986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AH</a:t>
            </a:r>
            <a:endParaRPr sz="600"/>
          </a:p>
        </p:txBody>
      </p:sp>
      <p:sp>
        <p:nvSpPr>
          <p:cNvPr id="3563" name="Google Shape;3563;p220"/>
          <p:cNvSpPr txBox="1"/>
          <p:nvPr/>
        </p:nvSpPr>
        <p:spPr>
          <a:xfrm>
            <a:off x="7623255" y="3112821"/>
            <a:ext cx="1986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N</a:t>
            </a:r>
            <a:endParaRPr sz="600"/>
          </a:p>
        </p:txBody>
      </p:sp>
      <p:sp>
        <p:nvSpPr>
          <p:cNvPr id="3564" name="Google Shape;3564;p220"/>
          <p:cNvSpPr txBox="1"/>
          <p:nvPr/>
        </p:nvSpPr>
        <p:spPr>
          <a:xfrm>
            <a:off x="7473593" y="3112821"/>
            <a:ext cx="1986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N</a:t>
            </a:r>
            <a:endParaRPr sz="600"/>
          </a:p>
        </p:txBody>
      </p:sp>
      <p:sp>
        <p:nvSpPr>
          <p:cNvPr id="3565" name="Google Shape;3565;p220"/>
          <p:cNvSpPr txBox="1"/>
          <p:nvPr/>
        </p:nvSpPr>
        <p:spPr>
          <a:xfrm>
            <a:off x="6725283" y="3112821"/>
            <a:ext cx="1986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N</a:t>
            </a:r>
            <a:endParaRPr sz="600"/>
          </a:p>
        </p:txBody>
      </p:sp>
      <p:sp>
        <p:nvSpPr>
          <p:cNvPr id="3566" name="Google Shape;3566;p220"/>
          <p:cNvSpPr txBox="1"/>
          <p:nvPr/>
        </p:nvSpPr>
        <p:spPr>
          <a:xfrm>
            <a:off x="6874945" y="3112821"/>
            <a:ext cx="1986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N</a:t>
            </a:r>
            <a:endParaRPr sz="600"/>
          </a:p>
        </p:txBody>
      </p:sp>
      <p:sp>
        <p:nvSpPr>
          <p:cNvPr id="3567" name="Google Shape;3567;p220"/>
          <p:cNvSpPr txBox="1"/>
          <p:nvPr/>
        </p:nvSpPr>
        <p:spPr>
          <a:xfrm>
            <a:off x="7323931" y="3112821"/>
            <a:ext cx="1986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N</a:t>
            </a:r>
            <a:endParaRPr sz="600"/>
          </a:p>
        </p:txBody>
      </p:sp>
      <p:sp>
        <p:nvSpPr>
          <p:cNvPr id="3568" name="Google Shape;3568;p220"/>
          <p:cNvSpPr txBox="1"/>
          <p:nvPr/>
        </p:nvSpPr>
        <p:spPr>
          <a:xfrm>
            <a:off x="7024607" y="3112821"/>
            <a:ext cx="1986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N</a:t>
            </a:r>
            <a:endParaRPr sz="600"/>
          </a:p>
        </p:txBody>
      </p:sp>
      <p:sp>
        <p:nvSpPr>
          <p:cNvPr id="3569" name="Google Shape;3569;p220"/>
          <p:cNvSpPr txBox="1"/>
          <p:nvPr/>
        </p:nvSpPr>
        <p:spPr>
          <a:xfrm>
            <a:off x="7174269" y="3112821"/>
            <a:ext cx="1986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N</a:t>
            </a:r>
            <a:endParaRPr sz="600"/>
          </a:p>
        </p:txBody>
      </p:sp>
      <p:sp>
        <p:nvSpPr>
          <p:cNvPr id="3570" name="Google Shape;3570;p220"/>
          <p:cNvSpPr txBox="1"/>
          <p:nvPr/>
        </p:nvSpPr>
        <p:spPr>
          <a:xfrm>
            <a:off x="6585586" y="3114059"/>
            <a:ext cx="1986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OH</a:t>
            </a:r>
            <a:endParaRPr sz="600"/>
          </a:p>
        </p:txBody>
      </p:sp>
      <p:sp>
        <p:nvSpPr>
          <p:cNvPr id="3571" name="Google Shape;3571;p220"/>
          <p:cNvSpPr txBox="1"/>
          <p:nvPr/>
        </p:nvSpPr>
        <p:spPr>
          <a:xfrm>
            <a:off x="6207419" y="3114059"/>
            <a:ext cx="1986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OH</a:t>
            </a:r>
            <a:endParaRPr sz="600"/>
          </a:p>
        </p:txBody>
      </p:sp>
      <p:sp>
        <p:nvSpPr>
          <p:cNvPr id="3572" name="Google Shape;3572;p220"/>
          <p:cNvSpPr txBox="1"/>
          <p:nvPr/>
        </p:nvSpPr>
        <p:spPr>
          <a:xfrm>
            <a:off x="6333475" y="3112819"/>
            <a:ext cx="1986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OH</a:t>
            </a:r>
            <a:endParaRPr sz="600"/>
          </a:p>
        </p:txBody>
      </p:sp>
      <p:sp>
        <p:nvSpPr>
          <p:cNvPr id="3573" name="Google Shape;3573;p220"/>
          <p:cNvSpPr txBox="1"/>
          <p:nvPr/>
        </p:nvSpPr>
        <p:spPr>
          <a:xfrm>
            <a:off x="6459530" y="3114059"/>
            <a:ext cx="1986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OH</a:t>
            </a:r>
            <a:endParaRPr sz="600"/>
          </a:p>
        </p:txBody>
      </p:sp>
      <p:pic>
        <p:nvPicPr>
          <p:cNvPr descr="Google Shape;1372;p26" id="3574" name="Google Shape;3574;p220"/>
          <p:cNvPicPr preferRelativeResize="0"/>
          <p:nvPr/>
        </p:nvPicPr>
        <p:blipFill rotWithShape="1">
          <a:blip r:embed="rId4">
            <a:alphaModFix/>
          </a:blip>
          <a:srcRect b="0" l="0" r="0" t="0"/>
          <a:stretch/>
        </p:blipFill>
        <p:spPr>
          <a:xfrm flipH="1" rot="10800000">
            <a:off x="1894111" y="3344767"/>
            <a:ext cx="678420" cy="156657"/>
          </a:xfrm>
          <a:prstGeom prst="rect">
            <a:avLst/>
          </a:prstGeom>
          <a:noFill/>
          <a:ln>
            <a:noFill/>
          </a:ln>
        </p:spPr>
      </p:pic>
      <p:pic>
        <p:nvPicPr>
          <p:cNvPr descr="Google Shape;1373;p26" id="3575" name="Google Shape;3575;p220"/>
          <p:cNvPicPr preferRelativeResize="0"/>
          <p:nvPr/>
        </p:nvPicPr>
        <p:blipFill rotWithShape="1">
          <a:blip r:embed="rId4">
            <a:alphaModFix/>
          </a:blip>
          <a:srcRect b="0" l="0" r="0" t="0"/>
          <a:stretch/>
        </p:blipFill>
        <p:spPr>
          <a:xfrm flipH="1" rot="10800000">
            <a:off x="2571310" y="3348890"/>
            <a:ext cx="954930" cy="148409"/>
          </a:xfrm>
          <a:prstGeom prst="rect">
            <a:avLst/>
          </a:prstGeom>
          <a:noFill/>
          <a:ln>
            <a:noFill/>
          </a:ln>
        </p:spPr>
      </p:pic>
      <p:pic>
        <p:nvPicPr>
          <p:cNvPr descr="Google Shape;1373;p26" id="3576" name="Google Shape;3576;p220"/>
          <p:cNvPicPr preferRelativeResize="0"/>
          <p:nvPr/>
        </p:nvPicPr>
        <p:blipFill rotWithShape="1">
          <a:blip r:embed="rId4">
            <a:alphaModFix/>
          </a:blip>
          <a:srcRect b="0" l="0" r="0" t="0"/>
          <a:stretch/>
        </p:blipFill>
        <p:spPr>
          <a:xfrm flipH="1" rot="10800000">
            <a:off x="3532485" y="3337645"/>
            <a:ext cx="337935" cy="148409"/>
          </a:xfrm>
          <a:prstGeom prst="rect">
            <a:avLst/>
          </a:prstGeom>
          <a:noFill/>
          <a:ln>
            <a:noFill/>
          </a:ln>
        </p:spPr>
      </p:pic>
      <p:pic>
        <p:nvPicPr>
          <p:cNvPr descr="Google Shape;1372;p26" id="3577" name="Google Shape;3577;p220"/>
          <p:cNvPicPr preferRelativeResize="0"/>
          <p:nvPr/>
        </p:nvPicPr>
        <p:blipFill rotWithShape="1">
          <a:blip r:embed="rId4">
            <a:alphaModFix/>
          </a:blip>
          <a:srcRect b="0" l="0" r="0" t="0"/>
          <a:stretch/>
        </p:blipFill>
        <p:spPr>
          <a:xfrm flipH="1" rot="10800000">
            <a:off x="6040121" y="3333521"/>
            <a:ext cx="720875" cy="156657"/>
          </a:xfrm>
          <a:prstGeom prst="rect">
            <a:avLst/>
          </a:prstGeom>
          <a:noFill/>
          <a:ln>
            <a:noFill/>
          </a:ln>
        </p:spPr>
      </p:pic>
      <p:pic>
        <p:nvPicPr>
          <p:cNvPr descr="Google Shape;1372;p26" id="3578" name="Google Shape;3578;p220"/>
          <p:cNvPicPr preferRelativeResize="0"/>
          <p:nvPr/>
        </p:nvPicPr>
        <p:blipFill rotWithShape="1">
          <a:blip r:embed="rId4">
            <a:alphaModFix/>
          </a:blip>
          <a:srcRect b="0" l="0" r="0" t="0"/>
          <a:stretch/>
        </p:blipFill>
        <p:spPr>
          <a:xfrm flipH="1" rot="10800000">
            <a:off x="3877760" y="3333521"/>
            <a:ext cx="700600" cy="156657"/>
          </a:xfrm>
          <a:prstGeom prst="rect">
            <a:avLst/>
          </a:prstGeom>
          <a:noFill/>
          <a:ln>
            <a:noFill/>
          </a:ln>
        </p:spPr>
      </p:pic>
      <p:pic>
        <p:nvPicPr>
          <p:cNvPr descr="Google Shape;1372;p26" id="3579" name="Google Shape;3579;p220"/>
          <p:cNvPicPr preferRelativeResize="0"/>
          <p:nvPr/>
        </p:nvPicPr>
        <p:blipFill rotWithShape="1">
          <a:blip r:embed="rId4">
            <a:alphaModFix/>
          </a:blip>
          <a:srcRect b="0" l="0" r="0" t="0"/>
          <a:stretch/>
        </p:blipFill>
        <p:spPr>
          <a:xfrm flipH="1" rot="10800000">
            <a:off x="6785434" y="3333521"/>
            <a:ext cx="968200" cy="156657"/>
          </a:xfrm>
          <a:prstGeom prst="rect">
            <a:avLst/>
          </a:prstGeom>
          <a:noFill/>
          <a:ln>
            <a:noFill/>
          </a:ln>
        </p:spPr>
      </p:pic>
      <p:sp>
        <p:nvSpPr>
          <p:cNvPr id="3580" name="Google Shape;3580;p220"/>
          <p:cNvSpPr txBox="1"/>
          <p:nvPr/>
        </p:nvSpPr>
        <p:spPr>
          <a:xfrm>
            <a:off x="2089350" y="3595375"/>
            <a:ext cx="254700" cy="180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EAB40"/>
              </a:buClr>
              <a:buSzPts val="700"/>
              <a:buFont typeface="Arial"/>
              <a:buNone/>
            </a:pPr>
            <a:r>
              <a:rPr b="0" i="0" lang="en" sz="1000" u="none" cap="none" strike="noStrike">
                <a:solidFill>
                  <a:srgbClr val="FEAB40"/>
                </a:solidFill>
                <a:latin typeface="Arial"/>
                <a:ea typeface="Arial"/>
                <a:cs typeface="Arial"/>
                <a:sym typeface="Arial"/>
              </a:rPr>
              <a:t>EH</a:t>
            </a:r>
            <a:endParaRPr sz="1000"/>
          </a:p>
        </p:txBody>
      </p:sp>
      <p:sp>
        <p:nvSpPr>
          <p:cNvPr id="3581" name="Google Shape;3581;p220"/>
          <p:cNvSpPr txBox="1"/>
          <p:nvPr/>
        </p:nvSpPr>
        <p:spPr>
          <a:xfrm>
            <a:off x="2990891" y="3595375"/>
            <a:ext cx="90600" cy="180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EAB40"/>
              </a:buClr>
              <a:buSzPts val="700"/>
              <a:buFont typeface="Arial"/>
              <a:buNone/>
            </a:pPr>
            <a:r>
              <a:rPr b="0" i="0" lang="en" sz="1000" u="none" cap="none" strike="noStrike">
                <a:solidFill>
                  <a:srgbClr val="FEAB40"/>
                </a:solidFill>
                <a:latin typeface="Arial"/>
                <a:ea typeface="Arial"/>
                <a:cs typeface="Arial"/>
                <a:sym typeface="Arial"/>
              </a:rPr>
              <a:t>S</a:t>
            </a:r>
            <a:endParaRPr sz="1000"/>
          </a:p>
        </p:txBody>
      </p:sp>
      <p:sp>
        <p:nvSpPr>
          <p:cNvPr id="3582" name="Google Shape;3582;p220"/>
          <p:cNvSpPr txBox="1"/>
          <p:nvPr/>
        </p:nvSpPr>
        <p:spPr>
          <a:xfrm>
            <a:off x="3647480" y="3595375"/>
            <a:ext cx="88200" cy="180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EAB40"/>
              </a:buClr>
              <a:buSzPts val="700"/>
              <a:buFont typeface="Arial"/>
              <a:buNone/>
            </a:pPr>
            <a:r>
              <a:rPr b="0" i="0" lang="en" sz="1000" u="none" cap="none" strike="noStrike">
                <a:solidFill>
                  <a:srgbClr val="FEAB40"/>
                </a:solidFill>
                <a:latin typeface="Arial"/>
                <a:ea typeface="Arial"/>
                <a:cs typeface="Arial"/>
                <a:sym typeface="Arial"/>
              </a:rPr>
              <a:t>T</a:t>
            </a:r>
            <a:endParaRPr sz="1000"/>
          </a:p>
        </p:txBody>
      </p:sp>
      <p:sp>
        <p:nvSpPr>
          <p:cNvPr id="3583" name="Google Shape;3583;p220"/>
          <p:cNvSpPr txBox="1"/>
          <p:nvPr/>
        </p:nvSpPr>
        <p:spPr>
          <a:xfrm>
            <a:off x="4041198" y="3595375"/>
            <a:ext cx="345000" cy="180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EAB40"/>
              </a:buClr>
              <a:buSzPts val="700"/>
              <a:buFont typeface="Arial"/>
              <a:buNone/>
            </a:pPr>
            <a:r>
              <a:rPr b="0" i="0" lang="en" sz="1000" u="none" cap="none" strike="noStrike">
                <a:solidFill>
                  <a:srgbClr val="FEAB40"/>
                </a:solidFill>
                <a:latin typeface="Arial"/>
                <a:ea typeface="Arial"/>
                <a:cs typeface="Arial"/>
                <a:sym typeface="Arial"/>
              </a:rPr>
              <a:t>AH</a:t>
            </a:r>
            <a:endParaRPr sz="1000"/>
          </a:p>
        </p:txBody>
      </p:sp>
      <p:sp>
        <p:nvSpPr>
          <p:cNvPr id="3584" name="Google Shape;3584;p220"/>
          <p:cNvSpPr txBox="1"/>
          <p:nvPr/>
        </p:nvSpPr>
        <p:spPr>
          <a:xfrm>
            <a:off x="6247804" y="3595375"/>
            <a:ext cx="338100" cy="180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EAB40"/>
              </a:buClr>
              <a:buSzPts val="700"/>
              <a:buFont typeface="Arial"/>
              <a:buNone/>
            </a:pPr>
            <a:r>
              <a:rPr lang="en" sz="1000">
                <a:solidFill>
                  <a:srgbClr val="FEAB40"/>
                </a:solidFill>
              </a:rPr>
              <a:t>OH</a:t>
            </a:r>
            <a:endParaRPr sz="1000">
              <a:solidFill>
                <a:srgbClr val="FEAB40"/>
              </a:solidFill>
            </a:endParaRPr>
          </a:p>
        </p:txBody>
      </p:sp>
      <p:sp>
        <p:nvSpPr>
          <p:cNvPr id="3585" name="Google Shape;3585;p220"/>
          <p:cNvSpPr txBox="1"/>
          <p:nvPr/>
        </p:nvSpPr>
        <p:spPr>
          <a:xfrm>
            <a:off x="7097023" y="3595375"/>
            <a:ext cx="345000" cy="180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EAB40"/>
              </a:buClr>
              <a:buSzPts val="700"/>
              <a:buFont typeface="Arial"/>
              <a:buNone/>
            </a:pPr>
            <a:r>
              <a:rPr lang="en" sz="1000">
                <a:solidFill>
                  <a:srgbClr val="FEAB40"/>
                </a:solidFill>
              </a:rPr>
              <a:t>N</a:t>
            </a:r>
            <a:endParaRPr sz="1000"/>
          </a:p>
        </p:txBody>
      </p:sp>
      <p:cxnSp>
        <p:nvCxnSpPr>
          <p:cNvPr id="3586" name="Google Shape;3586;p220"/>
          <p:cNvCxnSpPr/>
          <p:nvPr/>
        </p:nvCxnSpPr>
        <p:spPr>
          <a:xfrm>
            <a:off x="4797261" y="3221034"/>
            <a:ext cx="1056000" cy="0"/>
          </a:xfrm>
          <a:prstGeom prst="straightConnector1">
            <a:avLst/>
          </a:prstGeom>
          <a:noFill/>
          <a:ln cap="flat" cmpd="sng" w="9525">
            <a:solidFill>
              <a:srgbClr val="FFAB40"/>
            </a:solidFill>
            <a:prstDash val="dot"/>
            <a:round/>
            <a:headEnd len="sm" w="sm" type="none"/>
            <a:tailEnd len="sm" w="sm" type="none"/>
          </a:ln>
        </p:spPr>
      </p:cxnSp>
      <p:pic>
        <p:nvPicPr>
          <p:cNvPr id="3587" name="Google Shape;3587;p220" title="una-oracion.mp3">
            <a:hlinkClick r:id="rId5"/>
          </p:cNvPr>
          <p:cNvPicPr preferRelativeResize="0"/>
          <p:nvPr/>
        </p:nvPicPr>
        <p:blipFill>
          <a:blip r:embed="rId6">
            <a:alphaModFix/>
          </a:blip>
          <a:stretch>
            <a:fillRect/>
          </a:stretch>
        </p:blipFill>
        <p:spPr>
          <a:xfrm>
            <a:off x="807700" y="1804650"/>
            <a:ext cx="457200" cy="4572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1" name="Shape 3591"/>
        <p:cNvGrpSpPr/>
        <p:nvPr/>
      </p:nvGrpSpPr>
      <p:grpSpPr>
        <a:xfrm>
          <a:off x="0" y="0"/>
          <a:ext cx="0" cy="0"/>
          <a:chOff x="0" y="0"/>
          <a:chExt cx="0" cy="0"/>
        </a:xfrm>
      </p:grpSpPr>
      <p:sp>
        <p:nvSpPr>
          <p:cNvPr id="3592" name="Google Shape;3592;p22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 Architectures</a:t>
            </a:r>
            <a:endParaRPr/>
          </a:p>
        </p:txBody>
      </p:sp>
      <p:sp>
        <p:nvSpPr>
          <p:cNvPr id="3593" name="Google Shape;3593;p2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94" name="Google Shape;3594;p221"/>
          <p:cNvSpPr/>
          <p:nvPr/>
        </p:nvSpPr>
        <p:spPr>
          <a:xfrm>
            <a:off x="4877725" y="2667125"/>
            <a:ext cx="1129800" cy="779400"/>
          </a:xfrm>
          <a:prstGeom prst="rect">
            <a:avLst/>
          </a:prstGeom>
          <a:solidFill>
            <a:srgbClr val="FFFFFF">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21"/>
          <p:cNvSpPr/>
          <p:nvPr/>
        </p:nvSpPr>
        <p:spPr>
          <a:xfrm>
            <a:off x="6212525" y="1663375"/>
            <a:ext cx="1129800" cy="779400"/>
          </a:xfrm>
          <a:prstGeom prst="rect">
            <a:avLst/>
          </a:prstGeom>
          <a:solidFill>
            <a:srgbClr val="FFFFFF">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oogle Shape;1295;p26" id="3596" name="Google Shape;3596;p221"/>
          <p:cNvPicPr preferRelativeResize="0"/>
          <p:nvPr/>
        </p:nvPicPr>
        <p:blipFill rotWithShape="1">
          <a:blip r:embed="rId3">
            <a:alphaModFix/>
          </a:blip>
          <a:srcRect b="0" l="0" r="0" t="0"/>
          <a:stretch/>
        </p:blipFill>
        <p:spPr>
          <a:xfrm>
            <a:off x="352909" y="1678195"/>
            <a:ext cx="1383661" cy="383349"/>
          </a:xfrm>
          <a:prstGeom prst="rect">
            <a:avLst/>
          </a:prstGeom>
          <a:noFill/>
          <a:ln>
            <a:noFill/>
          </a:ln>
        </p:spPr>
      </p:pic>
      <p:grpSp>
        <p:nvGrpSpPr>
          <p:cNvPr id="3597" name="Google Shape;3597;p221"/>
          <p:cNvGrpSpPr/>
          <p:nvPr/>
        </p:nvGrpSpPr>
        <p:grpSpPr>
          <a:xfrm>
            <a:off x="473133" y="2535507"/>
            <a:ext cx="1089225" cy="410400"/>
            <a:chOff x="0" y="0"/>
            <a:chExt cx="2904600" cy="1094400"/>
          </a:xfrm>
        </p:grpSpPr>
        <p:sp>
          <p:nvSpPr>
            <p:cNvPr id="3598" name="Google Shape;3598;p221"/>
            <p:cNvSpPr/>
            <p:nvPr/>
          </p:nvSpPr>
          <p:spPr>
            <a:xfrm>
              <a:off x="0" y="19152"/>
              <a:ext cx="2904600" cy="1056000"/>
            </a:xfrm>
            <a:prstGeom prst="rect">
              <a:avLst/>
            </a:prstGeom>
            <a:solidFill>
              <a:srgbClr val="6D9EEB"/>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599" name="Google Shape;3599;p221"/>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ASR</a:t>
              </a:r>
              <a:endParaRPr sz="500"/>
            </a:p>
          </p:txBody>
        </p:sp>
      </p:grpSp>
      <p:grpSp>
        <p:nvGrpSpPr>
          <p:cNvPr id="3600" name="Google Shape;3600;p221"/>
          <p:cNvGrpSpPr/>
          <p:nvPr/>
        </p:nvGrpSpPr>
        <p:grpSpPr>
          <a:xfrm>
            <a:off x="473133" y="3546585"/>
            <a:ext cx="1089225" cy="410400"/>
            <a:chOff x="0" y="0"/>
            <a:chExt cx="2904600" cy="1094400"/>
          </a:xfrm>
        </p:grpSpPr>
        <p:sp>
          <p:nvSpPr>
            <p:cNvPr id="3601" name="Google Shape;3601;p221"/>
            <p:cNvSpPr/>
            <p:nvPr/>
          </p:nvSpPr>
          <p:spPr>
            <a:xfrm>
              <a:off x="0" y="19152"/>
              <a:ext cx="2904600" cy="1056000"/>
            </a:xfrm>
            <a:prstGeom prst="rect">
              <a:avLst/>
            </a:prstGeom>
            <a:solidFill>
              <a:srgbClr val="C27BA0"/>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602" name="Google Shape;3602;p221"/>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MT</a:t>
              </a:r>
              <a:endParaRPr sz="500"/>
            </a:p>
          </p:txBody>
        </p:sp>
      </p:grpSp>
      <p:sp>
        <p:nvSpPr>
          <p:cNvPr id="3603" name="Google Shape;3603;p221"/>
          <p:cNvSpPr txBox="1"/>
          <p:nvPr/>
        </p:nvSpPr>
        <p:spPr>
          <a:xfrm>
            <a:off x="488474" y="4064646"/>
            <a:ext cx="1089300" cy="3513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64D79"/>
              </a:buClr>
              <a:buSzPts val="1100"/>
              <a:buFont typeface="Arial"/>
              <a:buNone/>
            </a:pPr>
            <a:r>
              <a:rPr b="0" i="0" lang="en" sz="1100" u="none" cap="none" strike="noStrike">
                <a:solidFill>
                  <a:srgbClr val="A64D79"/>
                </a:solidFill>
                <a:latin typeface="Arial"/>
                <a:ea typeface="Arial"/>
                <a:cs typeface="Arial"/>
                <a:sym typeface="Arial"/>
              </a:rPr>
              <a:t>translation</a:t>
            </a:r>
            <a:endParaRPr sz="500"/>
          </a:p>
        </p:txBody>
      </p:sp>
      <p:pic>
        <p:nvPicPr>
          <p:cNvPr descr="Google Shape;1299;p26" id="3604" name="Google Shape;3604;p221"/>
          <p:cNvPicPr preferRelativeResize="0"/>
          <p:nvPr/>
        </p:nvPicPr>
        <p:blipFill rotWithShape="1">
          <a:blip r:embed="rId4">
            <a:alphaModFix/>
          </a:blip>
          <a:srcRect b="0" l="0" r="0" t="0"/>
          <a:stretch/>
        </p:blipFill>
        <p:spPr>
          <a:xfrm rot="5394595">
            <a:off x="937450" y="2389598"/>
            <a:ext cx="191424" cy="72649"/>
          </a:xfrm>
          <a:prstGeom prst="rect">
            <a:avLst/>
          </a:prstGeom>
          <a:noFill/>
          <a:ln>
            <a:noFill/>
          </a:ln>
        </p:spPr>
      </p:pic>
      <p:pic>
        <p:nvPicPr>
          <p:cNvPr descr="Google Shape;1300;p26" id="3605" name="Google Shape;3605;p221"/>
          <p:cNvPicPr preferRelativeResize="0"/>
          <p:nvPr/>
        </p:nvPicPr>
        <p:blipFill rotWithShape="1">
          <a:blip r:embed="rId4">
            <a:alphaModFix/>
          </a:blip>
          <a:srcRect b="0" l="0" r="0" t="0"/>
          <a:stretch/>
        </p:blipFill>
        <p:spPr>
          <a:xfrm rot="5394595">
            <a:off x="937450" y="4006840"/>
            <a:ext cx="191424" cy="72649"/>
          </a:xfrm>
          <a:prstGeom prst="rect">
            <a:avLst/>
          </a:prstGeom>
          <a:noFill/>
          <a:ln>
            <a:noFill/>
          </a:ln>
        </p:spPr>
      </p:pic>
      <p:sp>
        <p:nvSpPr>
          <p:cNvPr id="3606" name="Google Shape;3606;p221"/>
          <p:cNvSpPr txBox="1"/>
          <p:nvPr/>
        </p:nvSpPr>
        <p:spPr>
          <a:xfrm>
            <a:off x="630696" y="3058839"/>
            <a:ext cx="774000" cy="3513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3C78D8"/>
              </a:buClr>
              <a:buSzPts val="1100"/>
              <a:buFont typeface="Arial"/>
              <a:buNone/>
            </a:pPr>
            <a:r>
              <a:rPr b="0" i="0" lang="en" sz="1100" u="none" cap="none" strike="noStrike">
                <a:solidFill>
                  <a:srgbClr val="3C78D8"/>
                </a:solidFill>
                <a:latin typeface="Arial"/>
                <a:ea typeface="Arial"/>
                <a:cs typeface="Arial"/>
                <a:sym typeface="Arial"/>
              </a:rPr>
              <a:t>transcript</a:t>
            </a:r>
            <a:endParaRPr sz="500"/>
          </a:p>
        </p:txBody>
      </p:sp>
      <p:pic>
        <p:nvPicPr>
          <p:cNvPr descr="Google Shape;1302;p26" id="3607" name="Google Shape;3607;p221"/>
          <p:cNvPicPr preferRelativeResize="0"/>
          <p:nvPr/>
        </p:nvPicPr>
        <p:blipFill rotWithShape="1">
          <a:blip r:embed="rId5">
            <a:alphaModFix/>
          </a:blip>
          <a:srcRect b="0" l="0" r="0" t="0"/>
          <a:stretch/>
        </p:blipFill>
        <p:spPr>
          <a:xfrm rot="5394595">
            <a:off x="922057" y="3048384"/>
            <a:ext cx="191424" cy="14288"/>
          </a:xfrm>
          <a:prstGeom prst="rect">
            <a:avLst/>
          </a:prstGeom>
          <a:noFill/>
          <a:ln>
            <a:noFill/>
          </a:ln>
        </p:spPr>
      </p:pic>
      <p:pic>
        <p:nvPicPr>
          <p:cNvPr descr="Google Shape;1303;p26" id="3608" name="Google Shape;3608;p221"/>
          <p:cNvPicPr preferRelativeResize="0"/>
          <p:nvPr/>
        </p:nvPicPr>
        <p:blipFill rotWithShape="1">
          <a:blip r:embed="rId4">
            <a:alphaModFix/>
          </a:blip>
          <a:srcRect b="0" l="0" r="0" t="0"/>
          <a:stretch/>
        </p:blipFill>
        <p:spPr>
          <a:xfrm rot="5394595">
            <a:off x="922108" y="3395408"/>
            <a:ext cx="191423" cy="72648"/>
          </a:xfrm>
          <a:prstGeom prst="rect">
            <a:avLst/>
          </a:prstGeom>
          <a:noFill/>
          <a:ln>
            <a:noFill/>
          </a:ln>
        </p:spPr>
      </p:pic>
      <p:sp>
        <p:nvSpPr>
          <p:cNvPr id="3609" name="Google Shape;3609;p221"/>
          <p:cNvSpPr txBox="1"/>
          <p:nvPr/>
        </p:nvSpPr>
        <p:spPr>
          <a:xfrm>
            <a:off x="488474" y="1167051"/>
            <a:ext cx="1089300" cy="3513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674EA7"/>
              </a:buClr>
              <a:buSzPts val="1400"/>
              <a:buFont typeface="Oswald"/>
              <a:buNone/>
            </a:pPr>
            <a:r>
              <a:rPr b="1" i="0" lang="en" sz="1400" u="none" cap="none" strike="noStrike">
                <a:solidFill>
                  <a:srgbClr val="674EA7"/>
                </a:solidFill>
                <a:latin typeface="Oswald"/>
                <a:ea typeface="Oswald"/>
                <a:cs typeface="Oswald"/>
                <a:sym typeface="Oswald"/>
              </a:rPr>
              <a:t>CASCADE</a:t>
            </a:r>
            <a:endParaRPr sz="500"/>
          </a:p>
        </p:txBody>
      </p:sp>
      <p:grpSp>
        <p:nvGrpSpPr>
          <p:cNvPr id="3610" name="Google Shape;3610;p221"/>
          <p:cNvGrpSpPr/>
          <p:nvPr/>
        </p:nvGrpSpPr>
        <p:grpSpPr>
          <a:xfrm>
            <a:off x="395566" y="2143594"/>
            <a:ext cx="1298319" cy="162113"/>
            <a:chOff x="-2" y="-2"/>
            <a:chExt cx="3462185" cy="432300"/>
          </a:xfrm>
        </p:grpSpPr>
        <p:grpSp>
          <p:nvGrpSpPr>
            <p:cNvPr id="3611" name="Google Shape;3611;p221"/>
            <p:cNvGrpSpPr/>
            <p:nvPr/>
          </p:nvGrpSpPr>
          <p:grpSpPr>
            <a:xfrm>
              <a:off x="-2" y="-2"/>
              <a:ext cx="3462185" cy="432300"/>
              <a:chOff x="-1" y="-1"/>
              <a:chExt cx="3462185" cy="432300"/>
            </a:xfrm>
          </p:grpSpPr>
          <p:sp>
            <p:nvSpPr>
              <p:cNvPr id="3612" name="Google Shape;3612;p221"/>
              <p:cNvSpPr/>
              <p:nvPr/>
            </p:nvSpPr>
            <p:spPr>
              <a:xfrm>
                <a:off x="-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13" name="Google Shape;3613;p221"/>
              <p:cNvSpPr/>
              <p:nvPr/>
            </p:nvSpPr>
            <p:spPr>
              <a:xfrm>
                <a:off x="188647"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14" name="Google Shape;3614;p221"/>
              <p:cNvSpPr/>
              <p:nvPr/>
            </p:nvSpPr>
            <p:spPr>
              <a:xfrm>
                <a:off x="37729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15" name="Google Shape;3615;p221"/>
              <p:cNvSpPr/>
              <p:nvPr/>
            </p:nvSpPr>
            <p:spPr>
              <a:xfrm>
                <a:off x="56594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16" name="Google Shape;3616;p221"/>
              <p:cNvSpPr/>
              <p:nvPr/>
            </p:nvSpPr>
            <p:spPr>
              <a:xfrm>
                <a:off x="272356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17" name="Google Shape;3617;p221"/>
              <p:cNvSpPr/>
              <p:nvPr/>
            </p:nvSpPr>
            <p:spPr>
              <a:xfrm>
                <a:off x="292397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18" name="Google Shape;3618;p221"/>
              <p:cNvSpPr/>
              <p:nvPr/>
            </p:nvSpPr>
            <p:spPr>
              <a:xfrm>
                <a:off x="3124378"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19" name="Google Shape;3619;p221"/>
              <p:cNvSpPr/>
              <p:nvPr/>
            </p:nvSpPr>
            <p:spPr>
              <a:xfrm>
                <a:off x="332478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cxnSp>
          <p:nvCxnSpPr>
            <p:cNvPr id="3620" name="Google Shape;3620;p221"/>
            <p:cNvCxnSpPr/>
            <p:nvPr/>
          </p:nvCxnSpPr>
          <p:spPr>
            <a:xfrm>
              <a:off x="898706" y="219714"/>
              <a:ext cx="1629600" cy="0"/>
            </a:xfrm>
            <a:prstGeom prst="straightConnector1">
              <a:avLst/>
            </a:prstGeom>
            <a:noFill/>
            <a:ln cap="flat" cmpd="sng" w="9525">
              <a:solidFill>
                <a:srgbClr val="1C4587"/>
              </a:solidFill>
              <a:prstDash val="dot"/>
              <a:round/>
              <a:headEnd len="sm" w="sm" type="none"/>
              <a:tailEnd len="sm" w="sm" type="none"/>
            </a:ln>
          </p:spPr>
        </p:cxnSp>
      </p:grpSp>
      <p:grpSp>
        <p:nvGrpSpPr>
          <p:cNvPr id="3621" name="Google Shape;3621;p221"/>
          <p:cNvGrpSpPr/>
          <p:nvPr/>
        </p:nvGrpSpPr>
        <p:grpSpPr>
          <a:xfrm>
            <a:off x="1922340" y="1072725"/>
            <a:ext cx="1383661" cy="3343260"/>
            <a:chOff x="0" y="0"/>
            <a:chExt cx="3689763" cy="8915361"/>
          </a:xfrm>
        </p:grpSpPr>
        <p:pic>
          <p:nvPicPr>
            <p:cNvPr descr="Google Shape;1304;p26" id="3622" name="Google Shape;3622;p221"/>
            <p:cNvPicPr preferRelativeResize="0"/>
            <p:nvPr/>
          </p:nvPicPr>
          <p:blipFill rotWithShape="1">
            <a:blip r:embed="rId3">
              <a:alphaModFix/>
            </a:blip>
            <a:srcRect b="0" l="0" r="0" t="0"/>
            <a:stretch/>
          </p:blipFill>
          <p:spPr>
            <a:xfrm>
              <a:off x="0" y="1614584"/>
              <a:ext cx="3689763" cy="1022264"/>
            </a:xfrm>
            <a:prstGeom prst="rect">
              <a:avLst/>
            </a:prstGeom>
            <a:noFill/>
            <a:ln>
              <a:noFill/>
            </a:ln>
          </p:spPr>
        </p:pic>
        <p:grpSp>
          <p:nvGrpSpPr>
            <p:cNvPr id="3623" name="Google Shape;3623;p221"/>
            <p:cNvGrpSpPr/>
            <p:nvPr/>
          </p:nvGrpSpPr>
          <p:grpSpPr>
            <a:xfrm>
              <a:off x="341020" y="5175421"/>
              <a:ext cx="2904600" cy="1094400"/>
              <a:chOff x="0" y="0"/>
              <a:chExt cx="2904600" cy="1094400"/>
            </a:xfrm>
          </p:grpSpPr>
          <p:sp>
            <p:nvSpPr>
              <p:cNvPr id="3624" name="Google Shape;3624;p221"/>
              <p:cNvSpPr/>
              <p:nvPr/>
            </p:nvSpPr>
            <p:spPr>
              <a:xfrm>
                <a:off x="0" y="19152"/>
                <a:ext cx="2904600" cy="1056000"/>
              </a:xfrm>
              <a:prstGeom prst="rect">
                <a:avLst/>
              </a:prstGeom>
              <a:solidFill>
                <a:srgbClr val="8E7CC3"/>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625" name="Google Shape;3625;p221"/>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ST</a:t>
                </a:r>
                <a:endParaRPr sz="500"/>
              </a:p>
            </p:txBody>
          </p:sp>
        </p:grpSp>
        <p:pic>
          <p:nvPicPr>
            <p:cNvPr descr="Google Shape;1306;p26" id="3626" name="Google Shape;3626;p221"/>
            <p:cNvPicPr preferRelativeResize="0"/>
            <p:nvPr/>
          </p:nvPicPr>
          <p:blipFill rotWithShape="1">
            <a:blip r:embed="rId6">
              <a:alphaModFix/>
            </a:blip>
            <a:srcRect b="0" l="0" r="0" t="0"/>
            <a:stretch/>
          </p:blipFill>
          <p:spPr>
            <a:xfrm rot="5400000">
              <a:off x="936358" y="4165460"/>
              <a:ext cx="1696563" cy="193729"/>
            </a:xfrm>
            <a:prstGeom prst="rect">
              <a:avLst/>
            </a:prstGeom>
            <a:noFill/>
            <a:ln>
              <a:noFill/>
            </a:ln>
          </p:spPr>
        </p:pic>
        <p:sp>
          <p:nvSpPr>
            <p:cNvPr id="3627" name="Google Shape;3627;p221"/>
            <p:cNvSpPr txBox="1"/>
            <p:nvPr/>
          </p:nvSpPr>
          <p:spPr>
            <a:xfrm>
              <a:off x="341020" y="7978461"/>
              <a:ext cx="2904600" cy="93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64D79"/>
                </a:buClr>
                <a:buSzPts val="1100"/>
                <a:buFont typeface="Arial"/>
                <a:buNone/>
              </a:pPr>
              <a:r>
                <a:rPr b="0" i="0" lang="en" sz="1100" u="none" cap="none" strike="noStrike">
                  <a:solidFill>
                    <a:srgbClr val="A64D79"/>
                  </a:solidFill>
                  <a:latin typeface="Arial"/>
                  <a:ea typeface="Arial"/>
                  <a:cs typeface="Arial"/>
                  <a:sym typeface="Arial"/>
                </a:rPr>
                <a:t>translation</a:t>
              </a:r>
              <a:endParaRPr sz="500"/>
            </a:p>
          </p:txBody>
        </p:sp>
        <p:pic>
          <p:nvPicPr>
            <p:cNvPr descr="Google Shape;1308;p26" id="3628" name="Google Shape;3628;p221"/>
            <p:cNvPicPr preferRelativeResize="0"/>
            <p:nvPr/>
          </p:nvPicPr>
          <p:blipFill rotWithShape="1">
            <a:blip r:embed="rId7">
              <a:alphaModFix/>
            </a:blip>
            <a:srcRect b="0" l="0" r="0" t="0"/>
            <a:stretch/>
          </p:blipFill>
          <p:spPr>
            <a:xfrm>
              <a:off x="1696655" y="6250952"/>
              <a:ext cx="193729" cy="1746560"/>
            </a:xfrm>
            <a:prstGeom prst="rect">
              <a:avLst/>
            </a:prstGeom>
            <a:noFill/>
            <a:ln>
              <a:noFill/>
            </a:ln>
          </p:spPr>
        </p:pic>
        <p:sp>
          <p:nvSpPr>
            <p:cNvPr id="3629" name="Google Shape;3629;p221"/>
            <p:cNvSpPr txBox="1"/>
            <p:nvPr/>
          </p:nvSpPr>
          <p:spPr>
            <a:xfrm>
              <a:off x="266812" y="0"/>
              <a:ext cx="3094200" cy="14400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674EA7"/>
                </a:buClr>
                <a:buSzPts val="1400"/>
                <a:buFont typeface="Oswald"/>
                <a:buNone/>
              </a:pPr>
              <a:r>
                <a:rPr b="1" i="0" lang="en" sz="1400" u="none" cap="none" strike="noStrike">
                  <a:solidFill>
                    <a:srgbClr val="674EA7"/>
                  </a:solidFill>
                  <a:latin typeface="Oswald"/>
                  <a:ea typeface="Oswald"/>
                  <a:cs typeface="Oswald"/>
                  <a:sym typeface="Oswald"/>
                </a:rPr>
                <a:t>END-TO-END</a:t>
              </a:r>
              <a:endParaRPr sz="500"/>
            </a:p>
          </p:txBody>
        </p:sp>
        <p:grpSp>
          <p:nvGrpSpPr>
            <p:cNvPr id="3630" name="Google Shape;3630;p221"/>
            <p:cNvGrpSpPr/>
            <p:nvPr/>
          </p:nvGrpSpPr>
          <p:grpSpPr>
            <a:xfrm>
              <a:off x="113782" y="2855651"/>
              <a:ext cx="3462185" cy="432300"/>
              <a:chOff x="-2" y="-2"/>
              <a:chExt cx="3462185" cy="432300"/>
            </a:xfrm>
          </p:grpSpPr>
          <p:grpSp>
            <p:nvGrpSpPr>
              <p:cNvPr id="3631" name="Google Shape;3631;p221"/>
              <p:cNvGrpSpPr/>
              <p:nvPr/>
            </p:nvGrpSpPr>
            <p:grpSpPr>
              <a:xfrm>
                <a:off x="-2" y="-2"/>
                <a:ext cx="3462185" cy="432300"/>
                <a:chOff x="-1" y="-1"/>
                <a:chExt cx="3462185" cy="432300"/>
              </a:xfrm>
            </p:grpSpPr>
            <p:sp>
              <p:nvSpPr>
                <p:cNvPr id="3632" name="Google Shape;3632;p221"/>
                <p:cNvSpPr/>
                <p:nvPr/>
              </p:nvSpPr>
              <p:spPr>
                <a:xfrm>
                  <a:off x="-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33" name="Google Shape;3633;p221"/>
                <p:cNvSpPr/>
                <p:nvPr/>
              </p:nvSpPr>
              <p:spPr>
                <a:xfrm>
                  <a:off x="188647"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34" name="Google Shape;3634;p221"/>
                <p:cNvSpPr/>
                <p:nvPr/>
              </p:nvSpPr>
              <p:spPr>
                <a:xfrm>
                  <a:off x="37729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35" name="Google Shape;3635;p221"/>
                <p:cNvSpPr/>
                <p:nvPr/>
              </p:nvSpPr>
              <p:spPr>
                <a:xfrm>
                  <a:off x="56594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36" name="Google Shape;3636;p221"/>
                <p:cNvSpPr/>
                <p:nvPr/>
              </p:nvSpPr>
              <p:spPr>
                <a:xfrm>
                  <a:off x="272356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37" name="Google Shape;3637;p221"/>
                <p:cNvSpPr/>
                <p:nvPr/>
              </p:nvSpPr>
              <p:spPr>
                <a:xfrm>
                  <a:off x="292397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38" name="Google Shape;3638;p221"/>
                <p:cNvSpPr/>
                <p:nvPr/>
              </p:nvSpPr>
              <p:spPr>
                <a:xfrm>
                  <a:off x="3124378"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39" name="Google Shape;3639;p221"/>
                <p:cNvSpPr/>
                <p:nvPr/>
              </p:nvSpPr>
              <p:spPr>
                <a:xfrm>
                  <a:off x="332478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cxnSp>
            <p:nvCxnSpPr>
              <p:cNvPr id="3640" name="Google Shape;3640;p221"/>
              <p:cNvCxnSpPr/>
              <p:nvPr/>
            </p:nvCxnSpPr>
            <p:spPr>
              <a:xfrm>
                <a:off x="898706" y="219714"/>
                <a:ext cx="1629600" cy="0"/>
              </a:xfrm>
              <a:prstGeom prst="straightConnector1">
                <a:avLst/>
              </a:prstGeom>
              <a:noFill/>
              <a:ln cap="flat" cmpd="sng" w="9525">
                <a:solidFill>
                  <a:srgbClr val="1C4587"/>
                </a:solidFill>
                <a:prstDash val="dot"/>
                <a:round/>
                <a:headEnd len="sm" w="sm" type="none"/>
                <a:tailEnd len="sm" w="sm" type="none"/>
              </a:ln>
            </p:spPr>
          </p:cxnSp>
        </p:grpSp>
      </p:grpSp>
      <p:pic>
        <p:nvPicPr>
          <p:cNvPr descr="Google Shape;1362;p26" id="3641" name="Google Shape;3641;p221"/>
          <p:cNvPicPr preferRelativeResize="0"/>
          <p:nvPr/>
        </p:nvPicPr>
        <p:blipFill rotWithShape="1">
          <a:blip r:embed="rId8">
            <a:alphaModFix/>
          </a:blip>
          <a:srcRect b="0" l="0" r="0" t="0"/>
          <a:stretch/>
        </p:blipFill>
        <p:spPr>
          <a:xfrm rot="5381473">
            <a:off x="1999051" y="2828995"/>
            <a:ext cx="3218366" cy="14288"/>
          </a:xfrm>
          <a:prstGeom prst="rect">
            <a:avLst/>
          </a:prstGeom>
          <a:noFill/>
          <a:ln>
            <a:noFill/>
          </a:ln>
        </p:spPr>
      </p:pic>
      <p:grpSp>
        <p:nvGrpSpPr>
          <p:cNvPr id="3642" name="Google Shape;3642;p221"/>
          <p:cNvGrpSpPr/>
          <p:nvPr/>
        </p:nvGrpSpPr>
        <p:grpSpPr>
          <a:xfrm>
            <a:off x="463608" y="4540353"/>
            <a:ext cx="1108321" cy="370440"/>
            <a:chOff x="0" y="-1"/>
            <a:chExt cx="2955523" cy="987841"/>
          </a:xfrm>
        </p:grpSpPr>
        <p:sp>
          <p:nvSpPr>
            <p:cNvPr id="3643" name="Google Shape;3643;p221"/>
            <p:cNvSpPr txBox="1"/>
            <p:nvPr/>
          </p:nvSpPr>
          <p:spPr>
            <a:xfrm>
              <a:off x="25400" y="25400"/>
              <a:ext cx="2904600" cy="93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3C78D8"/>
                </a:buClr>
                <a:buSzPts val="1300"/>
                <a:buFont typeface="Arial"/>
                <a:buNone/>
              </a:pPr>
              <a:r>
                <a:rPr b="0" i="0" lang="en" sz="1300" u="none" cap="none" strike="noStrike">
                  <a:solidFill>
                    <a:srgbClr val="3C78D8"/>
                  </a:solidFill>
                  <a:latin typeface="Arial"/>
                  <a:ea typeface="Arial"/>
                  <a:cs typeface="Arial"/>
                  <a:sym typeface="Arial"/>
                </a:rPr>
                <a:t>sentence</a:t>
              </a:r>
              <a:endParaRPr sz="500"/>
            </a:p>
          </p:txBody>
        </p:sp>
        <p:pic>
          <p:nvPicPr>
            <p:cNvPr descr="Google Shape;1301;p26" id="3644" name="Google Shape;3644;p221"/>
            <p:cNvPicPr preferRelativeResize="0"/>
            <p:nvPr/>
          </p:nvPicPr>
          <p:blipFill rotWithShape="1">
            <a:blip r:embed="rId9">
              <a:alphaModFix/>
            </a:blip>
            <a:srcRect b="0" l="0" r="0" t="0"/>
            <a:stretch/>
          </p:blipFill>
          <p:spPr>
            <a:xfrm>
              <a:off x="0" y="-1"/>
              <a:ext cx="2955523" cy="987841"/>
            </a:xfrm>
            <a:prstGeom prst="rect">
              <a:avLst/>
            </a:prstGeom>
            <a:noFill/>
            <a:ln>
              <a:noFill/>
            </a:ln>
          </p:spPr>
        </p:pic>
      </p:grpSp>
      <p:pic>
        <p:nvPicPr>
          <p:cNvPr descr="Connection Line" id="3645" name="Google Shape;3645;p221"/>
          <p:cNvPicPr preferRelativeResize="0"/>
          <p:nvPr/>
        </p:nvPicPr>
        <p:blipFill rotWithShape="1">
          <a:blip r:embed="rId10">
            <a:alphaModFix/>
          </a:blip>
          <a:srcRect b="0" l="0" r="0" t="0"/>
          <a:stretch/>
        </p:blipFill>
        <p:spPr>
          <a:xfrm>
            <a:off x="171639" y="3281379"/>
            <a:ext cx="466186" cy="1233024"/>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9" name="Shape 3649"/>
        <p:cNvGrpSpPr/>
        <p:nvPr/>
      </p:nvGrpSpPr>
      <p:grpSpPr>
        <a:xfrm>
          <a:off x="0" y="0"/>
          <a:ext cx="0" cy="0"/>
          <a:chOff x="0" y="0"/>
          <a:chExt cx="0" cy="0"/>
        </a:xfrm>
      </p:grpSpPr>
      <p:sp>
        <p:nvSpPr>
          <p:cNvPr id="3650" name="Google Shape;3650;p22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 Architectures</a:t>
            </a:r>
            <a:endParaRPr/>
          </a:p>
        </p:txBody>
      </p:sp>
      <p:sp>
        <p:nvSpPr>
          <p:cNvPr id="3651" name="Google Shape;3651;p2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Google Shape;1295;p26" id="3652" name="Google Shape;3652;p222"/>
          <p:cNvPicPr preferRelativeResize="0"/>
          <p:nvPr/>
        </p:nvPicPr>
        <p:blipFill rotWithShape="1">
          <a:blip r:embed="rId3">
            <a:alphaModFix/>
          </a:blip>
          <a:srcRect b="0" l="0" r="0" t="0"/>
          <a:stretch/>
        </p:blipFill>
        <p:spPr>
          <a:xfrm>
            <a:off x="352909" y="1678195"/>
            <a:ext cx="1383661" cy="383349"/>
          </a:xfrm>
          <a:prstGeom prst="rect">
            <a:avLst/>
          </a:prstGeom>
          <a:noFill/>
          <a:ln>
            <a:noFill/>
          </a:ln>
        </p:spPr>
      </p:pic>
      <p:grpSp>
        <p:nvGrpSpPr>
          <p:cNvPr id="3653" name="Google Shape;3653;p222"/>
          <p:cNvGrpSpPr/>
          <p:nvPr/>
        </p:nvGrpSpPr>
        <p:grpSpPr>
          <a:xfrm>
            <a:off x="473133" y="2535507"/>
            <a:ext cx="1089225" cy="410400"/>
            <a:chOff x="0" y="0"/>
            <a:chExt cx="2904600" cy="1094400"/>
          </a:xfrm>
        </p:grpSpPr>
        <p:sp>
          <p:nvSpPr>
            <p:cNvPr id="3654" name="Google Shape;3654;p222"/>
            <p:cNvSpPr/>
            <p:nvPr/>
          </p:nvSpPr>
          <p:spPr>
            <a:xfrm>
              <a:off x="0" y="19152"/>
              <a:ext cx="2904600" cy="1056000"/>
            </a:xfrm>
            <a:prstGeom prst="rect">
              <a:avLst/>
            </a:prstGeom>
            <a:solidFill>
              <a:srgbClr val="6D9EEB"/>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655" name="Google Shape;3655;p222"/>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ASR</a:t>
              </a:r>
              <a:endParaRPr sz="500"/>
            </a:p>
          </p:txBody>
        </p:sp>
      </p:grpSp>
      <p:grpSp>
        <p:nvGrpSpPr>
          <p:cNvPr id="3656" name="Google Shape;3656;p222"/>
          <p:cNvGrpSpPr/>
          <p:nvPr/>
        </p:nvGrpSpPr>
        <p:grpSpPr>
          <a:xfrm>
            <a:off x="473133" y="3546585"/>
            <a:ext cx="1089225" cy="410400"/>
            <a:chOff x="0" y="0"/>
            <a:chExt cx="2904600" cy="1094400"/>
          </a:xfrm>
        </p:grpSpPr>
        <p:sp>
          <p:nvSpPr>
            <p:cNvPr id="3657" name="Google Shape;3657;p222"/>
            <p:cNvSpPr/>
            <p:nvPr/>
          </p:nvSpPr>
          <p:spPr>
            <a:xfrm>
              <a:off x="0" y="19152"/>
              <a:ext cx="2904600" cy="1056000"/>
            </a:xfrm>
            <a:prstGeom prst="rect">
              <a:avLst/>
            </a:prstGeom>
            <a:solidFill>
              <a:srgbClr val="C27BA0"/>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658" name="Google Shape;3658;p222"/>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MT</a:t>
              </a:r>
              <a:endParaRPr sz="500"/>
            </a:p>
          </p:txBody>
        </p:sp>
      </p:grpSp>
      <p:sp>
        <p:nvSpPr>
          <p:cNvPr id="3659" name="Google Shape;3659;p222"/>
          <p:cNvSpPr txBox="1"/>
          <p:nvPr/>
        </p:nvSpPr>
        <p:spPr>
          <a:xfrm>
            <a:off x="488474" y="4064646"/>
            <a:ext cx="1089300" cy="3513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64D79"/>
              </a:buClr>
              <a:buSzPts val="1100"/>
              <a:buFont typeface="Arial"/>
              <a:buNone/>
            </a:pPr>
            <a:r>
              <a:rPr b="0" i="0" lang="en" sz="1100" u="none" cap="none" strike="noStrike">
                <a:solidFill>
                  <a:srgbClr val="A64D79"/>
                </a:solidFill>
                <a:latin typeface="Arial"/>
                <a:ea typeface="Arial"/>
                <a:cs typeface="Arial"/>
                <a:sym typeface="Arial"/>
              </a:rPr>
              <a:t>translation</a:t>
            </a:r>
            <a:endParaRPr sz="500"/>
          </a:p>
        </p:txBody>
      </p:sp>
      <p:pic>
        <p:nvPicPr>
          <p:cNvPr descr="Google Shape;1299;p26" id="3660" name="Google Shape;3660;p222"/>
          <p:cNvPicPr preferRelativeResize="0"/>
          <p:nvPr/>
        </p:nvPicPr>
        <p:blipFill rotWithShape="1">
          <a:blip r:embed="rId4">
            <a:alphaModFix/>
          </a:blip>
          <a:srcRect b="0" l="0" r="0" t="0"/>
          <a:stretch/>
        </p:blipFill>
        <p:spPr>
          <a:xfrm rot="5394595">
            <a:off x="937450" y="2389598"/>
            <a:ext cx="191424" cy="72649"/>
          </a:xfrm>
          <a:prstGeom prst="rect">
            <a:avLst/>
          </a:prstGeom>
          <a:noFill/>
          <a:ln>
            <a:noFill/>
          </a:ln>
        </p:spPr>
      </p:pic>
      <p:pic>
        <p:nvPicPr>
          <p:cNvPr descr="Google Shape;1300;p26" id="3661" name="Google Shape;3661;p222"/>
          <p:cNvPicPr preferRelativeResize="0"/>
          <p:nvPr/>
        </p:nvPicPr>
        <p:blipFill rotWithShape="1">
          <a:blip r:embed="rId4">
            <a:alphaModFix/>
          </a:blip>
          <a:srcRect b="0" l="0" r="0" t="0"/>
          <a:stretch/>
        </p:blipFill>
        <p:spPr>
          <a:xfrm rot="5394595">
            <a:off x="937450" y="4006840"/>
            <a:ext cx="191424" cy="72649"/>
          </a:xfrm>
          <a:prstGeom prst="rect">
            <a:avLst/>
          </a:prstGeom>
          <a:noFill/>
          <a:ln>
            <a:noFill/>
          </a:ln>
        </p:spPr>
      </p:pic>
      <p:sp>
        <p:nvSpPr>
          <p:cNvPr id="3662" name="Google Shape;3662;p222"/>
          <p:cNvSpPr txBox="1"/>
          <p:nvPr/>
        </p:nvSpPr>
        <p:spPr>
          <a:xfrm>
            <a:off x="630696" y="3058839"/>
            <a:ext cx="774000" cy="3513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3C78D8"/>
              </a:buClr>
              <a:buSzPts val="1100"/>
              <a:buFont typeface="Arial"/>
              <a:buNone/>
            </a:pPr>
            <a:r>
              <a:rPr b="0" i="0" lang="en" sz="1100" u="none" cap="none" strike="noStrike">
                <a:solidFill>
                  <a:srgbClr val="3C78D8"/>
                </a:solidFill>
                <a:latin typeface="Arial"/>
                <a:ea typeface="Arial"/>
                <a:cs typeface="Arial"/>
                <a:sym typeface="Arial"/>
              </a:rPr>
              <a:t>transcript</a:t>
            </a:r>
            <a:endParaRPr sz="500"/>
          </a:p>
        </p:txBody>
      </p:sp>
      <p:pic>
        <p:nvPicPr>
          <p:cNvPr descr="Google Shape;1302;p26" id="3663" name="Google Shape;3663;p222"/>
          <p:cNvPicPr preferRelativeResize="0"/>
          <p:nvPr/>
        </p:nvPicPr>
        <p:blipFill rotWithShape="1">
          <a:blip r:embed="rId5">
            <a:alphaModFix/>
          </a:blip>
          <a:srcRect b="0" l="0" r="0" t="0"/>
          <a:stretch/>
        </p:blipFill>
        <p:spPr>
          <a:xfrm rot="5394595">
            <a:off x="922057" y="3048384"/>
            <a:ext cx="191424" cy="14288"/>
          </a:xfrm>
          <a:prstGeom prst="rect">
            <a:avLst/>
          </a:prstGeom>
          <a:noFill/>
          <a:ln>
            <a:noFill/>
          </a:ln>
        </p:spPr>
      </p:pic>
      <p:pic>
        <p:nvPicPr>
          <p:cNvPr descr="Google Shape;1303;p26" id="3664" name="Google Shape;3664;p222"/>
          <p:cNvPicPr preferRelativeResize="0"/>
          <p:nvPr/>
        </p:nvPicPr>
        <p:blipFill rotWithShape="1">
          <a:blip r:embed="rId4">
            <a:alphaModFix/>
          </a:blip>
          <a:srcRect b="0" l="0" r="0" t="0"/>
          <a:stretch/>
        </p:blipFill>
        <p:spPr>
          <a:xfrm rot="5394595">
            <a:off x="922108" y="3395408"/>
            <a:ext cx="191423" cy="72648"/>
          </a:xfrm>
          <a:prstGeom prst="rect">
            <a:avLst/>
          </a:prstGeom>
          <a:noFill/>
          <a:ln>
            <a:noFill/>
          </a:ln>
        </p:spPr>
      </p:pic>
      <p:sp>
        <p:nvSpPr>
          <p:cNvPr id="3665" name="Google Shape;3665;p222"/>
          <p:cNvSpPr txBox="1"/>
          <p:nvPr/>
        </p:nvSpPr>
        <p:spPr>
          <a:xfrm>
            <a:off x="488474" y="1167051"/>
            <a:ext cx="1089300" cy="3513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674EA7"/>
              </a:buClr>
              <a:buSzPts val="1400"/>
              <a:buFont typeface="Oswald"/>
              <a:buNone/>
            </a:pPr>
            <a:r>
              <a:rPr b="1" i="0" lang="en" sz="1400" u="none" cap="none" strike="noStrike">
                <a:solidFill>
                  <a:srgbClr val="674EA7"/>
                </a:solidFill>
                <a:latin typeface="Oswald"/>
                <a:ea typeface="Oswald"/>
                <a:cs typeface="Oswald"/>
                <a:sym typeface="Oswald"/>
              </a:rPr>
              <a:t>CASCADE</a:t>
            </a:r>
            <a:endParaRPr sz="500"/>
          </a:p>
        </p:txBody>
      </p:sp>
      <p:grpSp>
        <p:nvGrpSpPr>
          <p:cNvPr id="3666" name="Google Shape;3666;p222"/>
          <p:cNvGrpSpPr/>
          <p:nvPr/>
        </p:nvGrpSpPr>
        <p:grpSpPr>
          <a:xfrm>
            <a:off x="395566" y="2143594"/>
            <a:ext cx="1298319" cy="162113"/>
            <a:chOff x="-2" y="-2"/>
            <a:chExt cx="3462185" cy="432300"/>
          </a:xfrm>
        </p:grpSpPr>
        <p:grpSp>
          <p:nvGrpSpPr>
            <p:cNvPr id="3667" name="Google Shape;3667;p222"/>
            <p:cNvGrpSpPr/>
            <p:nvPr/>
          </p:nvGrpSpPr>
          <p:grpSpPr>
            <a:xfrm>
              <a:off x="-2" y="-2"/>
              <a:ext cx="3462185" cy="432300"/>
              <a:chOff x="-1" y="-1"/>
              <a:chExt cx="3462185" cy="432300"/>
            </a:xfrm>
          </p:grpSpPr>
          <p:sp>
            <p:nvSpPr>
              <p:cNvPr id="3668" name="Google Shape;3668;p222"/>
              <p:cNvSpPr/>
              <p:nvPr/>
            </p:nvSpPr>
            <p:spPr>
              <a:xfrm>
                <a:off x="-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69" name="Google Shape;3669;p222"/>
              <p:cNvSpPr/>
              <p:nvPr/>
            </p:nvSpPr>
            <p:spPr>
              <a:xfrm>
                <a:off x="188647"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70" name="Google Shape;3670;p222"/>
              <p:cNvSpPr/>
              <p:nvPr/>
            </p:nvSpPr>
            <p:spPr>
              <a:xfrm>
                <a:off x="37729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71" name="Google Shape;3671;p222"/>
              <p:cNvSpPr/>
              <p:nvPr/>
            </p:nvSpPr>
            <p:spPr>
              <a:xfrm>
                <a:off x="56594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72" name="Google Shape;3672;p222"/>
              <p:cNvSpPr/>
              <p:nvPr/>
            </p:nvSpPr>
            <p:spPr>
              <a:xfrm>
                <a:off x="272356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73" name="Google Shape;3673;p222"/>
              <p:cNvSpPr/>
              <p:nvPr/>
            </p:nvSpPr>
            <p:spPr>
              <a:xfrm>
                <a:off x="292397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74" name="Google Shape;3674;p222"/>
              <p:cNvSpPr/>
              <p:nvPr/>
            </p:nvSpPr>
            <p:spPr>
              <a:xfrm>
                <a:off x="3124378"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75" name="Google Shape;3675;p222"/>
              <p:cNvSpPr/>
              <p:nvPr/>
            </p:nvSpPr>
            <p:spPr>
              <a:xfrm>
                <a:off x="332478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cxnSp>
          <p:nvCxnSpPr>
            <p:cNvPr id="3676" name="Google Shape;3676;p222"/>
            <p:cNvCxnSpPr/>
            <p:nvPr/>
          </p:nvCxnSpPr>
          <p:spPr>
            <a:xfrm>
              <a:off x="898706" y="219714"/>
              <a:ext cx="1629600" cy="0"/>
            </a:xfrm>
            <a:prstGeom prst="straightConnector1">
              <a:avLst/>
            </a:prstGeom>
            <a:noFill/>
            <a:ln cap="flat" cmpd="sng" w="9525">
              <a:solidFill>
                <a:srgbClr val="1C4587"/>
              </a:solidFill>
              <a:prstDash val="dot"/>
              <a:round/>
              <a:headEnd len="sm" w="sm" type="none"/>
              <a:tailEnd len="sm" w="sm" type="none"/>
            </a:ln>
          </p:spPr>
        </p:cxnSp>
      </p:grpSp>
      <p:grpSp>
        <p:nvGrpSpPr>
          <p:cNvPr id="3677" name="Google Shape;3677;p222"/>
          <p:cNvGrpSpPr/>
          <p:nvPr/>
        </p:nvGrpSpPr>
        <p:grpSpPr>
          <a:xfrm>
            <a:off x="1922340" y="1072725"/>
            <a:ext cx="1383661" cy="3343260"/>
            <a:chOff x="0" y="0"/>
            <a:chExt cx="3689763" cy="8915361"/>
          </a:xfrm>
        </p:grpSpPr>
        <p:pic>
          <p:nvPicPr>
            <p:cNvPr descr="Google Shape;1304;p26" id="3678" name="Google Shape;3678;p222"/>
            <p:cNvPicPr preferRelativeResize="0"/>
            <p:nvPr/>
          </p:nvPicPr>
          <p:blipFill rotWithShape="1">
            <a:blip r:embed="rId3">
              <a:alphaModFix/>
            </a:blip>
            <a:srcRect b="0" l="0" r="0" t="0"/>
            <a:stretch/>
          </p:blipFill>
          <p:spPr>
            <a:xfrm>
              <a:off x="0" y="1614584"/>
              <a:ext cx="3689763" cy="1022264"/>
            </a:xfrm>
            <a:prstGeom prst="rect">
              <a:avLst/>
            </a:prstGeom>
            <a:noFill/>
            <a:ln>
              <a:noFill/>
            </a:ln>
          </p:spPr>
        </p:pic>
        <p:grpSp>
          <p:nvGrpSpPr>
            <p:cNvPr id="3679" name="Google Shape;3679;p222"/>
            <p:cNvGrpSpPr/>
            <p:nvPr/>
          </p:nvGrpSpPr>
          <p:grpSpPr>
            <a:xfrm>
              <a:off x="341020" y="5175421"/>
              <a:ext cx="2904600" cy="1094400"/>
              <a:chOff x="0" y="0"/>
              <a:chExt cx="2904600" cy="1094400"/>
            </a:xfrm>
          </p:grpSpPr>
          <p:sp>
            <p:nvSpPr>
              <p:cNvPr id="3680" name="Google Shape;3680;p222"/>
              <p:cNvSpPr/>
              <p:nvPr/>
            </p:nvSpPr>
            <p:spPr>
              <a:xfrm>
                <a:off x="0" y="19152"/>
                <a:ext cx="2904600" cy="1056000"/>
              </a:xfrm>
              <a:prstGeom prst="rect">
                <a:avLst/>
              </a:prstGeom>
              <a:solidFill>
                <a:srgbClr val="8E7CC3"/>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681" name="Google Shape;3681;p222"/>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ST</a:t>
                </a:r>
                <a:endParaRPr sz="500"/>
              </a:p>
            </p:txBody>
          </p:sp>
        </p:grpSp>
        <p:pic>
          <p:nvPicPr>
            <p:cNvPr descr="Google Shape;1306;p26" id="3682" name="Google Shape;3682;p222"/>
            <p:cNvPicPr preferRelativeResize="0"/>
            <p:nvPr/>
          </p:nvPicPr>
          <p:blipFill rotWithShape="1">
            <a:blip r:embed="rId6">
              <a:alphaModFix/>
            </a:blip>
            <a:srcRect b="0" l="0" r="0" t="0"/>
            <a:stretch/>
          </p:blipFill>
          <p:spPr>
            <a:xfrm rot="5400000">
              <a:off x="936358" y="4165460"/>
              <a:ext cx="1696563" cy="193729"/>
            </a:xfrm>
            <a:prstGeom prst="rect">
              <a:avLst/>
            </a:prstGeom>
            <a:noFill/>
            <a:ln>
              <a:noFill/>
            </a:ln>
          </p:spPr>
        </p:pic>
        <p:sp>
          <p:nvSpPr>
            <p:cNvPr id="3683" name="Google Shape;3683;p222"/>
            <p:cNvSpPr txBox="1"/>
            <p:nvPr/>
          </p:nvSpPr>
          <p:spPr>
            <a:xfrm>
              <a:off x="341020" y="7978461"/>
              <a:ext cx="2904600" cy="93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64D79"/>
                </a:buClr>
                <a:buSzPts val="1100"/>
                <a:buFont typeface="Arial"/>
                <a:buNone/>
              </a:pPr>
              <a:r>
                <a:rPr b="0" i="0" lang="en" sz="1100" u="none" cap="none" strike="noStrike">
                  <a:solidFill>
                    <a:srgbClr val="A64D79"/>
                  </a:solidFill>
                  <a:latin typeface="Arial"/>
                  <a:ea typeface="Arial"/>
                  <a:cs typeface="Arial"/>
                  <a:sym typeface="Arial"/>
                </a:rPr>
                <a:t>translation</a:t>
              </a:r>
              <a:endParaRPr sz="500"/>
            </a:p>
          </p:txBody>
        </p:sp>
        <p:pic>
          <p:nvPicPr>
            <p:cNvPr descr="Google Shape;1308;p26" id="3684" name="Google Shape;3684;p222"/>
            <p:cNvPicPr preferRelativeResize="0"/>
            <p:nvPr/>
          </p:nvPicPr>
          <p:blipFill rotWithShape="1">
            <a:blip r:embed="rId7">
              <a:alphaModFix/>
            </a:blip>
            <a:srcRect b="0" l="0" r="0" t="0"/>
            <a:stretch/>
          </p:blipFill>
          <p:spPr>
            <a:xfrm>
              <a:off x="1696655" y="6250952"/>
              <a:ext cx="193729" cy="1746560"/>
            </a:xfrm>
            <a:prstGeom prst="rect">
              <a:avLst/>
            </a:prstGeom>
            <a:noFill/>
            <a:ln>
              <a:noFill/>
            </a:ln>
          </p:spPr>
        </p:pic>
        <p:sp>
          <p:nvSpPr>
            <p:cNvPr id="3685" name="Google Shape;3685;p222"/>
            <p:cNvSpPr txBox="1"/>
            <p:nvPr/>
          </p:nvSpPr>
          <p:spPr>
            <a:xfrm>
              <a:off x="266812" y="0"/>
              <a:ext cx="3094200" cy="14400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674EA7"/>
                </a:buClr>
                <a:buSzPts val="1400"/>
                <a:buFont typeface="Oswald"/>
                <a:buNone/>
              </a:pPr>
              <a:r>
                <a:rPr b="1" i="0" lang="en" sz="1400" u="none" cap="none" strike="noStrike">
                  <a:solidFill>
                    <a:srgbClr val="674EA7"/>
                  </a:solidFill>
                  <a:latin typeface="Oswald"/>
                  <a:ea typeface="Oswald"/>
                  <a:cs typeface="Oswald"/>
                  <a:sym typeface="Oswald"/>
                </a:rPr>
                <a:t>END-TO-END</a:t>
              </a:r>
              <a:endParaRPr sz="500"/>
            </a:p>
          </p:txBody>
        </p:sp>
        <p:grpSp>
          <p:nvGrpSpPr>
            <p:cNvPr id="3686" name="Google Shape;3686;p222"/>
            <p:cNvGrpSpPr/>
            <p:nvPr/>
          </p:nvGrpSpPr>
          <p:grpSpPr>
            <a:xfrm>
              <a:off x="113782" y="2855651"/>
              <a:ext cx="3462185" cy="432300"/>
              <a:chOff x="-2" y="-2"/>
              <a:chExt cx="3462185" cy="432300"/>
            </a:xfrm>
          </p:grpSpPr>
          <p:grpSp>
            <p:nvGrpSpPr>
              <p:cNvPr id="3687" name="Google Shape;3687;p222"/>
              <p:cNvGrpSpPr/>
              <p:nvPr/>
            </p:nvGrpSpPr>
            <p:grpSpPr>
              <a:xfrm>
                <a:off x="-2" y="-2"/>
                <a:ext cx="3462185" cy="432300"/>
                <a:chOff x="-1" y="-1"/>
                <a:chExt cx="3462185" cy="432300"/>
              </a:xfrm>
            </p:grpSpPr>
            <p:sp>
              <p:nvSpPr>
                <p:cNvPr id="3688" name="Google Shape;3688;p222"/>
                <p:cNvSpPr/>
                <p:nvPr/>
              </p:nvSpPr>
              <p:spPr>
                <a:xfrm>
                  <a:off x="-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89" name="Google Shape;3689;p222"/>
                <p:cNvSpPr/>
                <p:nvPr/>
              </p:nvSpPr>
              <p:spPr>
                <a:xfrm>
                  <a:off x="188647"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90" name="Google Shape;3690;p222"/>
                <p:cNvSpPr/>
                <p:nvPr/>
              </p:nvSpPr>
              <p:spPr>
                <a:xfrm>
                  <a:off x="37729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91" name="Google Shape;3691;p222"/>
                <p:cNvSpPr/>
                <p:nvPr/>
              </p:nvSpPr>
              <p:spPr>
                <a:xfrm>
                  <a:off x="56594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92" name="Google Shape;3692;p222"/>
                <p:cNvSpPr/>
                <p:nvPr/>
              </p:nvSpPr>
              <p:spPr>
                <a:xfrm>
                  <a:off x="272356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93" name="Google Shape;3693;p222"/>
                <p:cNvSpPr/>
                <p:nvPr/>
              </p:nvSpPr>
              <p:spPr>
                <a:xfrm>
                  <a:off x="292397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94" name="Google Shape;3694;p222"/>
                <p:cNvSpPr/>
                <p:nvPr/>
              </p:nvSpPr>
              <p:spPr>
                <a:xfrm>
                  <a:off x="3124378"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95" name="Google Shape;3695;p222"/>
                <p:cNvSpPr/>
                <p:nvPr/>
              </p:nvSpPr>
              <p:spPr>
                <a:xfrm>
                  <a:off x="332478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cxnSp>
            <p:nvCxnSpPr>
              <p:cNvPr id="3696" name="Google Shape;3696;p222"/>
              <p:cNvCxnSpPr/>
              <p:nvPr/>
            </p:nvCxnSpPr>
            <p:spPr>
              <a:xfrm>
                <a:off x="898706" y="219714"/>
                <a:ext cx="1629600" cy="0"/>
              </a:xfrm>
              <a:prstGeom prst="straightConnector1">
                <a:avLst/>
              </a:prstGeom>
              <a:noFill/>
              <a:ln cap="flat" cmpd="sng" w="9525">
                <a:solidFill>
                  <a:srgbClr val="1C4587"/>
                </a:solidFill>
                <a:prstDash val="dot"/>
                <a:round/>
                <a:headEnd len="sm" w="sm" type="none"/>
                <a:tailEnd len="sm" w="sm" type="none"/>
              </a:ln>
            </p:spPr>
          </p:cxnSp>
        </p:grpSp>
      </p:grpSp>
      <p:pic>
        <p:nvPicPr>
          <p:cNvPr descr="Google Shape;1362;p26" id="3697" name="Google Shape;3697;p222"/>
          <p:cNvPicPr preferRelativeResize="0"/>
          <p:nvPr/>
        </p:nvPicPr>
        <p:blipFill rotWithShape="1">
          <a:blip r:embed="rId8">
            <a:alphaModFix/>
          </a:blip>
          <a:srcRect b="0" l="0" r="0" t="0"/>
          <a:stretch/>
        </p:blipFill>
        <p:spPr>
          <a:xfrm rot="5381473">
            <a:off x="1999051" y="2828995"/>
            <a:ext cx="3218366" cy="14288"/>
          </a:xfrm>
          <a:prstGeom prst="rect">
            <a:avLst/>
          </a:prstGeom>
          <a:noFill/>
          <a:ln>
            <a:noFill/>
          </a:ln>
        </p:spPr>
      </p:pic>
      <p:grpSp>
        <p:nvGrpSpPr>
          <p:cNvPr id="3698" name="Google Shape;3698;p222"/>
          <p:cNvGrpSpPr/>
          <p:nvPr/>
        </p:nvGrpSpPr>
        <p:grpSpPr>
          <a:xfrm>
            <a:off x="463608" y="4540353"/>
            <a:ext cx="1108321" cy="370440"/>
            <a:chOff x="0" y="-1"/>
            <a:chExt cx="2955523" cy="987841"/>
          </a:xfrm>
        </p:grpSpPr>
        <p:sp>
          <p:nvSpPr>
            <p:cNvPr id="3699" name="Google Shape;3699;p222"/>
            <p:cNvSpPr txBox="1"/>
            <p:nvPr/>
          </p:nvSpPr>
          <p:spPr>
            <a:xfrm>
              <a:off x="25400" y="25400"/>
              <a:ext cx="2904600" cy="93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3C78D8"/>
                </a:buClr>
                <a:buSzPts val="1300"/>
                <a:buFont typeface="Arial"/>
                <a:buNone/>
              </a:pPr>
              <a:r>
                <a:rPr b="0" i="0" lang="en" sz="1300" u="none" cap="none" strike="noStrike">
                  <a:solidFill>
                    <a:srgbClr val="3C78D8"/>
                  </a:solidFill>
                  <a:latin typeface="Arial"/>
                  <a:ea typeface="Arial"/>
                  <a:cs typeface="Arial"/>
                  <a:sym typeface="Arial"/>
                </a:rPr>
                <a:t>sentence</a:t>
              </a:r>
              <a:endParaRPr sz="500"/>
            </a:p>
          </p:txBody>
        </p:sp>
        <p:pic>
          <p:nvPicPr>
            <p:cNvPr descr="Google Shape;1301;p26" id="3700" name="Google Shape;3700;p222"/>
            <p:cNvPicPr preferRelativeResize="0"/>
            <p:nvPr/>
          </p:nvPicPr>
          <p:blipFill rotWithShape="1">
            <a:blip r:embed="rId9">
              <a:alphaModFix/>
            </a:blip>
            <a:srcRect b="0" l="0" r="0" t="0"/>
            <a:stretch/>
          </p:blipFill>
          <p:spPr>
            <a:xfrm>
              <a:off x="0" y="-1"/>
              <a:ext cx="2955523" cy="987841"/>
            </a:xfrm>
            <a:prstGeom prst="rect">
              <a:avLst/>
            </a:prstGeom>
            <a:noFill/>
            <a:ln>
              <a:noFill/>
            </a:ln>
          </p:spPr>
        </p:pic>
      </p:grpSp>
      <p:pic>
        <p:nvPicPr>
          <p:cNvPr descr="Connection Line" id="3701" name="Google Shape;3701;p222"/>
          <p:cNvPicPr preferRelativeResize="0"/>
          <p:nvPr/>
        </p:nvPicPr>
        <p:blipFill rotWithShape="1">
          <a:blip r:embed="rId10">
            <a:alphaModFix/>
          </a:blip>
          <a:srcRect b="0" l="0" r="0" t="0"/>
          <a:stretch/>
        </p:blipFill>
        <p:spPr>
          <a:xfrm>
            <a:off x="171639" y="3281379"/>
            <a:ext cx="466186" cy="1233024"/>
          </a:xfrm>
          <a:prstGeom prst="rect">
            <a:avLst/>
          </a:prstGeom>
          <a:noFill/>
          <a:ln>
            <a:noFill/>
          </a:ln>
        </p:spPr>
      </p:pic>
      <p:grpSp>
        <p:nvGrpSpPr>
          <p:cNvPr id="3702" name="Google Shape;3702;p222"/>
          <p:cNvGrpSpPr/>
          <p:nvPr/>
        </p:nvGrpSpPr>
        <p:grpSpPr>
          <a:xfrm>
            <a:off x="3779793" y="1066104"/>
            <a:ext cx="1498626" cy="3835164"/>
            <a:chOff x="-19016" y="0"/>
            <a:chExt cx="3996336" cy="10227103"/>
          </a:xfrm>
        </p:grpSpPr>
        <p:pic>
          <p:nvPicPr>
            <p:cNvPr descr="Google Shape;1311;p26" id="3703" name="Google Shape;3703;p222"/>
            <p:cNvPicPr preferRelativeResize="0"/>
            <p:nvPr/>
          </p:nvPicPr>
          <p:blipFill rotWithShape="1">
            <a:blip r:embed="rId3">
              <a:alphaModFix/>
            </a:blip>
            <a:srcRect b="0" l="0" r="0" t="0"/>
            <a:stretch/>
          </p:blipFill>
          <p:spPr>
            <a:xfrm>
              <a:off x="287556" y="1632242"/>
              <a:ext cx="3689764" cy="1022264"/>
            </a:xfrm>
            <a:prstGeom prst="rect">
              <a:avLst/>
            </a:prstGeom>
            <a:noFill/>
            <a:ln>
              <a:noFill/>
            </a:ln>
          </p:spPr>
        </p:pic>
        <p:grpSp>
          <p:nvGrpSpPr>
            <p:cNvPr id="3704" name="Google Shape;3704;p222"/>
            <p:cNvGrpSpPr/>
            <p:nvPr/>
          </p:nvGrpSpPr>
          <p:grpSpPr>
            <a:xfrm>
              <a:off x="608152" y="3918410"/>
              <a:ext cx="2904600" cy="1094400"/>
              <a:chOff x="0" y="0"/>
              <a:chExt cx="2904600" cy="1094400"/>
            </a:xfrm>
          </p:grpSpPr>
          <p:sp>
            <p:nvSpPr>
              <p:cNvPr id="3705" name="Google Shape;3705;p222"/>
              <p:cNvSpPr/>
              <p:nvPr/>
            </p:nvSpPr>
            <p:spPr>
              <a:xfrm>
                <a:off x="0" y="19152"/>
                <a:ext cx="2904600" cy="1056000"/>
              </a:xfrm>
              <a:prstGeom prst="rect">
                <a:avLst/>
              </a:prstGeom>
              <a:solidFill>
                <a:srgbClr val="6D9EEB"/>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06" name="Google Shape;3706;p222"/>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ASR</a:t>
                </a:r>
                <a:endParaRPr sz="500"/>
              </a:p>
            </p:txBody>
          </p:sp>
        </p:grpSp>
        <p:grpSp>
          <p:nvGrpSpPr>
            <p:cNvPr id="3707" name="Google Shape;3707;p222"/>
            <p:cNvGrpSpPr/>
            <p:nvPr/>
          </p:nvGrpSpPr>
          <p:grpSpPr>
            <a:xfrm>
              <a:off x="608152" y="6614617"/>
              <a:ext cx="2904600" cy="1094400"/>
              <a:chOff x="0" y="0"/>
              <a:chExt cx="2904600" cy="1094400"/>
            </a:xfrm>
          </p:grpSpPr>
          <p:sp>
            <p:nvSpPr>
              <p:cNvPr id="3708" name="Google Shape;3708;p222"/>
              <p:cNvSpPr/>
              <p:nvPr/>
            </p:nvSpPr>
            <p:spPr>
              <a:xfrm>
                <a:off x="0" y="19152"/>
                <a:ext cx="2904600" cy="1056000"/>
              </a:xfrm>
              <a:prstGeom prst="rect">
                <a:avLst/>
              </a:prstGeom>
              <a:solidFill>
                <a:srgbClr val="C27BA0"/>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09" name="Google Shape;3709;p222"/>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MT</a:t>
                </a:r>
                <a:endParaRPr sz="500"/>
              </a:p>
            </p:txBody>
          </p:sp>
        </p:grpSp>
        <p:sp>
          <p:nvSpPr>
            <p:cNvPr id="3710" name="Google Shape;3710;p222"/>
            <p:cNvSpPr txBox="1"/>
            <p:nvPr/>
          </p:nvSpPr>
          <p:spPr>
            <a:xfrm>
              <a:off x="649063" y="7996113"/>
              <a:ext cx="2904600" cy="93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64D79"/>
                </a:buClr>
                <a:buSzPts val="1100"/>
                <a:buFont typeface="Arial"/>
                <a:buNone/>
              </a:pPr>
              <a:r>
                <a:rPr b="0" i="0" lang="en" sz="1100" u="none" cap="none" strike="noStrike">
                  <a:solidFill>
                    <a:srgbClr val="A64D79"/>
                  </a:solidFill>
                  <a:latin typeface="Arial"/>
                  <a:ea typeface="Arial"/>
                  <a:cs typeface="Arial"/>
                  <a:sym typeface="Arial"/>
                </a:rPr>
                <a:t>translation</a:t>
              </a:r>
              <a:endParaRPr sz="500"/>
            </a:p>
          </p:txBody>
        </p:sp>
        <p:pic>
          <p:nvPicPr>
            <p:cNvPr descr="Google Shape;1315;p26" id="3711" name="Google Shape;3711;p222"/>
            <p:cNvPicPr preferRelativeResize="0"/>
            <p:nvPr/>
          </p:nvPicPr>
          <p:blipFill rotWithShape="1">
            <a:blip r:embed="rId4">
              <a:alphaModFix/>
            </a:blip>
            <a:srcRect b="0" l="0" r="0" t="0"/>
            <a:stretch/>
          </p:blipFill>
          <p:spPr>
            <a:xfrm rot="5394595">
              <a:off x="1846332" y="3529317"/>
              <a:ext cx="510463" cy="193730"/>
            </a:xfrm>
            <a:prstGeom prst="rect">
              <a:avLst/>
            </a:prstGeom>
            <a:noFill/>
            <a:ln>
              <a:noFill/>
            </a:ln>
          </p:spPr>
        </p:pic>
        <p:pic>
          <p:nvPicPr>
            <p:cNvPr descr="Google Shape;1316;p26" id="3712" name="Google Shape;3712;p222"/>
            <p:cNvPicPr preferRelativeResize="0"/>
            <p:nvPr/>
          </p:nvPicPr>
          <p:blipFill rotWithShape="1">
            <a:blip r:embed="rId4">
              <a:alphaModFix/>
            </a:blip>
            <a:srcRect b="0" l="0" r="0" t="0"/>
            <a:stretch/>
          </p:blipFill>
          <p:spPr>
            <a:xfrm rot="5394595">
              <a:off x="1846332" y="7841964"/>
              <a:ext cx="510463" cy="193729"/>
            </a:xfrm>
            <a:prstGeom prst="rect">
              <a:avLst/>
            </a:prstGeom>
            <a:noFill/>
            <a:ln>
              <a:noFill/>
            </a:ln>
          </p:spPr>
        </p:pic>
        <p:sp>
          <p:nvSpPr>
            <p:cNvPr id="3713" name="Google Shape;3713;p222"/>
            <p:cNvSpPr txBox="1"/>
            <p:nvPr/>
          </p:nvSpPr>
          <p:spPr>
            <a:xfrm>
              <a:off x="1313277" y="5313960"/>
              <a:ext cx="1638300" cy="93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AB40"/>
                </a:buClr>
                <a:buSzPts val="1100"/>
                <a:buFont typeface="Arial"/>
                <a:buNone/>
              </a:pPr>
              <a:r>
                <a:rPr b="0" i="0" lang="en" sz="1100" u="none" cap="none" strike="noStrike">
                  <a:solidFill>
                    <a:srgbClr val="FFAB40"/>
                  </a:solidFill>
                  <a:latin typeface="Arial"/>
                  <a:ea typeface="Arial"/>
                  <a:cs typeface="Arial"/>
                  <a:sym typeface="Arial"/>
                </a:rPr>
                <a:t>phones</a:t>
              </a:r>
              <a:endParaRPr sz="500"/>
            </a:p>
          </p:txBody>
        </p:sp>
        <p:pic>
          <p:nvPicPr>
            <p:cNvPr descr="Google Shape;1318;p26" id="3714" name="Google Shape;3714;p222"/>
            <p:cNvPicPr preferRelativeResize="0"/>
            <p:nvPr/>
          </p:nvPicPr>
          <p:blipFill rotWithShape="1">
            <a:blip r:embed="rId5">
              <a:alphaModFix/>
            </a:blip>
            <a:srcRect b="0" l="0" r="0" t="0"/>
            <a:stretch/>
          </p:blipFill>
          <p:spPr>
            <a:xfrm rot="5394595">
              <a:off x="1805284" y="5286080"/>
              <a:ext cx="510462" cy="38101"/>
            </a:xfrm>
            <a:prstGeom prst="rect">
              <a:avLst/>
            </a:prstGeom>
            <a:noFill/>
            <a:ln>
              <a:noFill/>
            </a:ln>
          </p:spPr>
        </p:pic>
        <p:pic>
          <p:nvPicPr>
            <p:cNvPr descr="Google Shape;1319;p26" id="3715" name="Google Shape;3715;p222"/>
            <p:cNvPicPr preferRelativeResize="0"/>
            <p:nvPr/>
          </p:nvPicPr>
          <p:blipFill rotWithShape="1">
            <a:blip r:embed="rId4">
              <a:alphaModFix/>
            </a:blip>
            <a:srcRect b="0" l="0" r="0" t="0"/>
            <a:stretch/>
          </p:blipFill>
          <p:spPr>
            <a:xfrm rot="5394595">
              <a:off x="1805422" y="6211476"/>
              <a:ext cx="510462" cy="193729"/>
            </a:xfrm>
            <a:prstGeom prst="rect">
              <a:avLst/>
            </a:prstGeom>
            <a:noFill/>
            <a:ln>
              <a:noFill/>
            </a:ln>
          </p:spPr>
        </p:pic>
        <p:sp>
          <p:nvSpPr>
            <p:cNvPr id="3716" name="Google Shape;3716;p222"/>
            <p:cNvSpPr txBox="1"/>
            <p:nvPr/>
          </p:nvSpPr>
          <p:spPr>
            <a:xfrm>
              <a:off x="280248" y="0"/>
              <a:ext cx="3689700" cy="1708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674EA7"/>
                </a:buClr>
                <a:buSzPts val="1400"/>
                <a:buFont typeface="Oswald"/>
                <a:buNone/>
              </a:pPr>
              <a:r>
                <a:rPr b="1" i="0" lang="en" sz="1400" u="none" cap="none" strike="noStrike">
                  <a:solidFill>
                    <a:srgbClr val="674EA7"/>
                  </a:solidFill>
                  <a:latin typeface="Oswald"/>
                  <a:ea typeface="Oswald"/>
                  <a:cs typeface="Oswald"/>
                  <a:sym typeface="Oswald"/>
                </a:rPr>
                <a:t>Phone Cascade</a:t>
              </a:r>
              <a:endParaRPr sz="500"/>
            </a:p>
          </p:txBody>
        </p:sp>
        <p:grpSp>
          <p:nvGrpSpPr>
            <p:cNvPr id="3717" name="Google Shape;3717;p222"/>
            <p:cNvGrpSpPr/>
            <p:nvPr/>
          </p:nvGrpSpPr>
          <p:grpSpPr>
            <a:xfrm>
              <a:off x="329421" y="2873309"/>
              <a:ext cx="3462185" cy="432300"/>
              <a:chOff x="-2" y="-2"/>
              <a:chExt cx="3462185" cy="432300"/>
            </a:xfrm>
          </p:grpSpPr>
          <p:grpSp>
            <p:nvGrpSpPr>
              <p:cNvPr id="3718" name="Google Shape;3718;p222"/>
              <p:cNvGrpSpPr/>
              <p:nvPr/>
            </p:nvGrpSpPr>
            <p:grpSpPr>
              <a:xfrm>
                <a:off x="-2" y="-2"/>
                <a:ext cx="3462185" cy="432300"/>
                <a:chOff x="-1" y="-1"/>
                <a:chExt cx="3462185" cy="432300"/>
              </a:xfrm>
            </p:grpSpPr>
            <p:sp>
              <p:nvSpPr>
                <p:cNvPr id="3719" name="Google Shape;3719;p222"/>
                <p:cNvSpPr/>
                <p:nvPr/>
              </p:nvSpPr>
              <p:spPr>
                <a:xfrm>
                  <a:off x="-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20" name="Google Shape;3720;p222"/>
                <p:cNvSpPr/>
                <p:nvPr/>
              </p:nvSpPr>
              <p:spPr>
                <a:xfrm>
                  <a:off x="188647"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21" name="Google Shape;3721;p222"/>
                <p:cNvSpPr/>
                <p:nvPr/>
              </p:nvSpPr>
              <p:spPr>
                <a:xfrm>
                  <a:off x="37729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22" name="Google Shape;3722;p222"/>
                <p:cNvSpPr/>
                <p:nvPr/>
              </p:nvSpPr>
              <p:spPr>
                <a:xfrm>
                  <a:off x="56594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23" name="Google Shape;3723;p222"/>
                <p:cNvSpPr/>
                <p:nvPr/>
              </p:nvSpPr>
              <p:spPr>
                <a:xfrm>
                  <a:off x="272356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24" name="Google Shape;3724;p222"/>
                <p:cNvSpPr/>
                <p:nvPr/>
              </p:nvSpPr>
              <p:spPr>
                <a:xfrm>
                  <a:off x="292397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25" name="Google Shape;3725;p222"/>
                <p:cNvSpPr/>
                <p:nvPr/>
              </p:nvSpPr>
              <p:spPr>
                <a:xfrm>
                  <a:off x="3124378"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26" name="Google Shape;3726;p222"/>
                <p:cNvSpPr/>
                <p:nvPr/>
              </p:nvSpPr>
              <p:spPr>
                <a:xfrm>
                  <a:off x="332478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cxnSp>
            <p:nvCxnSpPr>
              <p:cNvPr id="3727" name="Google Shape;3727;p222"/>
              <p:cNvCxnSpPr/>
              <p:nvPr/>
            </p:nvCxnSpPr>
            <p:spPr>
              <a:xfrm>
                <a:off x="898706" y="219714"/>
                <a:ext cx="1629600" cy="0"/>
              </a:xfrm>
              <a:prstGeom prst="straightConnector1">
                <a:avLst/>
              </a:prstGeom>
              <a:noFill/>
              <a:ln cap="flat" cmpd="sng" w="9525">
                <a:solidFill>
                  <a:srgbClr val="1C4587"/>
                </a:solidFill>
                <a:prstDash val="dot"/>
                <a:round/>
                <a:headEnd len="sm" w="sm" type="none"/>
                <a:tailEnd len="sm" w="sm" type="none"/>
              </a:ln>
            </p:spPr>
          </p:cxnSp>
        </p:grpSp>
        <p:grpSp>
          <p:nvGrpSpPr>
            <p:cNvPr id="3728" name="Google Shape;3728;p222"/>
            <p:cNvGrpSpPr/>
            <p:nvPr/>
          </p:nvGrpSpPr>
          <p:grpSpPr>
            <a:xfrm>
              <a:off x="548269" y="9239262"/>
              <a:ext cx="2955523" cy="987841"/>
              <a:chOff x="0" y="-1"/>
              <a:chExt cx="2955523" cy="987841"/>
            </a:xfrm>
          </p:grpSpPr>
          <p:sp>
            <p:nvSpPr>
              <p:cNvPr id="3729" name="Google Shape;3729;p222"/>
              <p:cNvSpPr txBox="1"/>
              <p:nvPr/>
            </p:nvSpPr>
            <p:spPr>
              <a:xfrm>
                <a:off x="25400" y="25400"/>
                <a:ext cx="2904600" cy="93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AB40"/>
                  </a:buClr>
                  <a:buSzPts val="1300"/>
                  <a:buFont typeface="Arial"/>
                  <a:buNone/>
                </a:pPr>
                <a:r>
                  <a:rPr b="0" i="0" lang="en" sz="1300" u="none" cap="none" strike="noStrike">
                    <a:solidFill>
                      <a:srgbClr val="FEAB40"/>
                    </a:solidFill>
                    <a:latin typeface="Arial"/>
                    <a:ea typeface="Arial"/>
                    <a:cs typeface="Arial"/>
                    <a:sym typeface="Arial"/>
                  </a:rPr>
                  <a:t>sɛntəns</a:t>
                </a:r>
                <a:endParaRPr sz="500"/>
              </a:p>
            </p:txBody>
          </p:sp>
          <p:pic>
            <p:nvPicPr>
              <p:cNvPr descr="Google Shape;1301;p26" id="3730" name="Google Shape;3730;p222"/>
              <p:cNvPicPr preferRelativeResize="0"/>
              <p:nvPr/>
            </p:nvPicPr>
            <p:blipFill rotWithShape="1">
              <a:blip r:embed="rId11">
                <a:alphaModFix/>
              </a:blip>
              <a:srcRect b="0" l="0" r="0" t="0"/>
              <a:stretch/>
            </p:blipFill>
            <p:spPr>
              <a:xfrm>
                <a:off x="0" y="-1"/>
                <a:ext cx="2955523" cy="987841"/>
              </a:xfrm>
              <a:prstGeom prst="rect">
                <a:avLst/>
              </a:prstGeom>
              <a:noFill/>
              <a:ln>
                <a:noFill/>
              </a:ln>
            </p:spPr>
          </p:pic>
        </p:grpSp>
        <p:pic>
          <p:nvPicPr>
            <p:cNvPr descr="Connection Line" id="3731" name="Google Shape;3731;p222"/>
            <p:cNvPicPr preferRelativeResize="0"/>
            <p:nvPr/>
          </p:nvPicPr>
          <p:blipFill rotWithShape="1">
            <a:blip r:embed="rId12">
              <a:alphaModFix/>
            </a:blip>
            <a:srcRect b="0" l="0" r="0" t="0"/>
            <a:stretch/>
          </p:blipFill>
          <p:spPr>
            <a:xfrm>
              <a:off x="-19016" y="5922882"/>
              <a:ext cx="1113045" cy="3167467"/>
            </a:xfrm>
            <a:prstGeom prst="rect">
              <a:avLst/>
            </a:prstGeom>
            <a:noFill/>
            <a:ln>
              <a:noFill/>
            </a:ln>
          </p:spPr>
        </p:pic>
      </p:grpSp>
      <p:sp>
        <p:nvSpPr>
          <p:cNvPr id="3732" name="Google Shape;3732;p222"/>
          <p:cNvSpPr txBox="1"/>
          <p:nvPr/>
        </p:nvSpPr>
        <p:spPr>
          <a:xfrm>
            <a:off x="7406625" y="4556225"/>
            <a:ext cx="132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latin typeface="Source Sans Pro"/>
                <a:ea typeface="Source Sans Pro"/>
                <a:cs typeface="Source Sans Pro"/>
                <a:sym typeface="Source Sans Pro"/>
              </a:rPr>
              <a:t>(Salesky et al. 2020)</a:t>
            </a:r>
            <a:endParaRPr sz="1000">
              <a:solidFill>
                <a:schemeClr val="lt2"/>
              </a:solidFill>
              <a:latin typeface="Source Sans Pro"/>
              <a:ea typeface="Source Sans Pro"/>
              <a:cs typeface="Source Sans Pro"/>
              <a:sym typeface="Source Sans Pro"/>
            </a:endParaRPr>
          </a:p>
        </p:txBody>
      </p:sp>
      <p:grpSp>
        <p:nvGrpSpPr>
          <p:cNvPr id="3733" name="Google Shape;3733;p222"/>
          <p:cNvGrpSpPr/>
          <p:nvPr/>
        </p:nvGrpSpPr>
        <p:grpSpPr>
          <a:xfrm>
            <a:off x="5752225" y="1538900"/>
            <a:ext cx="3222600" cy="1539300"/>
            <a:chOff x="5752225" y="1538900"/>
            <a:chExt cx="3222600" cy="1539300"/>
          </a:xfrm>
        </p:grpSpPr>
        <p:sp>
          <p:nvSpPr>
            <p:cNvPr id="3734" name="Google Shape;3734;p222"/>
            <p:cNvSpPr/>
            <p:nvPr/>
          </p:nvSpPr>
          <p:spPr>
            <a:xfrm>
              <a:off x="6212525" y="1663375"/>
              <a:ext cx="1129800" cy="779400"/>
            </a:xfrm>
            <a:prstGeom prst="rect">
              <a:avLst/>
            </a:prstGeom>
            <a:solidFill>
              <a:srgbClr val="FFFFFF">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22"/>
            <p:cNvSpPr txBox="1"/>
            <p:nvPr/>
          </p:nvSpPr>
          <p:spPr>
            <a:xfrm>
              <a:off x="5752225" y="1538900"/>
              <a:ext cx="3222600" cy="1539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Caveat"/>
                  <a:ea typeface="Caveat"/>
                  <a:cs typeface="Caveat"/>
                  <a:sym typeface="Caveat"/>
                </a:rPr>
                <a:t>Recall: Redundancy </a:t>
              </a:r>
              <a:endParaRPr b="1" sz="1800">
                <a:solidFill>
                  <a:schemeClr val="dk1"/>
                </a:solidFill>
                <a:latin typeface="Caveat"/>
                <a:ea typeface="Caveat"/>
                <a:cs typeface="Caveat"/>
                <a:sym typeface="Caveat"/>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Translating redundant phone sequences:</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performs 13% worse than </a:t>
              </a:r>
              <a:r>
                <a:rPr lang="en">
                  <a:latin typeface="Source Sans Pro"/>
                  <a:ea typeface="Source Sans Pro"/>
                  <a:cs typeface="Source Sans Pro"/>
                  <a:sym typeface="Source Sans Pro"/>
                </a:rPr>
                <a:t>uniqued:</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grpSp>
          <p:nvGrpSpPr>
            <p:cNvPr id="3736" name="Google Shape;3736;p222"/>
            <p:cNvGrpSpPr/>
            <p:nvPr/>
          </p:nvGrpSpPr>
          <p:grpSpPr>
            <a:xfrm>
              <a:off x="6007529" y="2391742"/>
              <a:ext cx="2546182" cy="180000"/>
              <a:chOff x="1896929" y="3131017"/>
              <a:chExt cx="2546182" cy="180000"/>
            </a:xfrm>
          </p:grpSpPr>
          <p:sp>
            <p:nvSpPr>
              <p:cNvPr id="3737" name="Google Shape;3737;p222"/>
              <p:cNvSpPr txBox="1"/>
              <p:nvPr/>
            </p:nvSpPr>
            <p:spPr>
              <a:xfrm>
                <a:off x="1896929" y="3131017"/>
                <a:ext cx="152100" cy="180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EH</a:t>
                </a:r>
                <a:endParaRPr sz="600"/>
              </a:p>
            </p:txBody>
          </p:sp>
          <p:sp>
            <p:nvSpPr>
              <p:cNvPr id="3738" name="Google Shape;3738;p222"/>
              <p:cNvSpPr txBox="1"/>
              <p:nvPr/>
            </p:nvSpPr>
            <p:spPr>
              <a:xfrm>
                <a:off x="2024273" y="3131017"/>
                <a:ext cx="152100" cy="180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EH</a:t>
                </a:r>
                <a:endParaRPr sz="600"/>
              </a:p>
            </p:txBody>
          </p:sp>
          <p:sp>
            <p:nvSpPr>
              <p:cNvPr id="3739" name="Google Shape;3739;p222"/>
              <p:cNvSpPr txBox="1"/>
              <p:nvPr/>
            </p:nvSpPr>
            <p:spPr>
              <a:xfrm>
                <a:off x="2151617" y="3131017"/>
                <a:ext cx="152100" cy="180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EH</a:t>
                </a:r>
                <a:endParaRPr sz="600"/>
              </a:p>
            </p:txBody>
          </p:sp>
          <p:sp>
            <p:nvSpPr>
              <p:cNvPr id="3740" name="Google Shape;3740;p222"/>
              <p:cNvSpPr txBox="1"/>
              <p:nvPr/>
            </p:nvSpPr>
            <p:spPr>
              <a:xfrm>
                <a:off x="2278961" y="3131017"/>
                <a:ext cx="152100" cy="180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EH</a:t>
                </a:r>
                <a:endParaRPr sz="600"/>
              </a:p>
            </p:txBody>
          </p:sp>
          <p:sp>
            <p:nvSpPr>
              <p:cNvPr id="3741" name="Google Shape;3741;p222"/>
              <p:cNvSpPr txBox="1"/>
              <p:nvPr/>
            </p:nvSpPr>
            <p:spPr>
              <a:xfrm>
                <a:off x="2406305" y="3131017"/>
                <a:ext cx="152100" cy="180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EH</a:t>
                </a:r>
                <a:endParaRPr sz="600"/>
              </a:p>
            </p:txBody>
          </p:sp>
          <p:sp>
            <p:nvSpPr>
              <p:cNvPr id="3742" name="Google Shape;3742;p222"/>
              <p:cNvSpPr txBox="1"/>
              <p:nvPr/>
            </p:nvSpPr>
            <p:spPr>
              <a:xfrm>
                <a:off x="2696972" y="3131017"/>
                <a:ext cx="858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S</a:t>
                </a:r>
                <a:endParaRPr sz="600"/>
              </a:p>
            </p:txBody>
          </p:sp>
          <p:sp>
            <p:nvSpPr>
              <p:cNvPr id="3743" name="Google Shape;3743;p222"/>
              <p:cNvSpPr txBox="1"/>
              <p:nvPr/>
            </p:nvSpPr>
            <p:spPr>
              <a:xfrm>
                <a:off x="2572495" y="3131017"/>
                <a:ext cx="858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S</a:t>
                </a:r>
                <a:endParaRPr sz="600"/>
              </a:p>
            </p:txBody>
          </p:sp>
          <p:sp>
            <p:nvSpPr>
              <p:cNvPr id="3744" name="Google Shape;3744;p222"/>
              <p:cNvSpPr txBox="1"/>
              <p:nvPr/>
            </p:nvSpPr>
            <p:spPr>
              <a:xfrm>
                <a:off x="2821450" y="3131017"/>
                <a:ext cx="858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S</a:t>
                </a:r>
                <a:endParaRPr sz="600"/>
              </a:p>
            </p:txBody>
          </p:sp>
          <p:sp>
            <p:nvSpPr>
              <p:cNvPr id="3745" name="Google Shape;3745;p222"/>
              <p:cNvSpPr txBox="1"/>
              <p:nvPr/>
            </p:nvSpPr>
            <p:spPr>
              <a:xfrm>
                <a:off x="2945927" y="3131017"/>
                <a:ext cx="858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S</a:t>
                </a:r>
                <a:endParaRPr sz="600"/>
              </a:p>
            </p:txBody>
          </p:sp>
          <p:sp>
            <p:nvSpPr>
              <p:cNvPr id="3746" name="Google Shape;3746;p222"/>
              <p:cNvSpPr txBox="1"/>
              <p:nvPr/>
            </p:nvSpPr>
            <p:spPr>
              <a:xfrm>
                <a:off x="3070404" y="3131017"/>
                <a:ext cx="858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S</a:t>
                </a:r>
                <a:endParaRPr sz="600"/>
              </a:p>
            </p:txBody>
          </p:sp>
          <p:sp>
            <p:nvSpPr>
              <p:cNvPr id="3747" name="Google Shape;3747;p222"/>
              <p:cNvSpPr txBox="1"/>
              <p:nvPr/>
            </p:nvSpPr>
            <p:spPr>
              <a:xfrm>
                <a:off x="3194882" y="3131017"/>
                <a:ext cx="858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S</a:t>
                </a:r>
                <a:endParaRPr sz="600"/>
              </a:p>
            </p:txBody>
          </p:sp>
          <p:sp>
            <p:nvSpPr>
              <p:cNvPr id="3748" name="Google Shape;3748;p222"/>
              <p:cNvSpPr txBox="1"/>
              <p:nvPr/>
            </p:nvSpPr>
            <p:spPr>
              <a:xfrm>
                <a:off x="3319359" y="3131017"/>
                <a:ext cx="858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S</a:t>
                </a:r>
                <a:endParaRPr sz="600"/>
              </a:p>
            </p:txBody>
          </p:sp>
          <p:sp>
            <p:nvSpPr>
              <p:cNvPr id="3749" name="Google Shape;3749;p222"/>
              <p:cNvSpPr txBox="1"/>
              <p:nvPr/>
            </p:nvSpPr>
            <p:spPr>
              <a:xfrm>
                <a:off x="3443836" y="3131017"/>
                <a:ext cx="858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S</a:t>
                </a:r>
                <a:endParaRPr sz="600"/>
              </a:p>
            </p:txBody>
          </p:sp>
          <p:sp>
            <p:nvSpPr>
              <p:cNvPr id="3750" name="Google Shape;3750;p222"/>
              <p:cNvSpPr txBox="1"/>
              <p:nvPr/>
            </p:nvSpPr>
            <p:spPr>
              <a:xfrm>
                <a:off x="3554166" y="3131017"/>
                <a:ext cx="837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T</a:t>
                </a:r>
                <a:endParaRPr sz="600"/>
              </a:p>
            </p:txBody>
          </p:sp>
          <p:sp>
            <p:nvSpPr>
              <p:cNvPr id="3751" name="Google Shape;3751;p222"/>
              <p:cNvSpPr txBox="1"/>
              <p:nvPr/>
            </p:nvSpPr>
            <p:spPr>
              <a:xfrm>
                <a:off x="3814826" y="3131017"/>
                <a:ext cx="837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T</a:t>
                </a:r>
                <a:endParaRPr sz="600"/>
              </a:p>
            </p:txBody>
          </p:sp>
          <p:sp>
            <p:nvSpPr>
              <p:cNvPr id="3752" name="Google Shape;3752;p222"/>
              <p:cNvSpPr txBox="1"/>
              <p:nvPr/>
            </p:nvSpPr>
            <p:spPr>
              <a:xfrm>
                <a:off x="3684496" y="3131017"/>
                <a:ext cx="837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T</a:t>
                </a:r>
                <a:endParaRPr sz="600"/>
              </a:p>
            </p:txBody>
          </p:sp>
          <p:sp>
            <p:nvSpPr>
              <p:cNvPr id="3753" name="Google Shape;3753;p222"/>
              <p:cNvSpPr txBox="1"/>
              <p:nvPr/>
            </p:nvSpPr>
            <p:spPr>
              <a:xfrm>
                <a:off x="3883821" y="3131017"/>
                <a:ext cx="1986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AH</a:t>
                </a:r>
                <a:endParaRPr sz="600"/>
              </a:p>
            </p:txBody>
          </p:sp>
          <p:sp>
            <p:nvSpPr>
              <p:cNvPr id="3754" name="Google Shape;3754;p222"/>
              <p:cNvSpPr txBox="1"/>
              <p:nvPr/>
            </p:nvSpPr>
            <p:spPr>
              <a:xfrm>
                <a:off x="4004051" y="3131017"/>
                <a:ext cx="1986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AH</a:t>
                </a:r>
                <a:endParaRPr sz="600"/>
              </a:p>
            </p:txBody>
          </p:sp>
          <p:sp>
            <p:nvSpPr>
              <p:cNvPr id="3755" name="Google Shape;3755;p222"/>
              <p:cNvSpPr txBox="1"/>
              <p:nvPr/>
            </p:nvSpPr>
            <p:spPr>
              <a:xfrm>
                <a:off x="4124281" y="3131017"/>
                <a:ext cx="1986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AH</a:t>
                </a:r>
                <a:endParaRPr sz="600"/>
              </a:p>
            </p:txBody>
          </p:sp>
          <p:sp>
            <p:nvSpPr>
              <p:cNvPr id="3756" name="Google Shape;3756;p222"/>
              <p:cNvSpPr txBox="1"/>
              <p:nvPr/>
            </p:nvSpPr>
            <p:spPr>
              <a:xfrm>
                <a:off x="4244510" y="3131017"/>
                <a:ext cx="198600" cy="180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AH</a:t>
                </a:r>
                <a:endParaRPr sz="600"/>
              </a:p>
            </p:txBody>
          </p:sp>
        </p:grpSp>
        <p:sp>
          <p:nvSpPr>
            <p:cNvPr id="3757" name="Google Shape;3757;p222"/>
            <p:cNvSpPr txBox="1"/>
            <p:nvPr/>
          </p:nvSpPr>
          <p:spPr>
            <a:xfrm>
              <a:off x="6557150" y="2807852"/>
              <a:ext cx="1446900" cy="1917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EAB40"/>
                </a:buClr>
                <a:buSzPts val="700"/>
                <a:buFont typeface="Arial"/>
                <a:buNone/>
              </a:pPr>
              <a:r>
                <a:rPr b="0" i="0" lang="en" sz="600" u="none" cap="none" strike="noStrike">
                  <a:solidFill>
                    <a:srgbClr val="FEAB40"/>
                  </a:solidFill>
                  <a:latin typeface="Arial"/>
                  <a:ea typeface="Arial"/>
                  <a:cs typeface="Arial"/>
                  <a:sym typeface="Arial"/>
                </a:rPr>
                <a:t>EH   S    T    AH</a:t>
              </a:r>
              <a:endParaRPr sz="6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3"/>
                                        </p:tgtEl>
                                        <p:attrNameLst>
                                          <p:attrName>style.visibility</p:attrName>
                                        </p:attrNameLst>
                                      </p:cBhvr>
                                      <p:to>
                                        <p:strVal val="visible"/>
                                      </p:to>
                                    </p:set>
                                    <p:animEffect filter="fade" transition="in">
                                      <p:cBhvr>
                                        <p:cTn dur="200"/>
                                        <p:tgtEl>
                                          <p:spTgt spid="37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1" name="Shape 3761"/>
        <p:cNvGrpSpPr/>
        <p:nvPr/>
      </p:nvGrpSpPr>
      <p:grpSpPr>
        <a:xfrm>
          <a:off x="0" y="0"/>
          <a:ext cx="0" cy="0"/>
          <a:chOff x="0" y="0"/>
          <a:chExt cx="0" cy="0"/>
        </a:xfrm>
      </p:grpSpPr>
      <p:sp>
        <p:nvSpPr>
          <p:cNvPr id="3762" name="Google Shape;3762;p22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 Architectures</a:t>
            </a:r>
            <a:endParaRPr/>
          </a:p>
        </p:txBody>
      </p:sp>
      <p:sp>
        <p:nvSpPr>
          <p:cNvPr id="3763" name="Google Shape;3763;p2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64" name="Google Shape;3764;p223"/>
          <p:cNvSpPr/>
          <p:nvPr/>
        </p:nvSpPr>
        <p:spPr>
          <a:xfrm>
            <a:off x="4877725" y="2667125"/>
            <a:ext cx="1129800" cy="779400"/>
          </a:xfrm>
          <a:prstGeom prst="rect">
            <a:avLst/>
          </a:prstGeom>
          <a:solidFill>
            <a:srgbClr val="FFFFFF">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23"/>
          <p:cNvSpPr/>
          <p:nvPr/>
        </p:nvSpPr>
        <p:spPr>
          <a:xfrm>
            <a:off x="6212525" y="1663375"/>
            <a:ext cx="1129800" cy="779400"/>
          </a:xfrm>
          <a:prstGeom prst="rect">
            <a:avLst/>
          </a:prstGeom>
          <a:solidFill>
            <a:srgbClr val="FFFFFF">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oogle Shape;1295;p26" id="3766" name="Google Shape;3766;p223"/>
          <p:cNvPicPr preferRelativeResize="0"/>
          <p:nvPr/>
        </p:nvPicPr>
        <p:blipFill rotWithShape="1">
          <a:blip r:embed="rId3">
            <a:alphaModFix/>
          </a:blip>
          <a:srcRect b="0" l="0" r="0" t="0"/>
          <a:stretch/>
        </p:blipFill>
        <p:spPr>
          <a:xfrm>
            <a:off x="352909" y="1678195"/>
            <a:ext cx="1383661" cy="383349"/>
          </a:xfrm>
          <a:prstGeom prst="rect">
            <a:avLst/>
          </a:prstGeom>
          <a:noFill/>
          <a:ln>
            <a:noFill/>
          </a:ln>
        </p:spPr>
      </p:pic>
      <p:grpSp>
        <p:nvGrpSpPr>
          <p:cNvPr id="3767" name="Google Shape;3767;p223"/>
          <p:cNvGrpSpPr/>
          <p:nvPr/>
        </p:nvGrpSpPr>
        <p:grpSpPr>
          <a:xfrm>
            <a:off x="473133" y="2535507"/>
            <a:ext cx="1089225" cy="410400"/>
            <a:chOff x="0" y="0"/>
            <a:chExt cx="2904600" cy="1094400"/>
          </a:xfrm>
        </p:grpSpPr>
        <p:sp>
          <p:nvSpPr>
            <p:cNvPr id="3768" name="Google Shape;3768;p223"/>
            <p:cNvSpPr/>
            <p:nvPr/>
          </p:nvSpPr>
          <p:spPr>
            <a:xfrm>
              <a:off x="0" y="19152"/>
              <a:ext cx="2904600" cy="1056000"/>
            </a:xfrm>
            <a:prstGeom prst="rect">
              <a:avLst/>
            </a:prstGeom>
            <a:solidFill>
              <a:srgbClr val="6D9EEB"/>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69" name="Google Shape;3769;p223"/>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ASR</a:t>
              </a:r>
              <a:endParaRPr sz="500"/>
            </a:p>
          </p:txBody>
        </p:sp>
      </p:grpSp>
      <p:grpSp>
        <p:nvGrpSpPr>
          <p:cNvPr id="3770" name="Google Shape;3770;p223"/>
          <p:cNvGrpSpPr/>
          <p:nvPr/>
        </p:nvGrpSpPr>
        <p:grpSpPr>
          <a:xfrm>
            <a:off x="473133" y="3546585"/>
            <a:ext cx="1089225" cy="410400"/>
            <a:chOff x="0" y="0"/>
            <a:chExt cx="2904600" cy="1094400"/>
          </a:xfrm>
        </p:grpSpPr>
        <p:sp>
          <p:nvSpPr>
            <p:cNvPr id="3771" name="Google Shape;3771;p223"/>
            <p:cNvSpPr/>
            <p:nvPr/>
          </p:nvSpPr>
          <p:spPr>
            <a:xfrm>
              <a:off x="0" y="19152"/>
              <a:ext cx="2904600" cy="1056000"/>
            </a:xfrm>
            <a:prstGeom prst="rect">
              <a:avLst/>
            </a:prstGeom>
            <a:solidFill>
              <a:srgbClr val="C27BA0"/>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72" name="Google Shape;3772;p223"/>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MT</a:t>
              </a:r>
              <a:endParaRPr sz="500"/>
            </a:p>
          </p:txBody>
        </p:sp>
      </p:grpSp>
      <p:sp>
        <p:nvSpPr>
          <p:cNvPr id="3773" name="Google Shape;3773;p223"/>
          <p:cNvSpPr txBox="1"/>
          <p:nvPr/>
        </p:nvSpPr>
        <p:spPr>
          <a:xfrm>
            <a:off x="488474" y="4064646"/>
            <a:ext cx="1089300" cy="3513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64D79"/>
              </a:buClr>
              <a:buSzPts val="1100"/>
              <a:buFont typeface="Arial"/>
              <a:buNone/>
            </a:pPr>
            <a:r>
              <a:rPr b="0" i="0" lang="en" sz="1100" u="none" cap="none" strike="noStrike">
                <a:solidFill>
                  <a:srgbClr val="A64D79"/>
                </a:solidFill>
                <a:latin typeface="Arial"/>
                <a:ea typeface="Arial"/>
                <a:cs typeface="Arial"/>
                <a:sym typeface="Arial"/>
              </a:rPr>
              <a:t>translation</a:t>
            </a:r>
            <a:endParaRPr sz="500"/>
          </a:p>
        </p:txBody>
      </p:sp>
      <p:pic>
        <p:nvPicPr>
          <p:cNvPr descr="Google Shape;1299;p26" id="3774" name="Google Shape;3774;p223"/>
          <p:cNvPicPr preferRelativeResize="0"/>
          <p:nvPr/>
        </p:nvPicPr>
        <p:blipFill rotWithShape="1">
          <a:blip r:embed="rId4">
            <a:alphaModFix/>
          </a:blip>
          <a:srcRect b="0" l="0" r="0" t="0"/>
          <a:stretch/>
        </p:blipFill>
        <p:spPr>
          <a:xfrm rot="5394595">
            <a:off x="937450" y="2389598"/>
            <a:ext cx="191424" cy="72649"/>
          </a:xfrm>
          <a:prstGeom prst="rect">
            <a:avLst/>
          </a:prstGeom>
          <a:noFill/>
          <a:ln>
            <a:noFill/>
          </a:ln>
        </p:spPr>
      </p:pic>
      <p:pic>
        <p:nvPicPr>
          <p:cNvPr descr="Google Shape;1300;p26" id="3775" name="Google Shape;3775;p223"/>
          <p:cNvPicPr preferRelativeResize="0"/>
          <p:nvPr/>
        </p:nvPicPr>
        <p:blipFill rotWithShape="1">
          <a:blip r:embed="rId4">
            <a:alphaModFix/>
          </a:blip>
          <a:srcRect b="0" l="0" r="0" t="0"/>
          <a:stretch/>
        </p:blipFill>
        <p:spPr>
          <a:xfrm rot="5394595">
            <a:off x="937450" y="4006840"/>
            <a:ext cx="191424" cy="72649"/>
          </a:xfrm>
          <a:prstGeom prst="rect">
            <a:avLst/>
          </a:prstGeom>
          <a:noFill/>
          <a:ln>
            <a:noFill/>
          </a:ln>
        </p:spPr>
      </p:pic>
      <p:sp>
        <p:nvSpPr>
          <p:cNvPr id="3776" name="Google Shape;3776;p223"/>
          <p:cNvSpPr txBox="1"/>
          <p:nvPr/>
        </p:nvSpPr>
        <p:spPr>
          <a:xfrm>
            <a:off x="630696" y="3058839"/>
            <a:ext cx="774000" cy="3513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3C78D8"/>
              </a:buClr>
              <a:buSzPts val="1100"/>
              <a:buFont typeface="Arial"/>
              <a:buNone/>
            </a:pPr>
            <a:r>
              <a:rPr b="0" i="0" lang="en" sz="1100" u="none" cap="none" strike="noStrike">
                <a:solidFill>
                  <a:srgbClr val="3C78D8"/>
                </a:solidFill>
                <a:latin typeface="Arial"/>
                <a:ea typeface="Arial"/>
                <a:cs typeface="Arial"/>
                <a:sym typeface="Arial"/>
              </a:rPr>
              <a:t>transcript</a:t>
            </a:r>
            <a:endParaRPr sz="500"/>
          </a:p>
        </p:txBody>
      </p:sp>
      <p:pic>
        <p:nvPicPr>
          <p:cNvPr descr="Google Shape;1302;p26" id="3777" name="Google Shape;3777;p223"/>
          <p:cNvPicPr preferRelativeResize="0"/>
          <p:nvPr/>
        </p:nvPicPr>
        <p:blipFill rotWithShape="1">
          <a:blip r:embed="rId5">
            <a:alphaModFix/>
          </a:blip>
          <a:srcRect b="0" l="0" r="0" t="0"/>
          <a:stretch/>
        </p:blipFill>
        <p:spPr>
          <a:xfrm rot="5394595">
            <a:off x="922057" y="3048384"/>
            <a:ext cx="191424" cy="14288"/>
          </a:xfrm>
          <a:prstGeom prst="rect">
            <a:avLst/>
          </a:prstGeom>
          <a:noFill/>
          <a:ln>
            <a:noFill/>
          </a:ln>
        </p:spPr>
      </p:pic>
      <p:pic>
        <p:nvPicPr>
          <p:cNvPr descr="Google Shape;1303;p26" id="3778" name="Google Shape;3778;p223"/>
          <p:cNvPicPr preferRelativeResize="0"/>
          <p:nvPr/>
        </p:nvPicPr>
        <p:blipFill rotWithShape="1">
          <a:blip r:embed="rId4">
            <a:alphaModFix/>
          </a:blip>
          <a:srcRect b="0" l="0" r="0" t="0"/>
          <a:stretch/>
        </p:blipFill>
        <p:spPr>
          <a:xfrm rot="5394595">
            <a:off x="922108" y="3395408"/>
            <a:ext cx="191423" cy="72648"/>
          </a:xfrm>
          <a:prstGeom prst="rect">
            <a:avLst/>
          </a:prstGeom>
          <a:noFill/>
          <a:ln>
            <a:noFill/>
          </a:ln>
        </p:spPr>
      </p:pic>
      <p:sp>
        <p:nvSpPr>
          <p:cNvPr id="3779" name="Google Shape;3779;p223"/>
          <p:cNvSpPr txBox="1"/>
          <p:nvPr/>
        </p:nvSpPr>
        <p:spPr>
          <a:xfrm>
            <a:off x="488474" y="1167051"/>
            <a:ext cx="1089300" cy="3513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674EA7"/>
              </a:buClr>
              <a:buSzPts val="1400"/>
              <a:buFont typeface="Oswald"/>
              <a:buNone/>
            </a:pPr>
            <a:r>
              <a:rPr b="1" i="0" lang="en" sz="1400" u="none" cap="none" strike="noStrike">
                <a:solidFill>
                  <a:srgbClr val="674EA7"/>
                </a:solidFill>
                <a:latin typeface="Oswald"/>
                <a:ea typeface="Oswald"/>
                <a:cs typeface="Oswald"/>
                <a:sym typeface="Oswald"/>
              </a:rPr>
              <a:t>CASCADE</a:t>
            </a:r>
            <a:endParaRPr sz="500"/>
          </a:p>
        </p:txBody>
      </p:sp>
      <p:grpSp>
        <p:nvGrpSpPr>
          <p:cNvPr id="3780" name="Google Shape;3780;p223"/>
          <p:cNvGrpSpPr/>
          <p:nvPr/>
        </p:nvGrpSpPr>
        <p:grpSpPr>
          <a:xfrm>
            <a:off x="395566" y="2143594"/>
            <a:ext cx="1298319" cy="162113"/>
            <a:chOff x="-2" y="-2"/>
            <a:chExt cx="3462185" cy="432300"/>
          </a:xfrm>
        </p:grpSpPr>
        <p:grpSp>
          <p:nvGrpSpPr>
            <p:cNvPr id="3781" name="Google Shape;3781;p223"/>
            <p:cNvGrpSpPr/>
            <p:nvPr/>
          </p:nvGrpSpPr>
          <p:grpSpPr>
            <a:xfrm>
              <a:off x="-2" y="-2"/>
              <a:ext cx="3462185" cy="432300"/>
              <a:chOff x="-1" y="-1"/>
              <a:chExt cx="3462185" cy="432300"/>
            </a:xfrm>
          </p:grpSpPr>
          <p:sp>
            <p:nvSpPr>
              <p:cNvPr id="3782" name="Google Shape;3782;p223"/>
              <p:cNvSpPr/>
              <p:nvPr/>
            </p:nvSpPr>
            <p:spPr>
              <a:xfrm>
                <a:off x="-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83" name="Google Shape;3783;p223"/>
              <p:cNvSpPr/>
              <p:nvPr/>
            </p:nvSpPr>
            <p:spPr>
              <a:xfrm>
                <a:off x="188647"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84" name="Google Shape;3784;p223"/>
              <p:cNvSpPr/>
              <p:nvPr/>
            </p:nvSpPr>
            <p:spPr>
              <a:xfrm>
                <a:off x="37729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85" name="Google Shape;3785;p223"/>
              <p:cNvSpPr/>
              <p:nvPr/>
            </p:nvSpPr>
            <p:spPr>
              <a:xfrm>
                <a:off x="56594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86" name="Google Shape;3786;p223"/>
              <p:cNvSpPr/>
              <p:nvPr/>
            </p:nvSpPr>
            <p:spPr>
              <a:xfrm>
                <a:off x="272356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87" name="Google Shape;3787;p223"/>
              <p:cNvSpPr/>
              <p:nvPr/>
            </p:nvSpPr>
            <p:spPr>
              <a:xfrm>
                <a:off x="292397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88" name="Google Shape;3788;p223"/>
              <p:cNvSpPr/>
              <p:nvPr/>
            </p:nvSpPr>
            <p:spPr>
              <a:xfrm>
                <a:off x="3124378"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89" name="Google Shape;3789;p223"/>
              <p:cNvSpPr/>
              <p:nvPr/>
            </p:nvSpPr>
            <p:spPr>
              <a:xfrm>
                <a:off x="332478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cxnSp>
          <p:nvCxnSpPr>
            <p:cNvPr id="3790" name="Google Shape;3790;p223"/>
            <p:cNvCxnSpPr/>
            <p:nvPr/>
          </p:nvCxnSpPr>
          <p:spPr>
            <a:xfrm>
              <a:off x="898706" y="219714"/>
              <a:ext cx="1629600" cy="0"/>
            </a:xfrm>
            <a:prstGeom prst="straightConnector1">
              <a:avLst/>
            </a:prstGeom>
            <a:noFill/>
            <a:ln cap="flat" cmpd="sng" w="9525">
              <a:solidFill>
                <a:srgbClr val="1C4587"/>
              </a:solidFill>
              <a:prstDash val="dot"/>
              <a:round/>
              <a:headEnd len="sm" w="sm" type="none"/>
              <a:tailEnd len="sm" w="sm" type="none"/>
            </a:ln>
          </p:spPr>
        </p:cxnSp>
      </p:grpSp>
      <p:grpSp>
        <p:nvGrpSpPr>
          <p:cNvPr id="3791" name="Google Shape;3791;p223"/>
          <p:cNvGrpSpPr/>
          <p:nvPr/>
        </p:nvGrpSpPr>
        <p:grpSpPr>
          <a:xfrm>
            <a:off x="1922340" y="1072725"/>
            <a:ext cx="1383661" cy="3343260"/>
            <a:chOff x="0" y="0"/>
            <a:chExt cx="3689763" cy="8915361"/>
          </a:xfrm>
        </p:grpSpPr>
        <p:pic>
          <p:nvPicPr>
            <p:cNvPr descr="Google Shape;1304;p26" id="3792" name="Google Shape;3792;p223"/>
            <p:cNvPicPr preferRelativeResize="0"/>
            <p:nvPr/>
          </p:nvPicPr>
          <p:blipFill rotWithShape="1">
            <a:blip r:embed="rId3">
              <a:alphaModFix/>
            </a:blip>
            <a:srcRect b="0" l="0" r="0" t="0"/>
            <a:stretch/>
          </p:blipFill>
          <p:spPr>
            <a:xfrm>
              <a:off x="0" y="1614584"/>
              <a:ext cx="3689763" cy="1022264"/>
            </a:xfrm>
            <a:prstGeom prst="rect">
              <a:avLst/>
            </a:prstGeom>
            <a:noFill/>
            <a:ln>
              <a:noFill/>
            </a:ln>
          </p:spPr>
        </p:pic>
        <p:grpSp>
          <p:nvGrpSpPr>
            <p:cNvPr id="3793" name="Google Shape;3793;p223"/>
            <p:cNvGrpSpPr/>
            <p:nvPr/>
          </p:nvGrpSpPr>
          <p:grpSpPr>
            <a:xfrm>
              <a:off x="341020" y="5175421"/>
              <a:ext cx="2904600" cy="1094400"/>
              <a:chOff x="0" y="0"/>
              <a:chExt cx="2904600" cy="1094400"/>
            </a:xfrm>
          </p:grpSpPr>
          <p:sp>
            <p:nvSpPr>
              <p:cNvPr id="3794" name="Google Shape;3794;p223"/>
              <p:cNvSpPr/>
              <p:nvPr/>
            </p:nvSpPr>
            <p:spPr>
              <a:xfrm>
                <a:off x="0" y="19152"/>
                <a:ext cx="2904600" cy="1056000"/>
              </a:xfrm>
              <a:prstGeom prst="rect">
                <a:avLst/>
              </a:prstGeom>
              <a:solidFill>
                <a:srgbClr val="8E7CC3"/>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95" name="Google Shape;3795;p223"/>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ST</a:t>
                </a:r>
                <a:endParaRPr sz="500"/>
              </a:p>
            </p:txBody>
          </p:sp>
        </p:grpSp>
        <p:pic>
          <p:nvPicPr>
            <p:cNvPr descr="Google Shape;1306;p26" id="3796" name="Google Shape;3796;p223"/>
            <p:cNvPicPr preferRelativeResize="0"/>
            <p:nvPr/>
          </p:nvPicPr>
          <p:blipFill rotWithShape="1">
            <a:blip r:embed="rId6">
              <a:alphaModFix/>
            </a:blip>
            <a:srcRect b="0" l="0" r="0" t="0"/>
            <a:stretch/>
          </p:blipFill>
          <p:spPr>
            <a:xfrm rot="5400000">
              <a:off x="936358" y="4165460"/>
              <a:ext cx="1696563" cy="193729"/>
            </a:xfrm>
            <a:prstGeom prst="rect">
              <a:avLst/>
            </a:prstGeom>
            <a:noFill/>
            <a:ln>
              <a:noFill/>
            </a:ln>
          </p:spPr>
        </p:pic>
        <p:sp>
          <p:nvSpPr>
            <p:cNvPr id="3797" name="Google Shape;3797;p223"/>
            <p:cNvSpPr txBox="1"/>
            <p:nvPr/>
          </p:nvSpPr>
          <p:spPr>
            <a:xfrm>
              <a:off x="341020" y="7978461"/>
              <a:ext cx="2904600" cy="93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64D79"/>
                </a:buClr>
                <a:buSzPts val="1100"/>
                <a:buFont typeface="Arial"/>
                <a:buNone/>
              </a:pPr>
              <a:r>
                <a:rPr b="0" i="0" lang="en" sz="1100" u="none" cap="none" strike="noStrike">
                  <a:solidFill>
                    <a:srgbClr val="A64D79"/>
                  </a:solidFill>
                  <a:latin typeface="Arial"/>
                  <a:ea typeface="Arial"/>
                  <a:cs typeface="Arial"/>
                  <a:sym typeface="Arial"/>
                </a:rPr>
                <a:t>translation</a:t>
              </a:r>
              <a:endParaRPr sz="500"/>
            </a:p>
          </p:txBody>
        </p:sp>
        <p:pic>
          <p:nvPicPr>
            <p:cNvPr descr="Google Shape;1308;p26" id="3798" name="Google Shape;3798;p223"/>
            <p:cNvPicPr preferRelativeResize="0"/>
            <p:nvPr/>
          </p:nvPicPr>
          <p:blipFill rotWithShape="1">
            <a:blip r:embed="rId7">
              <a:alphaModFix/>
            </a:blip>
            <a:srcRect b="0" l="0" r="0" t="0"/>
            <a:stretch/>
          </p:blipFill>
          <p:spPr>
            <a:xfrm>
              <a:off x="1696655" y="6250952"/>
              <a:ext cx="193729" cy="1746560"/>
            </a:xfrm>
            <a:prstGeom prst="rect">
              <a:avLst/>
            </a:prstGeom>
            <a:noFill/>
            <a:ln>
              <a:noFill/>
            </a:ln>
          </p:spPr>
        </p:pic>
        <p:sp>
          <p:nvSpPr>
            <p:cNvPr id="3799" name="Google Shape;3799;p223"/>
            <p:cNvSpPr txBox="1"/>
            <p:nvPr/>
          </p:nvSpPr>
          <p:spPr>
            <a:xfrm>
              <a:off x="266812" y="0"/>
              <a:ext cx="3094200" cy="14400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674EA7"/>
                </a:buClr>
                <a:buSzPts val="1400"/>
                <a:buFont typeface="Oswald"/>
                <a:buNone/>
              </a:pPr>
              <a:r>
                <a:rPr b="1" i="0" lang="en" sz="1400" u="none" cap="none" strike="noStrike">
                  <a:solidFill>
                    <a:srgbClr val="674EA7"/>
                  </a:solidFill>
                  <a:latin typeface="Oswald"/>
                  <a:ea typeface="Oswald"/>
                  <a:cs typeface="Oswald"/>
                  <a:sym typeface="Oswald"/>
                </a:rPr>
                <a:t>END-TO-END</a:t>
              </a:r>
              <a:endParaRPr sz="500"/>
            </a:p>
          </p:txBody>
        </p:sp>
        <p:grpSp>
          <p:nvGrpSpPr>
            <p:cNvPr id="3800" name="Google Shape;3800;p223"/>
            <p:cNvGrpSpPr/>
            <p:nvPr/>
          </p:nvGrpSpPr>
          <p:grpSpPr>
            <a:xfrm>
              <a:off x="113782" y="2855651"/>
              <a:ext cx="3462185" cy="432300"/>
              <a:chOff x="-2" y="-2"/>
              <a:chExt cx="3462185" cy="432300"/>
            </a:xfrm>
          </p:grpSpPr>
          <p:grpSp>
            <p:nvGrpSpPr>
              <p:cNvPr id="3801" name="Google Shape;3801;p223"/>
              <p:cNvGrpSpPr/>
              <p:nvPr/>
            </p:nvGrpSpPr>
            <p:grpSpPr>
              <a:xfrm>
                <a:off x="-2" y="-2"/>
                <a:ext cx="3462185" cy="432300"/>
                <a:chOff x="-1" y="-1"/>
                <a:chExt cx="3462185" cy="432300"/>
              </a:xfrm>
            </p:grpSpPr>
            <p:sp>
              <p:nvSpPr>
                <p:cNvPr id="3802" name="Google Shape;3802;p223"/>
                <p:cNvSpPr/>
                <p:nvPr/>
              </p:nvSpPr>
              <p:spPr>
                <a:xfrm>
                  <a:off x="-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03" name="Google Shape;3803;p223"/>
                <p:cNvSpPr/>
                <p:nvPr/>
              </p:nvSpPr>
              <p:spPr>
                <a:xfrm>
                  <a:off x="188647"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04" name="Google Shape;3804;p223"/>
                <p:cNvSpPr/>
                <p:nvPr/>
              </p:nvSpPr>
              <p:spPr>
                <a:xfrm>
                  <a:off x="37729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05" name="Google Shape;3805;p223"/>
                <p:cNvSpPr/>
                <p:nvPr/>
              </p:nvSpPr>
              <p:spPr>
                <a:xfrm>
                  <a:off x="56594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06" name="Google Shape;3806;p223"/>
                <p:cNvSpPr/>
                <p:nvPr/>
              </p:nvSpPr>
              <p:spPr>
                <a:xfrm>
                  <a:off x="272356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07" name="Google Shape;3807;p223"/>
                <p:cNvSpPr/>
                <p:nvPr/>
              </p:nvSpPr>
              <p:spPr>
                <a:xfrm>
                  <a:off x="292397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08" name="Google Shape;3808;p223"/>
                <p:cNvSpPr/>
                <p:nvPr/>
              </p:nvSpPr>
              <p:spPr>
                <a:xfrm>
                  <a:off x="3124378"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09" name="Google Shape;3809;p223"/>
                <p:cNvSpPr/>
                <p:nvPr/>
              </p:nvSpPr>
              <p:spPr>
                <a:xfrm>
                  <a:off x="332478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cxnSp>
            <p:nvCxnSpPr>
              <p:cNvPr id="3810" name="Google Shape;3810;p223"/>
              <p:cNvCxnSpPr/>
              <p:nvPr/>
            </p:nvCxnSpPr>
            <p:spPr>
              <a:xfrm>
                <a:off x="898706" y="219714"/>
                <a:ext cx="1629600" cy="0"/>
              </a:xfrm>
              <a:prstGeom prst="straightConnector1">
                <a:avLst/>
              </a:prstGeom>
              <a:noFill/>
              <a:ln cap="flat" cmpd="sng" w="9525">
                <a:solidFill>
                  <a:srgbClr val="1C4587"/>
                </a:solidFill>
                <a:prstDash val="dot"/>
                <a:round/>
                <a:headEnd len="sm" w="sm" type="none"/>
                <a:tailEnd len="sm" w="sm" type="none"/>
              </a:ln>
            </p:spPr>
          </p:cxnSp>
        </p:grpSp>
      </p:grpSp>
      <p:pic>
        <p:nvPicPr>
          <p:cNvPr descr="Google Shape;1362;p26" id="3811" name="Google Shape;3811;p223"/>
          <p:cNvPicPr preferRelativeResize="0"/>
          <p:nvPr/>
        </p:nvPicPr>
        <p:blipFill rotWithShape="1">
          <a:blip r:embed="rId8">
            <a:alphaModFix/>
          </a:blip>
          <a:srcRect b="0" l="0" r="0" t="0"/>
          <a:stretch/>
        </p:blipFill>
        <p:spPr>
          <a:xfrm rot="5381473">
            <a:off x="1999051" y="2828995"/>
            <a:ext cx="3218366" cy="14288"/>
          </a:xfrm>
          <a:prstGeom prst="rect">
            <a:avLst/>
          </a:prstGeom>
          <a:noFill/>
          <a:ln>
            <a:noFill/>
          </a:ln>
        </p:spPr>
      </p:pic>
      <p:grpSp>
        <p:nvGrpSpPr>
          <p:cNvPr id="3812" name="Google Shape;3812;p223"/>
          <p:cNvGrpSpPr/>
          <p:nvPr/>
        </p:nvGrpSpPr>
        <p:grpSpPr>
          <a:xfrm>
            <a:off x="463608" y="4540353"/>
            <a:ext cx="1108321" cy="370440"/>
            <a:chOff x="0" y="-1"/>
            <a:chExt cx="2955523" cy="987841"/>
          </a:xfrm>
        </p:grpSpPr>
        <p:sp>
          <p:nvSpPr>
            <p:cNvPr id="3813" name="Google Shape;3813;p223"/>
            <p:cNvSpPr txBox="1"/>
            <p:nvPr/>
          </p:nvSpPr>
          <p:spPr>
            <a:xfrm>
              <a:off x="25400" y="25400"/>
              <a:ext cx="2904600" cy="93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3C78D8"/>
                </a:buClr>
                <a:buSzPts val="1300"/>
                <a:buFont typeface="Arial"/>
                <a:buNone/>
              </a:pPr>
              <a:r>
                <a:rPr b="0" i="0" lang="en" sz="1300" u="none" cap="none" strike="noStrike">
                  <a:solidFill>
                    <a:srgbClr val="3C78D8"/>
                  </a:solidFill>
                  <a:latin typeface="Arial"/>
                  <a:ea typeface="Arial"/>
                  <a:cs typeface="Arial"/>
                  <a:sym typeface="Arial"/>
                </a:rPr>
                <a:t>sentence</a:t>
              </a:r>
              <a:endParaRPr sz="500"/>
            </a:p>
          </p:txBody>
        </p:sp>
        <p:pic>
          <p:nvPicPr>
            <p:cNvPr descr="Google Shape;1301;p26" id="3814" name="Google Shape;3814;p223"/>
            <p:cNvPicPr preferRelativeResize="0"/>
            <p:nvPr/>
          </p:nvPicPr>
          <p:blipFill rotWithShape="1">
            <a:blip r:embed="rId9">
              <a:alphaModFix/>
            </a:blip>
            <a:srcRect b="0" l="0" r="0" t="0"/>
            <a:stretch/>
          </p:blipFill>
          <p:spPr>
            <a:xfrm>
              <a:off x="0" y="-1"/>
              <a:ext cx="2955523" cy="987841"/>
            </a:xfrm>
            <a:prstGeom prst="rect">
              <a:avLst/>
            </a:prstGeom>
            <a:noFill/>
            <a:ln>
              <a:noFill/>
            </a:ln>
          </p:spPr>
        </p:pic>
      </p:grpSp>
      <p:pic>
        <p:nvPicPr>
          <p:cNvPr descr="Connection Line" id="3815" name="Google Shape;3815;p223"/>
          <p:cNvPicPr preferRelativeResize="0"/>
          <p:nvPr/>
        </p:nvPicPr>
        <p:blipFill rotWithShape="1">
          <a:blip r:embed="rId10">
            <a:alphaModFix/>
          </a:blip>
          <a:srcRect b="0" l="0" r="0" t="0"/>
          <a:stretch/>
        </p:blipFill>
        <p:spPr>
          <a:xfrm>
            <a:off x="171639" y="3281379"/>
            <a:ext cx="466186" cy="1233024"/>
          </a:xfrm>
          <a:prstGeom prst="rect">
            <a:avLst/>
          </a:prstGeom>
          <a:noFill/>
          <a:ln>
            <a:noFill/>
          </a:ln>
        </p:spPr>
      </p:pic>
      <p:grpSp>
        <p:nvGrpSpPr>
          <p:cNvPr id="3816" name="Google Shape;3816;p223"/>
          <p:cNvGrpSpPr/>
          <p:nvPr/>
        </p:nvGrpSpPr>
        <p:grpSpPr>
          <a:xfrm>
            <a:off x="3779793" y="1066104"/>
            <a:ext cx="1498626" cy="3835164"/>
            <a:chOff x="-19016" y="0"/>
            <a:chExt cx="3996336" cy="10227103"/>
          </a:xfrm>
        </p:grpSpPr>
        <p:pic>
          <p:nvPicPr>
            <p:cNvPr descr="Google Shape;1311;p26" id="3817" name="Google Shape;3817;p223"/>
            <p:cNvPicPr preferRelativeResize="0"/>
            <p:nvPr/>
          </p:nvPicPr>
          <p:blipFill rotWithShape="1">
            <a:blip r:embed="rId3">
              <a:alphaModFix/>
            </a:blip>
            <a:srcRect b="0" l="0" r="0" t="0"/>
            <a:stretch/>
          </p:blipFill>
          <p:spPr>
            <a:xfrm>
              <a:off x="287556" y="1632242"/>
              <a:ext cx="3689764" cy="1022264"/>
            </a:xfrm>
            <a:prstGeom prst="rect">
              <a:avLst/>
            </a:prstGeom>
            <a:noFill/>
            <a:ln>
              <a:noFill/>
            </a:ln>
          </p:spPr>
        </p:pic>
        <p:grpSp>
          <p:nvGrpSpPr>
            <p:cNvPr id="3818" name="Google Shape;3818;p223"/>
            <p:cNvGrpSpPr/>
            <p:nvPr/>
          </p:nvGrpSpPr>
          <p:grpSpPr>
            <a:xfrm>
              <a:off x="608152" y="3918410"/>
              <a:ext cx="2904600" cy="1094400"/>
              <a:chOff x="0" y="0"/>
              <a:chExt cx="2904600" cy="1094400"/>
            </a:xfrm>
          </p:grpSpPr>
          <p:sp>
            <p:nvSpPr>
              <p:cNvPr id="3819" name="Google Shape;3819;p223"/>
              <p:cNvSpPr/>
              <p:nvPr/>
            </p:nvSpPr>
            <p:spPr>
              <a:xfrm>
                <a:off x="0" y="19152"/>
                <a:ext cx="2904600" cy="1056000"/>
              </a:xfrm>
              <a:prstGeom prst="rect">
                <a:avLst/>
              </a:prstGeom>
              <a:solidFill>
                <a:srgbClr val="6D9EEB"/>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20" name="Google Shape;3820;p223"/>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ASR</a:t>
                </a:r>
                <a:endParaRPr sz="500"/>
              </a:p>
            </p:txBody>
          </p:sp>
        </p:grpSp>
        <p:grpSp>
          <p:nvGrpSpPr>
            <p:cNvPr id="3821" name="Google Shape;3821;p223"/>
            <p:cNvGrpSpPr/>
            <p:nvPr/>
          </p:nvGrpSpPr>
          <p:grpSpPr>
            <a:xfrm>
              <a:off x="608152" y="6614617"/>
              <a:ext cx="2904600" cy="1094400"/>
              <a:chOff x="0" y="0"/>
              <a:chExt cx="2904600" cy="1094400"/>
            </a:xfrm>
          </p:grpSpPr>
          <p:sp>
            <p:nvSpPr>
              <p:cNvPr id="3822" name="Google Shape;3822;p223"/>
              <p:cNvSpPr/>
              <p:nvPr/>
            </p:nvSpPr>
            <p:spPr>
              <a:xfrm>
                <a:off x="0" y="19152"/>
                <a:ext cx="2904600" cy="1056000"/>
              </a:xfrm>
              <a:prstGeom prst="rect">
                <a:avLst/>
              </a:prstGeom>
              <a:solidFill>
                <a:srgbClr val="C27BA0"/>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23" name="Google Shape;3823;p223"/>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MT</a:t>
                </a:r>
                <a:endParaRPr sz="500"/>
              </a:p>
            </p:txBody>
          </p:sp>
        </p:grpSp>
        <p:sp>
          <p:nvSpPr>
            <p:cNvPr id="3824" name="Google Shape;3824;p223"/>
            <p:cNvSpPr txBox="1"/>
            <p:nvPr/>
          </p:nvSpPr>
          <p:spPr>
            <a:xfrm>
              <a:off x="649063" y="7996113"/>
              <a:ext cx="2904600" cy="93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64D79"/>
                </a:buClr>
                <a:buSzPts val="1100"/>
                <a:buFont typeface="Arial"/>
                <a:buNone/>
              </a:pPr>
              <a:r>
                <a:rPr b="0" i="0" lang="en" sz="1100" u="none" cap="none" strike="noStrike">
                  <a:solidFill>
                    <a:srgbClr val="A64D79"/>
                  </a:solidFill>
                  <a:latin typeface="Arial"/>
                  <a:ea typeface="Arial"/>
                  <a:cs typeface="Arial"/>
                  <a:sym typeface="Arial"/>
                </a:rPr>
                <a:t>translation</a:t>
              </a:r>
              <a:endParaRPr sz="500"/>
            </a:p>
          </p:txBody>
        </p:sp>
        <p:pic>
          <p:nvPicPr>
            <p:cNvPr descr="Google Shape;1315;p26" id="3825" name="Google Shape;3825;p223"/>
            <p:cNvPicPr preferRelativeResize="0"/>
            <p:nvPr/>
          </p:nvPicPr>
          <p:blipFill rotWithShape="1">
            <a:blip r:embed="rId4">
              <a:alphaModFix/>
            </a:blip>
            <a:srcRect b="0" l="0" r="0" t="0"/>
            <a:stretch/>
          </p:blipFill>
          <p:spPr>
            <a:xfrm rot="5394595">
              <a:off x="1846332" y="3529317"/>
              <a:ext cx="510463" cy="193730"/>
            </a:xfrm>
            <a:prstGeom prst="rect">
              <a:avLst/>
            </a:prstGeom>
            <a:noFill/>
            <a:ln>
              <a:noFill/>
            </a:ln>
          </p:spPr>
        </p:pic>
        <p:pic>
          <p:nvPicPr>
            <p:cNvPr descr="Google Shape;1316;p26" id="3826" name="Google Shape;3826;p223"/>
            <p:cNvPicPr preferRelativeResize="0"/>
            <p:nvPr/>
          </p:nvPicPr>
          <p:blipFill rotWithShape="1">
            <a:blip r:embed="rId4">
              <a:alphaModFix/>
            </a:blip>
            <a:srcRect b="0" l="0" r="0" t="0"/>
            <a:stretch/>
          </p:blipFill>
          <p:spPr>
            <a:xfrm rot="5394595">
              <a:off x="1846332" y="7841964"/>
              <a:ext cx="510463" cy="193729"/>
            </a:xfrm>
            <a:prstGeom prst="rect">
              <a:avLst/>
            </a:prstGeom>
            <a:noFill/>
            <a:ln>
              <a:noFill/>
            </a:ln>
          </p:spPr>
        </p:pic>
        <p:sp>
          <p:nvSpPr>
            <p:cNvPr id="3827" name="Google Shape;3827;p223"/>
            <p:cNvSpPr txBox="1"/>
            <p:nvPr/>
          </p:nvSpPr>
          <p:spPr>
            <a:xfrm>
              <a:off x="1313277" y="5313960"/>
              <a:ext cx="1638300" cy="93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AB40"/>
                </a:buClr>
                <a:buSzPts val="1100"/>
                <a:buFont typeface="Arial"/>
                <a:buNone/>
              </a:pPr>
              <a:r>
                <a:rPr b="0" i="0" lang="en" sz="1100" u="none" cap="none" strike="noStrike">
                  <a:solidFill>
                    <a:srgbClr val="FFAB40"/>
                  </a:solidFill>
                  <a:latin typeface="Arial"/>
                  <a:ea typeface="Arial"/>
                  <a:cs typeface="Arial"/>
                  <a:sym typeface="Arial"/>
                </a:rPr>
                <a:t>phones</a:t>
              </a:r>
              <a:endParaRPr sz="500"/>
            </a:p>
          </p:txBody>
        </p:sp>
        <p:pic>
          <p:nvPicPr>
            <p:cNvPr descr="Google Shape;1318;p26" id="3828" name="Google Shape;3828;p223"/>
            <p:cNvPicPr preferRelativeResize="0"/>
            <p:nvPr/>
          </p:nvPicPr>
          <p:blipFill rotWithShape="1">
            <a:blip r:embed="rId5">
              <a:alphaModFix/>
            </a:blip>
            <a:srcRect b="0" l="0" r="0" t="0"/>
            <a:stretch/>
          </p:blipFill>
          <p:spPr>
            <a:xfrm rot="5394595">
              <a:off x="1805284" y="5286080"/>
              <a:ext cx="510462" cy="38101"/>
            </a:xfrm>
            <a:prstGeom prst="rect">
              <a:avLst/>
            </a:prstGeom>
            <a:noFill/>
            <a:ln>
              <a:noFill/>
            </a:ln>
          </p:spPr>
        </p:pic>
        <p:pic>
          <p:nvPicPr>
            <p:cNvPr descr="Google Shape;1319;p26" id="3829" name="Google Shape;3829;p223"/>
            <p:cNvPicPr preferRelativeResize="0"/>
            <p:nvPr/>
          </p:nvPicPr>
          <p:blipFill rotWithShape="1">
            <a:blip r:embed="rId4">
              <a:alphaModFix/>
            </a:blip>
            <a:srcRect b="0" l="0" r="0" t="0"/>
            <a:stretch/>
          </p:blipFill>
          <p:spPr>
            <a:xfrm rot="5394595">
              <a:off x="1805422" y="6211476"/>
              <a:ext cx="510462" cy="193729"/>
            </a:xfrm>
            <a:prstGeom prst="rect">
              <a:avLst/>
            </a:prstGeom>
            <a:noFill/>
            <a:ln>
              <a:noFill/>
            </a:ln>
          </p:spPr>
        </p:pic>
        <p:sp>
          <p:nvSpPr>
            <p:cNvPr id="3830" name="Google Shape;3830;p223"/>
            <p:cNvSpPr txBox="1"/>
            <p:nvPr/>
          </p:nvSpPr>
          <p:spPr>
            <a:xfrm>
              <a:off x="280248" y="0"/>
              <a:ext cx="3689700" cy="1708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674EA7"/>
                </a:buClr>
                <a:buSzPts val="1400"/>
                <a:buFont typeface="Oswald"/>
                <a:buNone/>
              </a:pPr>
              <a:r>
                <a:rPr b="1" i="0" lang="en" sz="1400" u="none" cap="none" strike="noStrike">
                  <a:solidFill>
                    <a:srgbClr val="674EA7"/>
                  </a:solidFill>
                  <a:latin typeface="Oswald"/>
                  <a:ea typeface="Oswald"/>
                  <a:cs typeface="Oswald"/>
                  <a:sym typeface="Oswald"/>
                </a:rPr>
                <a:t>Phone Cascade</a:t>
              </a:r>
              <a:endParaRPr sz="500"/>
            </a:p>
          </p:txBody>
        </p:sp>
        <p:grpSp>
          <p:nvGrpSpPr>
            <p:cNvPr id="3831" name="Google Shape;3831;p223"/>
            <p:cNvGrpSpPr/>
            <p:nvPr/>
          </p:nvGrpSpPr>
          <p:grpSpPr>
            <a:xfrm>
              <a:off x="329421" y="2873309"/>
              <a:ext cx="3462185" cy="432300"/>
              <a:chOff x="-2" y="-2"/>
              <a:chExt cx="3462185" cy="432300"/>
            </a:xfrm>
          </p:grpSpPr>
          <p:grpSp>
            <p:nvGrpSpPr>
              <p:cNvPr id="3832" name="Google Shape;3832;p223"/>
              <p:cNvGrpSpPr/>
              <p:nvPr/>
            </p:nvGrpSpPr>
            <p:grpSpPr>
              <a:xfrm>
                <a:off x="-2" y="-2"/>
                <a:ext cx="3462185" cy="432300"/>
                <a:chOff x="-1" y="-1"/>
                <a:chExt cx="3462185" cy="432300"/>
              </a:xfrm>
            </p:grpSpPr>
            <p:sp>
              <p:nvSpPr>
                <p:cNvPr id="3833" name="Google Shape;3833;p223"/>
                <p:cNvSpPr/>
                <p:nvPr/>
              </p:nvSpPr>
              <p:spPr>
                <a:xfrm>
                  <a:off x="-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34" name="Google Shape;3834;p223"/>
                <p:cNvSpPr/>
                <p:nvPr/>
              </p:nvSpPr>
              <p:spPr>
                <a:xfrm>
                  <a:off x="188647"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35" name="Google Shape;3835;p223"/>
                <p:cNvSpPr/>
                <p:nvPr/>
              </p:nvSpPr>
              <p:spPr>
                <a:xfrm>
                  <a:off x="37729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36" name="Google Shape;3836;p223"/>
                <p:cNvSpPr/>
                <p:nvPr/>
              </p:nvSpPr>
              <p:spPr>
                <a:xfrm>
                  <a:off x="56594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37" name="Google Shape;3837;p223"/>
                <p:cNvSpPr/>
                <p:nvPr/>
              </p:nvSpPr>
              <p:spPr>
                <a:xfrm>
                  <a:off x="272356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38" name="Google Shape;3838;p223"/>
                <p:cNvSpPr/>
                <p:nvPr/>
              </p:nvSpPr>
              <p:spPr>
                <a:xfrm>
                  <a:off x="292397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39" name="Google Shape;3839;p223"/>
                <p:cNvSpPr/>
                <p:nvPr/>
              </p:nvSpPr>
              <p:spPr>
                <a:xfrm>
                  <a:off x="3124378"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40" name="Google Shape;3840;p223"/>
                <p:cNvSpPr/>
                <p:nvPr/>
              </p:nvSpPr>
              <p:spPr>
                <a:xfrm>
                  <a:off x="332478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cxnSp>
            <p:nvCxnSpPr>
              <p:cNvPr id="3841" name="Google Shape;3841;p223"/>
              <p:cNvCxnSpPr/>
              <p:nvPr/>
            </p:nvCxnSpPr>
            <p:spPr>
              <a:xfrm>
                <a:off x="898706" y="219714"/>
                <a:ext cx="1629600" cy="0"/>
              </a:xfrm>
              <a:prstGeom prst="straightConnector1">
                <a:avLst/>
              </a:prstGeom>
              <a:noFill/>
              <a:ln cap="flat" cmpd="sng" w="9525">
                <a:solidFill>
                  <a:srgbClr val="1C4587"/>
                </a:solidFill>
                <a:prstDash val="dot"/>
                <a:round/>
                <a:headEnd len="sm" w="sm" type="none"/>
                <a:tailEnd len="sm" w="sm" type="none"/>
              </a:ln>
            </p:spPr>
          </p:cxnSp>
        </p:grpSp>
        <p:grpSp>
          <p:nvGrpSpPr>
            <p:cNvPr id="3842" name="Google Shape;3842;p223"/>
            <p:cNvGrpSpPr/>
            <p:nvPr/>
          </p:nvGrpSpPr>
          <p:grpSpPr>
            <a:xfrm>
              <a:off x="548269" y="9239262"/>
              <a:ext cx="2955523" cy="987841"/>
              <a:chOff x="0" y="-1"/>
              <a:chExt cx="2955523" cy="987841"/>
            </a:xfrm>
          </p:grpSpPr>
          <p:sp>
            <p:nvSpPr>
              <p:cNvPr id="3843" name="Google Shape;3843;p223"/>
              <p:cNvSpPr txBox="1"/>
              <p:nvPr/>
            </p:nvSpPr>
            <p:spPr>
              <a:xfrm>
                <a:off x="25400" y="25400"/>
                <a:ext cx="2904600" cy="93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AB40"/>
                  </a:buClr>
                  <a:buSzPts val="1300"/>
                  <a:buFont typeface="Arial"/>
                  <a:buNone/>
                </a:pPr>
                <a:r>
                  <a:rPr b="0" i="0" lang="en" sz="1300" u="none" cap="none" strike="noStrike">
                    <a:solidFill>
                      <a:srgbClr val="FEAB40"/>
                    </a:solidFill>
                    <a:latin typeface="Arial"/>
                    <a:ea typeface="Arial"/>
                    <a:cs typeface="Arial"/>
                    <a:sym typeface="Arial"/>
                  </a:rPr>
                  <a:t>sɛntəns</a:t>
                </a:r>
                <a:endParaRPr sz="500"/>
              </a:p>
            </p:txBody>
          </p:sp>
          <p:pic>
            <p:nvPicPr>
              <p:cNvPr descr="Google Shape;1301;p26" id="3844" name="Google Shape;3844;p223"/>
              <p:cNvPicPr preferRelativeResize="0"/>
              <p:nvPr/>
            </p:nvPicPr>
            <p:blipFill rotWithShape="1">
              <a:blip r:embed="rId11">
                <a:alphaModFix/>
              </a:blip>
              <a:srcRect b="0" l="0" r="0" t="0"/>
              <a:stretch/>
            </p:blipFill>
            <p:spPr>
              <a:xfrm>
                <a:off x="0" y="-1"/>
                <a:ext cx="2955523" cy="987841"/>
              </a:xfrm>
              <a:prstGeom prst="rect">
                <a:avLst/>
              </a:prstGeom>
              <a:noFill/>
              <a:ln>
                <a:noFill/>
              </a:ln>
            </p:spPr>
          </p:pic>
        </p:grpSp>
        <p:pic>
          <p:nvPicPr>
            <p:cNvPr descr="Connection Line" id="3845" name="Google Shape;3845;p223"/>
            <p:cNvPicPr preferRelativeResize="0"/>
            <p:nvPr/>
          </p:nvPicPr>
          <p:blipFill rotWithShape="1">
            <a:blip r:embed="rId12">
              <a:alphaModFix/>
            </a:blip>
            <a:srcRect b="0" l="0" r="0" t="0"/>
            <a:stretch/>
          </p:blipFill>
          <p:spPr>
            <a:xfrm>
              <a:off x="-19016" y="5922882"/>
              <a:ext cx="1113045" cy="3167467"/>
            </a:xfrm>
            <a:prstGeom prst="rect">
              <a:avLst/>
            </a:prstGeom>
            <a:noFill/>
            <a:ln>
              <a:noFill/>
            </a:ln>
          </p:spPr>
        </p:pic>
      </p:grpSp>
      <p:sp>
        <p:nvSpPr>
          <p:cNvPr id="3846" name="Google Shape;3846;p223"/>
          <p:cNvSpPr txBox="1"/>
          <p:nvPr/>
        </p:nvSpPr>
        <p:spPr>
          <a:xfrm>
            <a:off x="7406625" y="4556225"/>
            <a:ext cx="132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latin typeface="Source Sans Pro"/>
                <a:ea typeface="Source Sans Pro"/>
                <a:cs typeface="Source Sans Pro"/>
                <a:sym typeface="Source Sans Pro"/>
              </a:rPr>
              <a:t>(Salesky et al. 2020)</a:t>
            </a:r>
            <a:endParaRPr sz="1000">
              <a:solidFill>
                <a:schemeClr val="lt2"/>
              </a:solidFill>
              <a:latin typeface="Source Sans Pro"/>
              <a:ea typeface="Source Sans Pro"/>
              <a:cs typeface="Source Sans Pro"/>
              <a:sym typeface="Source Sans Pro"/>
            </a:endParaRPr>
          </a:p>
        </p:txBody>
      </p:sp>
      <p:grpSp>
        <p:nvGrpSpPr>
          <p:cNvPr id="3847" name="Google Shape;3847;p223"/>
          <p:cNvGrpSpPr/>
          <p:nvPr/>
        </p:nvGrpSpPr>
        <p:grpSpPr>
          <a:xfrm>
            <a:off x="5453858" y="1066104"/>
            <a:ext cx="1673082" cy="3372139"/>
            <a:chOff x="0" y="0"/>
            <a:chExt cx="4461552" cy="8992372"/>
          </a:xfrm>
        </p:grpSpPr>
        <p:pic>
          <p:nvPicPr>
            <p:cNvPr descr="Google Shape;1321;p26" id="3848" name="Google Shape;3848;p223"/>
            <p:cNvPicPr preferRelativeResize="0"/>
            <p:nvPr/>
          </p:nvPicPr>
          <p:blipFill rotWithShape="1">
            <a:blip r:embed="rId3">
              <a:alphaModFix/>
            </a:blip>
            <a:srcRect b="0" l="0" r="0" t="0"/>
            <a:stretch/>
          </p:blipFill>
          <p:spPr>
            <a:xfrm>
              <a:off x="422915" y="1632242"/>
              <a:ext cx="3689764" cy="1022264"/>
            </a:xfrm>
            <a:prstGeom prst="rect">
              <a:avLst/>
            </a:prstGeom>
            <a:noFill/>
            <a:ln>
              <a:noFill/>
            </a:ln>
          </p:spPr>
        </p:pic>
        <p:grpSp>
          <p:nvGrpSpPr>
            <p:cNvPr id="3849" name="Google Shape;3849;p223"/>
            <p:cNvGrpSpPr/>
            <p:nvPr/>
          </p:nvGrpSpPr>
          <p:grpSpPr>
            <a:xfrm>
              <a:off x="815429" y="5252433"/>
              <a:ext cx="2904600" cy="1094400"/>
              <a:chOff x="0" y="0"/>
              <a:chExt cx="2904600" cy="1094400"/>
            </a:xfrm>
          </p:grpSpPr>
          <p:sp>
            <p:nvSpPr>
              <p:cNvPr id="3850" name="Google Shape;3850;p223"/>
              <p:cNvSpPr/>
              <p:nvPr/>
            </p:nvSpPr>
            <p:spPr>
              <a:xfrm>
                <a:off x="0" y="19152"/>
                <a:ext cx="2904600" cy="1056000"/>
              </a:xfrm>
              <a:prstGeom prst="rect">
                <a:avLst/>
              </a:prstGeom>
              <a:solidFill>
                <a:srgbClr val="8E7CC3"/>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51" name="Google Shape;3851;p223"/>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ST</a:t>
                </a:r>
                <a:endParaRPr sz="500"/>
              </a:p>
            </p:txBody>
          </p:sp>
        </p:grpSp>
        <p:sp>
          <p:nvSpPr>
            <p:cNvPr id="3852" name="Google Shape;3852;p223"/>
            <p:cNvSpPr txBox="1"/>
            <p:nvPr/>
          </p:nvSpPr>
          <p:spPr>
            <a:xfrm>
              <a:off x="815429" y="8055472"/>
              <a:ext cx="2904600" cy="93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64D79"/>
                </a:buClr>
                <a:buSzPts val="1100"/>
                <a:buFont typeface="Arial"/>
                <a:buNone/>
              </a:pPr>
              <a:r>
                <a:rPr b="0" i="0" lang="en" sz="1100" u="none" cap="none" strike="noStrike">
                  <a:solidFill>
                    <a:srgbClr val="A64D79"/>
                  </a:solidFill>
                  <a:latin typeface="Arial"/>
                  <a:ea typeface="Arial"/>
                  <a:cs typeface="Arial"/>
                  <a:sym typeface="Arial"/>
                </a:rPr>
                <a:t>translation</a:t>
              </a:r>
              <a:endParaRPr sz="500"/>
            </a:p>
          </p:txBody>
        </p:sp>
        <p:pic>
          <p:nvPicPr>
            <p:cNvPr descr="Google Shape;1358;p26" id="3853" name="Google Shape;3853;p223"/>
            <p:cNvPicPr preferRelativeResize="0"/>
            <p:nvPr/>
          </p:nvPicPr>
          <p:blipFill rotWithShape="1">
            <a:blip r:embed="rId13">
              <a:alphaModFix/>
            </a:blip>
            <a:srcRect b="0" l="0" r="0" t="0"/>
            <a:stretch/>
          </p:blipFill>
          <p:spPr>
            <a:xfrm>
              <a:off x="2171064" y="6327964"/>
              <a:ext cx="193729" cy="1746559"/>
            </a:xfrm>
            <a:prstGeom prst="rect">
              <a:avLst/>
            </a:prstGeom>
            <a:noFill/>
            <a:ln>
              <a:noFill/>
            </a:ln>
          </p:spPr>
        </p:pic>
        <p:grpSp>
          <p:nvGrpSpPr>
            <p:cNvPr id="3854" name="Google Shape;3854;p223"/>
            <p:cNvGrpSpPr/>
            <p:nvPr/>
          </p:nvGrpSpPr>
          <p:grpSpPr>
            <a:xfrm>
              <a:off x="0" y="2654488"/>
              <a:ext cx="4410082" cy="1726218"/>
              <a:chOff x="0" y="-1"/>
              <a:chExt cx="4410082" cy="1726218"/>
            </a:xfrm>
          </p:grpSpPr>
          <p:cxnSp>
            <p:nvCxnSpPr>
              <p:cNvPr id="3855" name="Google Shape;3855;p223"/>
              <p:cNvCxnSpPr/>
              <p:nvPr/>
            </p:nvCxnSpPr>
            <p:spPr>
              <a:xfrm flipH="1" rot="10800000">
                <a:off x="1888391" y="716717"/>
                <a:ext cx="955200" cy="13500"/>
              </a:xfrm>
              <a:prstGeom prst="straightConnector1">
                <a:avLst/>
              </a:prstGeom>
              <a:noFill/>
              <a:ln cap="flat" cmpd="sng" w="9525">
                <a:solidFill>
                  <a:srgbClr val="F1A13C"/>
                </a:solidFill>
                <a:prstDash val="dot"/>
                <a:round/>
                <a:headEnd len="sm" w="sm" type="none"/>
                <a:tailEnd len="sm" w="sm" type="none"/>
              </a:ln>
            </p:spPr>
          </p:cxnSp>
          <p:grpSp>
            <p:nvGrpSpPr>
              <p:cNvPr id="3856" name="Google Shape;3856;p223"/>
              <p:cNvGrpSpPr/>
              <p:nvPr/>
            </p:nvGrpSpPr>
            <p:grpSpPr>
              <a:xfrm>
                <a:off x="479833" y="510983"/>
                <a:ext cx="1055477" cy="435838"/>
                <a:chOff x="-1" y="-1"/>
                <a:chExt cx="1055477" cy="435838"/>
              </a:xfrm>
            </p:grpSpPr>
            <p:sp>
              <p:nvSpPr>
                <p:cNvPr id="3857" name="Google Shape;3857;p223"/>
                <p:cNvSpPr/>
                <p:nvPr/>
              </p:nvSpPr>
              <p:spPr>
                <a:xfrm>
                  <a:off x="-1" y="-1"/>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58" name="Google Shape;3858;p223"/>
                <p:cNvSpPr/>
                <p:nvPr/>
              </p:nvSpPr>
              <p:spPr>
                <a:xfrm>
                  <a:off x="183614" y="-1"/>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59" name="Google Shape;3859;p223"/>
                <p:cNvSpPr/>
                <p:nvPr/>
              </p:nvSpPr>
              <p:spPr>
                <a:xfrm>
                  <a:off x="367230" y="-1"/>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60" name="Google Shape;3860;p223"/>
                <p:cNvSpPr/>
                <p:nvPr/>
              </p:nvSpPr>
              <p:spPr>
                <a:xfrm>
                  <a:off x="550845" y="-1"/>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61" name="Google Shape;3861;p223"/>
                <p:cNvSpPr/>
                <p:nvPr/>
              </p:nvSpPr>
              <p:spPr>
                <a:xfrm>
                  <a:off x="734461" y="3537"/>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62" name="Google Shape;3862;p223"/>
                <p:cNvSpPr/>
                <p:nvPr/>
              </p:nvSpPr>
              <p:spPr>
                <a:xfrm>
                  <a:off x="918076" y="1762"/>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pic>
            <p:nvPicPr>
              <p:cNvPr descr="Google Shape;1372;p26" id="3863" name="Google Shape;3863;p223"/>
              <p:cNvPicPr preferRelativeResize="0"/>
              <p:nvPr/>
            </p:nvPicPr>
            <p:blipFill rotWithShape="1">
              <a:blip r:embed="rId14">
                <a:alphaModFix/>
              </a:blip>
              <a:srcRect b="0" l="0" r="0" t="0"/>
              <a:stretch/>
            </p:blipFill>
            <p:spPr>
              <a:xfrm flipH="1" rot="10800000">
                <a:off x="435814" y="1025468"/>
                <a:ext cx="573925" cy="185470"/>
              </a:xfrm>
              <a:prstGeom prst="rect">
                <a:avLst/>
              </a:prstGeom>
              <a:noFill/>
              <a:ln>
                <a:noFill/>
              </a:ln>
            </p:spPr>
          </p:pic>
          <p:pic>
            <p:nvPicPr>
              <p:cNvPr descr="Google Shape;1373;p26" id="3864" name="Google Shape;3864;p223"/>
              <p:cNvPicPr preferRelativeResize="0"/>
              <p:nvPr/>
            </p:nvPicPr>
            <p:blipFill rotWithShape="1">
              <a:blip r:embed="rId14">
                <a:alphaModFix/>
              </a:blip>
              <a:srcRect b="0" l="0" r="0" t="0"/>
              <a:stretch/>
            </p:blipFill>
            <p:spPr>
              <a:xfrm flipH="1" rot="10800000">
                <a:off x="1079522" y="1025468"/>
                <a:ext cx="1391275" cy="185470"/>
              </a:xfrm>
              <a:prstGeom prst="rect">
                <a:avLst/>
              </a:prstGeom>
              <a:noFill/>
              <a:ln>
                <a:noFill/>
              </a:ln>
            </p:spPr>
          </p:pic>
          <p:pic>
            <p:nvPicPr>
              <p:cNvPr descr="Google Shape;1374;p26" id="3865" name="Google Shape;3865;p223"/>
              <p:cNvPicPr preferRelativeResize="0"/>
              <p:nvPr/>
            </p:nvPicPr>
            <p:blipFill rotWithShape="1">
              <a:blip r:embed="rId14">
                <a:alphaModFix/>
              </a:blip>
              <a:srcRect b="0" l="0" r="0" t="0"/>
              <a:stretch/>
            </p:blipFill>
            <p:spPr>
              <a:xfrm flipH="1" rot="10800000">
                <a:off x="3577151" y="1015071"/>
                <a:ext cx="573925" cy="185469"/>
              </a:xfrm>
              <a:prstGeom prst="rect">
                <a:avLst/>
              </a:prstGeom>
              <a:noFill/>
              <a:ln>
                <a:noFill/>
              </a:ln>
            </p:spPr>
          </p:pic>
          <p:pic>
            <p:nvPicPr>
              <p:cNvPr descr="Google Shape;1375;p26" id="3866" name="Google Shape;3866;p223"/>
              <p:cNvPicPr preferRelativeResize="0"/>
              <p:nvPr/>
            </p:nvPicPr>
            <p:blipFill rotWithShape="1">
              <a:blip r:embed="rId14">
                <a:alphaModFix/>
              </a:blip>
              <a:srcRect b="0" l="0" r="0" t="0"/>
              <a:stretch/>
            </p:blipFill>
            <p:spPr>
              <a:xfrm flipH="1" rot="10800000">
                <a:off x="2513254" y="1015016"/>
                <a:ext cx="1063925" cy="185492"/>
              </a:xfrm>
              <a:prstGeom prst="rect">
                <a:avLst/>
              </a:prstGeom>
              <a:noFill/>
              <a:ln>
                <a:noFill/>
              </a:ln>
            </p:spPr>
          </p:pic>
          <p:sp>
            <p:nvSpPr>
              <p:cNvPr id="3867" name="Google Shape;3867;p223"/>
              <p:cNvSpPr txBox="1"/>
              <p:nvPr/>
            </p:nvSpPr>
            <p:spPr>
              <a:xfrm>
                <a:off x="540504" y="1122617"/>
                <a:ext cx="369900" cy="603600"/>
              </a:xfrm>
              <a:prstGeom prst="rect">
                <a:avLst/>
              </a:prstGeom>
              <a:noFill/>
              <a:ln>
                <a:noFill/>
              </a:ln>
            </p:spPr>
            <p:txBody>
              <a:bodyPr anchorCtr="0" anchor="ctr" bIns="17125" lIns="17125" spcFirstLastPara="1" rIns="17125" wrap="square" tIns="17125">
                <a:noAutofit/>
              </a:bodyPr>
              <a:lstStyle/>
              <a:p>
                <a:pPr indent="0" lvl="0" marL="0" marR="0" rtl="0" algn="ctr">
                  <a:lnSpc>
                    <a:spcPct val="100000"/>
                  </a:lnSpc>
                  <a:spcBef>
                    <a:spcPts val="0"/>
                  </a:spcBef>
                  <a:spcAft>
                    <a:spcPts val="0"/>
                  </a:spcAft>
                  <a:buClr>
                    <a:srgbClr val="FFAB40"/>
                  </a:buClr>
                  <a:buSzPts val="700"/>
                  <a:buFont typeface="Oswald"/>
                  <a:buNone/>
                </a:pPr>
                <a:r>
                  <a:rPr b="1" i="0" lang="en" sz="700" u="none" cap="none" strike="noStrike">
                    <a:solidFill>
                      <a:srgbClr val="FFAB40"/>
                    </a:solidFill>
                    <a:latin typeface="Oswald"/>
                    <a:ea typeface="Oswald"/>
                    <a:cs typeface="Oswald"/>
                    <a:sym typeface="Oswald"/>
                  </a:rPr>
                  <a:t>R</a:t>
                </a:r>
                <a:endParaRPr sz="500"/>
              </a:p>
            </p:txBody>
          </p:sp>
          <p:sp>
            <p:nvSpPr>
              <p:cNvPr id="3868" name="Google Shape;3868;p223"/>
              <p:cNvSpPr txBox="1"/>
              <p:nvPr/>
            </p:nvSpPr>
            <p:spPr>
              <a:xfrm>
                <a:off x="1383177" y="1122617"/>
                <a:ext cx="813900" cy="603600"/>
              </a:xfrm>
              <a:prstGeom prst="rect">
                <a:avLst/>
              </a:prstGeom>
              <a:noFill/>
              <a:ln>
                <a:noFill/>
              </a:ln>
            </p:spPr>
            <p:txBody>
              <a:bodyPr anchorCtr="0" anchor="ctr" bIns="17125" lIns="17125" spcFirstLastPara="1" rIns="17125" wrap="square" tIns="17125">
                <a:noAutofit/>
              </a:bodyPr>
              <a:lstStyle/>
              <a:p>
                <a:pPr indent="0" lvl="0" marL="0" marR="0" rtl="0" algn="ctr">
                  <a:lnSpc>
                    <a:spcPct val="100000"/>
                  </a:lnSpc>
                  <a:spcBef>
                    <a:spcPts val="0"/>
                  </a:spcBef>
                  <a:spcAft>
                    <a:spcPts val="0"/>
                  </a:spcAft>
                  <a:buClr>
                    <a:srgbClr val="FFAB40"/>
                  </a:buClr>
                  <a:buSzPts val="700"/>
                  <a:buFont typeface="Oswald"/>
                  <a:buNone/>
                </a:pPr>
                <a:r>
                  <a:rPr b="1" i="0" lang="en" sz="700" u="none" cap="none" strike="noStrike">
                    <a:solidFill>
                      <a:srgbClr val="FFAB40"/>
                    </a:solidFill>
                    <a:latin typeface="Oswald"/>
                    <a:ea typeface="Oswald"/>
                    <a:cs typeface="Oswald"/>
                    <a:sym typeface="Oswald"/>
                  </a:rPr>
                  <a:t>OH</a:t>
                </a:r>
                <a:endParaRPr sz="500"/>
              </a:p>
            </p:txBody>
          </p:sp>
          <p:sp>
            <p:nvSpPr>
              <p:cNvPr id="3869" name="Google Shape;3869;p223"/>
              <p:cNvSpPr txBox="1"/>
              <p:nvPr/>
            </p:nvSpPr>
            <p:spPr>
              <a:xfrm>
                <a:off x="2911402" y="1235785"/>
                <a:ext cx="315600" cy="377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AB40"/>
                  </a:buClr>
                  <a:buSzPts val="700"/>
                  <a:buFont typeface="Oswald"/>
                  <a:buNone/>
                </a:pPr>
                <a:r>
                  <a:rPr b="1" i="0" lang="en" sz="700" u="none" cap="none" strike="noStrike">
                    <a:solidFill>
                      <a:srgbClr val="FFAB40"/>
                    </a:solidFill>
                    <a:latin typeface="Oswald"/>
                    <a:ea typeface="Oswald"/>
                    <a:cs typeface="Oswald"/>
                    <a:sym typeface="Oswald"/>
                  </a:rPr>
                  <a:t>H</a:t>
                </a:r>
                <a:endParaRPr sz="500"/>
              </a:p>
            </p:txBody>
          </p:sp>
          <p:sp>
            <p:nvSpPr>
              <p:cNvPr id="3870" name="Google Shape;3870;p223"/>
              <p:cNvSpPr txBox="1"/>
              <p:nvPr/>
            </p:nvSpPr>
            <p:spPr>
              <a:xfrm>
                <a:off x="3358282" y="1235756"/>
                <a:ext cx="1051800" cy="377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AB40"/>
                  </a:buClr>
                  <a:buSzPts val="700"/>
                  <a:buFont typeface="Oswald"/>
                  <a:buNone/>
                </a:pPr>
                <a:r>
                  <a:rPr b="1" i="0" lang="en" sz="700" u="none" cap="none" strike="noStrike">
                    <a:solidFill>
                      <a:srgbClr val="FFAB40"/>
                    </a:solidFill>
                    <a:latin typeface="Oswald"/>
                    <a:ea typeface="Oswald"/>
                    <a:cs typeface="Oswald"/>
                    <a:sym typeface="Oswald"/>
                  </a:rPr>
                  <a:t>OH</a:t>
                </a:r>
                <a:endParaRPr sz="500"/>
              </a:p>
            </p:txBody>
          </p:sp>
          <p:cxnSp>
            <p:nvCxnSpPr>
              <p:cNvPr id="3871" name="Google Shape;3871;p223"/>
              <p:cNvCxnSpPr/>
              <p:nvPr/>
            </p:nvCxnSpPr>
            <p:spPr>
              <a:xfrm flipH="1" rot="10800000">
                <a:off x="1902379" y="293498"/>
                <a:ext cx="955200" cy="13500"/>
              </a:xfrm>
              <a:prstGeom prst="straightConnector1">
                <a:avLst/>
              </a:prstGeom>
              <a:noFill/>
              <a:ln cap="flat" cmpd="sng" w="9525">
                <a:solidFill>
                  <a:srgbClr val="1C4587"/>
                </a:solidFill>
                <a:prstDash val="dot"/>
                <a:round/>
                <a:headEnd len="sm" w="sm" type="none"/>
                <a:tailEnd len="sm" w="sm" type="none"/>
              </a:ln>
            </p:spPr>
          </p:cxnSp>
          <p:grpSp>
            <p:nvGrpSpPr>
              <p:cNvPr id="3872" name="Google Shape;3872;p223"/>
              <p:cNvGrpSpPr/>
              <p:nvPr/>
            </p:nvGrpSpPr>
            <p:grpSpPr>
              <a:xfrm>
                <a:off x="479833" y="-1"/>
                <a:ext cx="1055477" cy="432300"/>
                <a:chOff x="-1" y="-1"/>
                <a:chExt cx="1055477" cy="432300"/>
              </a:xfrm>
            </p:grpSpPr>
            <p:sp>
              <p:nvSpPr>
                <p:cNvPr id="3873" name="Google Shape;3873;p223"/>
                <p:cNvSpPr/>
                <p:nvPr/>
              </p:nvSpPr>
              <p:spPr>
                <a:xfrm>
                  <a:off x="-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74" name="Google Shape;3874;p223"/>
                <p:cNvSpPr/>
                <p:nvPr/>
              </p:nvSpPr>
              <p:spPr>
                <a:xfrm>
                  <a:off x="18361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75" name="Google Shape;3875;p223"/>
                <p:cNvSpPr/>
                <p:nvPr/>
              </p:nvSpPr>
              <p:spPr>
                <a:xfrm>
                  <a:off x="367230"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76" name="Google Shape;3876;p223"/>
                <p:cNvSpPr/>
                <p:nvPr/>
              </p:nvSpPr>
              <p:spPr>
                <a:xfrm>
                  <a:off x="550845"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77" name="Google Shape;3877;p223"/>
                <p:cNvSpPr/>
                <p:nvPr/>
              </p:nvSpPr>
              <p:spPr>
                <a:xfrm>
                  <a:off x="73446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78" name="Google Shape;3878;p223"/>
                <p:cNvSpPr/>
                <p:nvPr/>
              </p:nvSpPr>
              <p:spPr>
                <a:xfrm>
                  <a:off x="918076"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3879" name="Google Shape;3879;p223"/>
              <p:cNvGrpSpPr/>
              <p:nvPr/>
            </p:nvGrpSpPr>
            <p:grpSpPr>
              <a:xfrm>
                <a:off x="3079923" y="-1"/>
                <a:ext cx="1055477" cy="432300"/>
                <a:chOff x="-1" y="-1"/>
                <a:chExt cx="1055477" cy="432300"/>
              </a:xfrm>
            </p:grpSpPr>
            <p:sp>
              <p:nvSpPr>
                <p:cNvPr id="3880" name="Google Shape;3880;p223"/>
                <p:cNvSpPr/>
                <p:nvPr/>
              </p:nvSpPr>
              <p:spPr>
                <a:xfrm>
                  <a:off x="-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81" name="Google Shape;3881;p223"/>
                <p:cNvSpPr/>
                <p:nvPr/>
              </p:nvSpPr>
              <p:spPr>
                <a:xfrm>
                  <a:off x="18361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82" name="Google Shape;3882;p223"/>
                <p:cNvSpPr/>
                <p:nvPr/>
              </p:nvSpPr>
              <p:spPr>
                <a:xfrm>
                  <a:off x="367230"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83" name="Google Shape;3883;p223"/>
                <p:cNvSpPr/>
                <p:nvPr/>
              </p:nvSpPr>
              <p:spPr>
                <a:xfrm>
                  <a:off x="550845"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84" name="Google Shape;3884;p223"/>
                <p:cNvSpPr/>
                <p:nvPr/>
              </p:nvSpPr>
              <p:spPr>
                <a:xfrm>
                  <a:off x="73446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85" name="Google Shape;3885;p223"/>
                <p:cNvSpPr/>
                <p:nvPr/>
              </p:nvSpPr>
              <p:spPr>
                <a:xfrm>
                  <a:off x="918076"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3886" name="Google Shape;3886;p223"/>
              <p:cNvGrpSpPr/>
              <p:nvPr/>
            </p:nvGrpSpPr>
            <p:grpSpPr>
              <a:xfrm>
                <a:off x="3079923" y="505752"/>
                <a:ext cx="1055477" cy="435838"/>
                <a:chOff x="-1" y="-1"/>
                <a:chExt cx="1055477" cy="435838"/>
              </a:xfrm>
            </p:grpSpPr>
            <p:sp>
              <p:nvSpPr>
                <p:cNvPr id="3887" name="Google Shape;3887;p223"/>
                <p:cNvSpPr/>
                <p:nvPr/>
              </p:nvSpPr>
              <p:spPr>
                <a:xfrm>
                  <a:off x="-1" y="-1"/>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88" name="Google Shape;3888;p223"/>
                <p:cNvSpPr/>
                <p:nvPr/>
              </p:nvSpPr>
              <p:spPr>
                <a:xfrm>
                  <a:off x="183614" y="-1"/>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89" name="Google Shape;3889;p223"/>
                <p:cNvSpPr/>
                <p:nvPr/>
              </p:nvSpPr>
              <p:spPr>
                <a:xfrm>
                  <a:off x="367230" y="-1"/>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90" name="Google Shape;3890;p223"/>
                <p:cNvSpPr/>
                <p:nvPr/>
              </p:nvSpPr>
              <p:spPr>
                <a:xfrm>
                  <a:off x="550845" y="-1"/>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91" name="Google Shape;3891;p223"/>
                <p:cNvSpPr/>
                <p:nvPr/>
              </p:nvSpPr>
              <p:spPr>
                <a:xfrm>
                  <a:off x="734461" y="3537"/>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92" name="Google Shape;3892;p223"/>
                <p:cNvSpPr/>
                <p:nvPr/>
              </p:nvSpPr>
              <p:spPr>
                <a:xfrm>
                  <a:off x="918076" y="1762"/>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
            <p:nvSpPr>
              <p:cNvPr id="3893" name="Google Shape;3893;p223"/>
              <p:cNvSpPr txBox="1"/>
              <p:nvPr/>
            </p:nvSpPr>
            <p:spPr>
              <a:xfrm>
                <a:off x="0" y="247122"/>
                <a:ext cx="574200" cy="458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999999"/>
                  </a:buClr>
                  <a:buSzPts val="1200"/>
                  <a:buFont typeface="Arial"/>
                  <a:buNone/>
                </a:pPr>
                <a:r>
                  <a:rPr b="0" i="0" lang="en" sz="1200" u="none" cap="none" strike="noStrike">
                    <a:solidFill>
                      <a:srgbClr val="999999"/>
                    </a:solidFill>
                    <a:latin typeface="Arial"/>
                    <a:ea typeface="Arial"/>
                    <a:cs typeface="Arial"/>
                    <a:sym typeface="Arial"/>
                  </a:rPr>
                  <a:t>⊕</a:t>
                </a:r>
                <a:endParaRPr sz="500"/>
              </a:p>
            </p:txBody>
          </p:sp>
        </p:grpSp>
        <p:pic>
          <p:nvPicPr>
            <p:cNvPr descr="Google Shape;1403;p26" id="3894" name="Google Shape;3894;p223"/>
            <p:cNvPicPr preferRelativeResize="0"/>
            <p:nvPr/>
          </p:nvPicPr>
          <p:blipFill rotWithShape="1">
            <a:blip r:embed="rId15">
              <a:alphaModFix/>
            </a:blip>
            <a:srcRect b="0" l="0" r="0" t="0"/>
            <a:stretch/>
          </p:blipFill>
          <p:spPr>
            <a:xfrm rot="5397003">
              <a:off x="1822936" y="4686438"/>
              <a:ext cx="889985" cy="193730"/>
            </a:xfrm>
            <a:prstGeom prst="rect">
              <a:avLst/>
            </a:prstGeom>
            <a:noFill/>
            <a:ln>
              <a:noFill/>
            </a:ln>
          </p:spPr>
        </p:pic>
        <p:sp>
          <p:nvSpPr>
            <p:cNvPr id="3895" name="Google Shape;3895;p223"/>
            <p:cNvSpPr txBox="1"/>
            <p:nvPr/>
          </p:nvSpPr>
          <p:spPr>
            <a:xfrm>
              <a:off x="118152" y="0"/>
              <a:ext cx="4343400" cy="1708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674EA7"/>
                </a:buClr>
                <a:buSzPts val="1400"/>
                <a:buFont typeface="Oswald"/>
                <a:buNone/>
              </a:pPr>
              <a:r>
                <a:rPr b="1" i="0" lang="en" sz="1400" u="none" cap="none" strike="noStrike">
                  <a:solidFill>
                    <a:srgbClr val="674EA7"/>
                  </a:solidFill>
                  <a:latin typeface="Oswald"/>
                  <a:ea typeface="Oswald"/>
                  <a:cs typeface="Oswald"/>
                  <a:sym typeface="Oswald"/>
                </a:rPr>
                <a:t>Phone Factored</a:t>
              </a:r>
              <a:endParaRPr sz="500"/>
            </a:p>
          </p:txBody>
        </p:sp>
      </p:gr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9" name="Shape 3899"/>
        <p:cNvGrpSpPr/>
        <p:nvPr/>
      </p:nvGrpSpPr>
      <p:grpSpPr>
        <a:xfrm>
          <a:off x="0" y="0"/>
          <a:ext cx="0" cy="0"/>
          <a:chOff x="0" y="0"/>
          <a:chExt cx="0" cy="0"/>
        </a:xfrm>
      </p:grpSpPr>
      <p:sp>
        <p:nvSpPr>
          <p:cNvPr id="3900" name="Google Shape;3900;p2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 Architectures</a:t>
            </a:r>
            <a:endParaRPr/>
          </a:p>
        </p:txBody>
      </p:sp>
      <p:sp>
        <p:nvSpPr>
          <p:cNvPr id="3901" name="Google Shape;3901;p2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02" name="Google Shape;3902;p224"/>
          <p:cNvSpPr/>
          <p:nvPr/>
        </p:nvSpPr>
        <p:spPr>
          <a:xfrm>
            <a:off x="4877725" y="2667125"/>
            <a:ext cx="1129800" cy="779400"/>
          </a:xfrm>
          <a:prstGeom prst="rect">
            <a:avLst/>
          </a:prstGeom>
          <a:solidFill>
            <a:srgbClr val="FFFFFF">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224"/>
          <p:cNvSpPr/>
          <p:nvPr/>
        </p:nvSpPr>
        <p:spPr>
          <a:xfrm>
            <a:off x="6212525" y="1663375"/>
            <a:ext cx="1129800" cy="779400"/>
          </a:xfrm>
          <a:prstGeom prst="rect">
            <a:avLst/>
          </a:prstGeom>
          <a:solidFill>
            <a:srgbClr val="FFFFFF">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oogle Shape;1295;p26" id="3904" name="Google Shape;3904;p224"/>
          <p:cNvPicPr preferRelativeResize="0"/>
          <p:nvPr/>
        </p:nvPicPr>
        <p:blipFill rotWithShape="1">
          <a:blip r:embed="rId3">
            <a:alphaModFix/>
          </a:blip>
          <a:srcRect b="0" l="0" r="0" t="0"/>
          <a:stretch/>
        </p:blipFill>
        <p:spPr>
          <a:xfrm>
            <a:off x="352909" y="1678195"/>
            <a:ext cx="1383661" cy="383349"/>
          </a:xfrm>
          <a:prstGeom prst="rect">
            <a:avLst/>
          </a:prstGeom>
          <a:noFill/>
          <a:ln>
            <a:noFill/>
          </a:ln>
        </p:spPr>
      </p:pic>
      <p:grpSp>
        <p:nvGrpSpPr>
          <p:cNvPr id="3905" name="Google Shape;3905;p224"/>
          <p:cNvGrpSpPr/>
          <p:nvPr/>
        </p:nvGrpSpPr>
        <p:grpSpPr>
          <a:xfrm>
            <a:off x="473133" y="2535507"/>
            <a:ext cx="1089225" cy="410400"/>
            <a:chOff x="0" y="0"/>
            <a:chExt cx="2904600" cy="1094400"/>
          </a:xfrm>
        </p:grpSpPr>
        <p:sp>
          <p:nvSpPr>
            <p:cNvPr id="3906" name="Google Shape;3906;p224"/>
            <p:cNvSpPr/>
            <p:nvPr/>
          </p:nvSpPr>
          <p:spPr>
            <a:xfrm>
              <a:off x="0" y="19152"/>
              <a:ext cx="2904600" cy="1056000"/>
            </a:xfrm>
            <a:prstGeom prst="rect">
              <a:avLst/>
            </a:prstGeom>
            <a:solidFill>
              <a:srgbClr val="6D9EEB"/>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907" name="Google Shape;3907;p224"/>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ASR</a:t>
              </a:r>
              <a:endParaRPr sz="500"/>
            </a:p>
          </p:txBody>
        </p:sp>
      </p:grpSp>
      <p:grpSp>
        <p:nvGrpSpPr>
          <p:cNvPr id="3908" name="Google Shape;3908;p224"/>
          <p:cNvGrpSpPr/>
          <p:nvPr/>
        </p:nvGrpSpPr>
        <p:grpSpPr>
          <a:xfrm>
            <a:off x="473133" y="3546585"/>
            <a:ext cx="1089225" cy="410400"/>
            <a:chOff x="0" y="0"/>
            <a:chExt cx="2904600" cy="1094400"/>
          </a:xfrm>
        </p:grpSpPr>
        <p:sp>
          <p:nvSpPr>
            <p:cNvPr id="3909" name="Google Shape;3909;p224"/>
            <p:cNvSpPr/>
            <p:nvPr/>
          </p:nvSpPr>
          <p:spPr>
            <a:xfrm>
              <a:off x="0" y="19152"/>
              <a:ext cx="2904600" cy="1056000"/>
            </a:xfrm>
            <a:prstGeom prst="rect">
              <a:avLst/>
            </a:prstGeom>
            <a:solidFill>
              <a:srgbClr val="C27BA0"/>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910" name="Google Shape;3910;p224"/>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MT</a:t>
              </a:r>
              <a:endParaRPr sz="500"/>
            </a:p>
          </p:txBody>
        </p:sp>
      </p:grpSp>
      <p:sp>
        <p:nvSpPr>
          <p:cNvPr id="3911" name="Google Shape;3911;p224"/>
          <p:cNvSpPr txBox="1"/>
          <p:nvPr/>
        </p:nvSpPr>
        <p:spPr>
          <a:xfrm>
            <a:off x="488474" y="4064646"/>
            <a:ext cx="1089300" cy="3513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64D79"/>
              </a:buClr>
              <a:buSzPts val="1100"/>
              <a:buFont typeface="Arial"/>
              <a:buNone/>
            </a:pPr>
            <a:r>
              <a:rPr b="0" i="0" lang="en" sz="1100" u="none" cap="none" strike="noStrike">
                <a:solidFill>
                  <a:srgbClr val="A64D79"/>
                </a:solidFill>
                <a:latin typeface="Arial"/>
                <a:ea typeface="Arial"/>
                <a:cs typeface="Arial"/>
                <a:sym typeface="Arial"/>
              </a:rPr>
              <a:t>translation</a:t>
            </a:r>
            <a:endParaRPr sz="500"/>
          </a:p>
        </p:txBody>
      </p:sp>
      <p:pic>
        <p:nvPicPr>
          <p:cNvPr descr="Google Shape;1299;p26" id="3912" name="Google Shape;3912;p224"/>
          <p:cNvPicPr preferRelativeResize="0"/>
          <p:nvPr/>
        </p:nvPicPr>
        <p:blipFill rotWithShape="1">
          <a:blip r:embed="rId4">
            <a:alphaModFix/>
          </a:blip>
          <a:srcRect b="0" l="0" r="0" t="0"/>
          <a:stretch/>
        </p:blipFill>
        <p:spPr>
          <a:xfrm rot="5394595">
            <a:off x="937450" y="2389598"/>
            <a:ext cx="191424" cy="72649"/>
          </a:xfrm>
          <a:prstGeom prst="rect">
            <a:avLst/>
          </a:prstGeom>
          <a:noFill/>
          <a:ln>
            <a:noFill/>
          </a:ln>
        </p:spPr>
      </p:pic>
      <p:pic>
        <p:nvPicPr>
          <p:cNvPr descr="Google Shape;1300;p26" id="3913" name="Google Shape;3913;p224"/>
          <p:cNvPicPr preferRelativeResize="0"/>
          <p:nvPr/>
        </p:nvPicPr>
        <p:blipFill rotWithShape="1">
          <a:blip r:embed="rId4">
            <a:alphaModFix/>
          </a:blip>
          <a:srcRect b="0" l="0" r="0" t="0"/>
          <a:stretch/>
        </p:blipFill>
        <p:spPr>
          <a:xfrm rot="5394595">
            <a:off x="937450" y="4006840"/>
            <a:ext cx="191424" cy="72649"/>
          </a:xfrm>
          <a:prstGeom prst="rect">
            <a:avLst/>
          </a:prstGeom>
          <a:noFill/>
          <a:ln>
            <a:noFill/>
          </a:ln>
        </p:spPr>
      </p:pic>
      <p:sp>
        <p:nvSpPr>
          <p:cNvPr id="3914" name="Google Shape;3914;p224"/>
          <p:cNvSpPr txBox="1"/>
          <p:nvPr/>
        </p:nvSpPr>
        <p:spPr>
          <a:xfrm>
            <a:off x="630696" y="3058839"/>
            <a:ext cx="774000" cy="3513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3C78D8"/>
              </a:buClr>
              <a:buSzPts val="1100"/>
              <a:buFont typeface="Arial"/>
              <a:buNone/>
            </a:pPr>
            <a:r>
              <a:rPr b="0" i="0" lang="en" sz="1100" u="none" cap="none" strike="noStrike">
                <a:solidFill>
                  <a:srgbClr val="3C78D8"/>
                </a:solidFill>
                <a:latin typeface="Arial"/>
                <a:ea typeface="Arial"/>
                <a:cs typeface="Arial"/>
                <a:sym typeface="Arial"/>
              </a:rPr>
              <a:t>transcript</a:t>
            </a:r>
            <a:endParaRPr sz="500"/>
          </a:p>
        </p:txBody>
      </p:sp>
      <p:pic>
        <p:nvPicPr>
          <p:cNvPr descr="Google Shape;1302;p26" id="3915" name="Google Shape;3915;p224"/>
          <p:cNvPicPr preferRelativeResize="0"/>
          <p:nvPr/>
        </p:nvPicPr>
        <p:blipFill rotWithShape="1">
          <a:blip r:embed="rId5">
            <a:alphaModFix/>
          </a:blip>
          <a:srcRect b="0" l="0" r="0" t="0"/>
          <a:stretch/>
        </p:blipFill>
        <p:spPr>
          <a:xfrm rot="5394595">
            <a:off x="922057" y="3048384"/>
            <a:ext cx="191424" cy="14288"/>
          </a:xfrm>
          <a:prstGeom prst="rect">
            <a:avLst/>
          </a:prstGeom>
          <a:noFill/>
          <a:ln>
            <a:noFill/>
          </a:ln>
        </p:spPr>
      </p:pic>
      <p:pic>
        <p:nvPicPr>
          <p:cNvPr descr="Google Shape;1303;p26" id="3916" name="Google Shape;3916;p224"/>
          <p:cNvPicPr preferRelativeResize="0"/>
          <p:nvPr/>
        </p:nvPicPr>
        <p:blipFill rotWithShape="1">
          <a:blip r:embed="rId4">
            <a:alphaModFix/>
          </a:blip>
          <a:srcRect b="0" l="0" r="0" t="0"/>
          <a:stretch/>
        </p:blipFill>
        <p:spPr>
          <a:xfrm rot="5394595">
            <a:off x="922108" y="3395408"/>
            <a:ext cx="191423" cy="72648"/>
          </a:xfrm>
          <a:prstGeom prst="rect">
            <a:avLst/>
          </a:prstGeom>
          <a:noFill/>
          <a:ln>
            <a:noFill/>
          </a:ln>
        </p:spPr>
      </p:pic>
      <p:sp>
        <p:nvSpPr>
          <p:cNvPr id="3917" name="Google Shape;3917;p224"/>
          <p:cNvSpPr txBox="1"/>
          <p:nvPr/>
        </p:nvSpPr>
        <p:spPr>
          <a:xfrm>
            <a:off x="488474" y="1167051"/>
            <a:ext cx="1089300" cy="3513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674EA7"/>
              </a:buClr>
              <a:buSzPts val="1400"/>
              <a:buFont typeface="Oswald"/>
              <a:buNone/>
            </a:pPr>
            <a:r>
              <a:rPr b="1" i="0" lang="en" sz="1400" u="none" cap="none" strike="noStrike">
                <a:solidFill>
                  <a:srgbClr val="674EA7"/>
                </a:solidFill>
                <a:latin typeface="Oswald"/>
                <a:ea typeface="Oswald"/>
                <a:cs typeface="Oswald"/>
                <a:sym typeface="Oswald"/>
              </a:rPr>
              <a:t>CASCADE</a:t>
            </a:r>
            <a:endParaRPr sz="500"/>
          </a:p>
        </p:txBody>
      </p:sp>
      <p:grpSp>
        <p:nvGrpSpPr>
          <p:cNvPr id="3918" name="Google Shape;3918;p224"/>
          <p:cNvGrpSpPr/>
          <p:nvPr/>
        </p:nvGrpSpPr>
        <p:grpSpPr>
          <a:xfrm>
            <a:off x="395566" y="2143594"/>
            <a:ext cx="1298319" cy="162113"/>
            <a:chOff x="-2" y="-2"/>
            <a:chExt cx="3462185" cy="432300"/>
          </a:xfrm>
        </p:grpSpPr>
        <p:grpSp>
          <p:nvGrpSpPr>
            <p:cNvPr id="3919" name="Google Shape;3919;p224"/>
            <p:cNvGrpSpPr/>
            <p:nvPr/>
          </p:nvGrpSpPr>
          <p:grpSpPr>
            <a:xfrm>
              <a:off x="-2" y="-2"/>
              <a:ext cx="3462185" cy="432300"/>
              <a:chOff x="-1" y="-1"/>
              <a:chExt cx="3462185" cy="432300"/>
            </a:xfrm>
          </p:grpSpPr>
          <p:sp>
            <p:nvSpPr>
              <p:cNvPr id="3920" name="Google Shape;3920;p224"/>
              <p:cNvSpPr/>
              <p:nvPr/>
            </p:nvSpPr>
            <p:spPr>
              <a:xfrm>
                <a:off x="-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21" name="Google Shape;3921;p224"/>
              <p:cNvSpPr/>
              <p:nvPr/>
            </p:nvSpPr>
            <p:spPr>
              <a:xfrm>
                <a:off x="188647"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22" name="Google Shape;3922;p224"/>
              <p:cNvSpPr/>
              <p:nvPr/>
            </p:nvSpPr>
            <p:spPr>
              <a:xfrm>
                <a:off x="37729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23" name="Google Shape;3923;p224"/>
              <p:cNvSpPr/>
              <p:nvPr/>
            </p:nvSpPr>
            <p:spPr>
              <a:xfrm>
                <a:off x="56594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24" name="Google Shape;3924;p224"/>
              <p:cNvSpPr/>
              <p:nvPr/>
            </p:nvSpPr>
            <p:spPr>
              <a:xfrm>
                <a:off x="272356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25" name="Google Shape;3925;p224"/>
              <p:cNvSpPr/>
              <p:nvPr/>
            </p:nvSpPr>
            <p:spPr>
              <a:xfrm>
                <a:off x="292397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26" name="Google Shape;3926;p224"/>
              <p:cNvSpPr/>
              <p:nvPr/>
            </p:nvSpPr>
            <p:spPr>
              <a:xfrm>
                <a:off x="3124378"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27" name="Google Shape;3927;p224"/>
              <p:cNvSpPr/>
              <p:nvPr/>
            </p:nvSpPr>
            <p:spPr>
              <a:xfrm>
                <a:off x="332478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cxnSp>
          <p:nvCxnSpPr>
            <p:cNvPr id="3928" name="Google Shape;3928;p224"/>
            <p:cNvCxnSpPr/>
            <p:nvPr/>
          </p:nvCxnSpPr>
          <p:spPr>
            <a:xfrm>
              <a:off x="898706" y="219714"/>
              <a:ext cx="1629600" cy="0"/>
            </a:xfrm>
            <a:prstGeom prst="straightConnector1">
              <a:avLst/>
            </a:prstGeom>
            <a:noFill/>
            <a:ln cap="flat" cmpd="sng" w="9525">
              <a:solidFill>
                <a:srgbClr val="1C4587"/>
              </a:solidFill>
              <a:prstDash val="dot"/>
              <a:round/>
              <a:headEnd len="sm" w="sm" type="none"/>
              <a:tailEnd len="sm" w="sm" type="none"/>
            </a:ln>
          </p:spPr>
        </p:cxnSp>
      </p:grpSp>
      <p:grpSp>
        <p:nvGrpSpPr>
          <p:cNvPr id="3929" name="Google Shape;3929;p224"/>
          <p:cNvGrpSpPr/>
          <p:nvPr/>
        </p:nvGrpSpPr>
        <p:grpSpPr>
          <a:xfrm>
            <a:off x="1922340" y="1072725"/>
            <a:ext cx="1383661" cy="3343260"/>
            <a:chOff x="0" y="0"/>
            <a:chExt cx="3689763" cy="8915361"/>
          </a:xfrm>
        </p:grpSpPr>
        <p:pic>
          <p:nvPicPr>
            <p:cNvPr descr="Google Shape;1304;p26" id="3930" name="Google Shape;3930;p224"/>
            <p:cNvPicPr preferRelativeResize="0"/>
            <p:nvPr/>
          </p:nvPicPr>
          <p:blipFill rotWithShape="1">
            <a:blip r:embed="rId3">
              <a:alphaModFix/>
            </a:blip>
            <a:srcRect b="0" l="0" r="0" t="0"/>
            <a:stretch/>
          </p:blipFill>
          <p:spPr>
            <a:xfrm>
              <a:off x="0" y="1614584"/>
              <a:ext cx="3689763" cy="1022264"/>
            </a:xfrm>
            <a:prstGeom prst="rect">
              <a:avLst/>
            </a:prstGeom>
            <a:noFill/>
            <a:ln>
              <a:noFill/>
            </a:ln>
          </p:spPr>
        </p:pic>
        <p:grpSp>
          <p:nvGrpSpPr>
            <p:cNvPr id="3931" name="Google Shape;3931;p224"/>
            <p:cNvGrpSpPr/>
            <p:nvPr/>
          </p:nvGrpSpPr>
          <p:grpSpPr>
            <a:xfrm>
              <a:off x="341020" y="5175421"/>
              <a:ext cx="2904600" cy="1094400"/>
              <a:chOff x="0" y="0"/>
              <a:chExt cx="2904600" cy="1094400"/>
            </a:xfrm>
          </p:grpSpPr>
          <p:sp>
            <p:nvSpPr>
              <p:cNvPr id="3932" name="Google Shape;3932;p224"/>
              <p:cNvSpPr/>
              <p:nvPr/>
            </p:nvSpPr>
            <p:spPr>
              <a:xfrm>
                <a:off x="0" y="19152"/>
                <a:ext cx="2904600" cy="1056000"/>
              </a:xfrm>
              <a:prstGeom prst="rect">
                <a:avLst/>
              </a:prstGeom>
              <a:solidFill>
                <a:srgbClr val="8E7CC3"/>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933" name="Google Shape;3933;p224"/>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ST</a:t>
                </a:r>
                <a:endParaRPr sz="500"/>
              </a:p>
            </p:txBody>
          </p:sp>
        </p:grpSp>
        <p:pic>
          <p:nvPicPr>
            <p:cNvPr descr="Google Shape;1306;p26" id="3934" name="Google Shape;3934;p224"/>
            <p:cNvPicPr preferRelativeResize="0"/>
            <p:nvPr/>
          </p:nvPicPr>
          <p:blipFill rotWithShape="1">
            <a:blip r:embed="rId6">
              <a:alphaModFix/>
            </a:blip>
            <a:srcRect b="0" l="0" r="0" t="0"/>
            <a:stretch/>
          </p:blipFill>
          <p:spPr>
            <a:xfrm rot="5400000">
              <a:off x="936358" y="4165460"/>
              <a:ext cx="1696563" cy="193729"/>
            </a:xfrm>
            <a:prstGeom prst="rect">
              <a:avLst/>
            </a:prstGeom>
            <a:noFill/>
            <a:ln>
              <a:noFill/>
            </a:ln>
          </p:spPr>
        </p:pic>
        <p:sp>
          <p:nvSpPr>
            <p:cNvPr id="3935" name="Google Shape;3935;p224"/>
            <p:cNvSpPr txBox="1"/>
            <p:nvPr/>
          </p:nvSpPr>
          <p:spPr>
            <a:xfrm>
              <a:off x="341020" y="7978461"/>
              <a:ext cx="2904600" cy="93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64D79"/>
                </a:buClr>
                <a:buSzPts val="1100"/>
                <a:buFont typeface="Arial"/>
                <a:buNone/>
              </a:pPr>
              <a:r>
                <a:rPr b="0" i="0" lang="en" sz="1100" u="none" cap="none" strike="noStrike">
                  <a:solidFill>
                    <a:srgbClr val="A64D79"/>
                  </a:solidFill>
                  <a:latin typeface="Arial"/>
                  <a:ea typeface="Arial"/>
                  <a:cs typeface="Arial"/>
                  <a:sym typeface="Arial"/>
                </a:rPr>
                <a:t>translation</a:t>
              </a:r>
              <a:endParaRPr sz="500"/>
            </a:p>
          </p:txBody>
        </p:sp>
        <p:pic>
          <p:nvPicPr>
            <p:cNvPr descr="Google Shape;1308;p26" id="3936" name="Google Shape;3936;p224"/>
            <p:cNvPicPr preferRelativeResize="0"/>
            <p:nvPr/>
          </p:nvPicPr>
          <p:blipFill rotWithShape="1">
            <a:blip r:embed="rId7">
              <a:alphaModFix/>
            </a:blip>
            <a:srcRect b="0" l="0" r="0" t="0"/>
            <a:stretch/>
          </p:blipFill>
          <p:spPr>
            <a:xfrm>
              <a:off x="1696655" y="6250952"/>
              <a:ext cx="193729" cy="1746560"/>
            </a:xfrm>
            <a:prstGeom prst="rect">
              <a:avLst/>
            </a:prstGeom>
            <a:noFill/>
            <a:ln>
              <a:noFill/>
            </a:ln>
          </p:spPr>
        </p:pic>
        <p:sp>
          <p:nvSpPr>
            <p:cNvPr id="3937" name="Google Shape;3937;p224"/>
            <p:cNvSpPr txBox="1"/>
            <p:nvPr/>
          </p:nvSpPr>
          <p:spPr>
            <a:xfrm>
              <a:off x="266812" y="0"/>
              <a:ext cx="3094200" cy="14400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674EA7"/>
                </a:buClr>
                <a:buSzPts val="1400"/>
                <a:buFont typeface="Oswald"/>
                <a:buNone/>
              </a:pPr>
              <a:r>
                <a:rPr b="1" i="0" lang="en" sz="1400" u="none" cap="none" strike="noStrike">
                  <a:solidFill>
                    <a:srgbClr val="674EA7"/>
                  </a:solidFill>
                  <a:latin typeface="Oswald"/>
                  <a:ea typeface="Oswald"/>
                  <a:cs typeface="Oswald"/>
                  <a:sym typeface="Oswald"/>
                </a:rPr>
                <a:t>END-TO-END</a:t>
              </a:r>
              <a:endParaRPr sz="500"/>
            </a:p>
          </p:txBody>
        </p:sp>
        <p:grpSp>
          <p:nvGrpSpPr>
            <p:cNvPr id="3938" name="Google Shape;3938;p224"/>
            <p:cNvGrpSpPr/>
            <p:nvPr/>
          </p:nvGrpSpPr>
          <p:grpSpPr>
            <a:xfrm>
              <a:off x="113782" y="2855651"/>
              <a:ext cx="3462185" cy="432300"/>
              <a:chOff x="-2" y="-2"/>
              <a:chExt cx="3462185" cy="432300"/>
            </a:xfrm>
          </p:grpSpPr>
          <p:grpSp>
            <p:nvGrpSpPr>
              <p:cNvPr id="3939" name="Google Shape;3939;p224"/>
              <p:cNvGrpSpPr/>
              <p:nvPr/>
            </p:nvGrpSpPr>
            <p:grpSpPr>
              <a:xfrm>
                <a:off x="-2" y="-2"/>
                <a:ext cx="3462185" cy="432300"/>
                <a:chOff x="-1" y="-1"/>
                <a:chExt cx="3462185" cy="432300"/>
              </a:xfrm>
            </p:grpSpPr>
            <p:sp>
              <p:nvSpPr>
                <p:cNvPr id="3940" name="Google Shape;3940;p224"/>
                <p:cNvSpPr/>
                <p:nvPr/>
              </p:nvSpPr>
              <p:spPr>
                <a:xfrm>
                  <a:off x="-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41" name="Google Shape;3941;p224"/>
                <p:cNvSpPr/>
                <p:nvPr/>
              </p:nvSpPr>
              <p:spPr>
                <a:xfrm>
                  <a:off x="188647"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42" name="Google Shape;3942;p224"/>
                <p:cNvSpPr/>
                <p:nvPr/>
              </p:nvSpPr>
              <p:spPr>
                <a:xfrm>
                  <a:off x="37729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43" name="Google Shape;3943;p224"/>
                <p:cNvSpPr/>
                <p:nvPr/>
              </p:nvSpPr>
              <p:spPr>
                <a:xfrm>
                  <a:off x="56594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44" name="Google Shape;3944;p224"/>
                <p:cNvSpPr/>
                <p:nvPr/>
              </p:nvSpPr>
              <p:spPr>
                <a:xfrm>
                  <a:off x="272356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45" name="Google Shape;3945;p224"/>
                <p:cNvSpPr/>
                <p:nvPr/>
              </p:nvSpPr>
              <p:spPr>
                <a:xfrm>
                  <a:off x="292397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46" name="Google Shape;3946;p224"/>
                <p:cNvSpPr/>
                <p:nvPr/>
              </p:nvSpPr>
              <p:spPr>
                <a:xfrm>
                  <a:off x="3124378"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47" name="Google Shape;3947;p224"/>
                <p:cNvSpPr/>
                <p:nvPr/>
              </p:nvSpPr>
              <p:spPr>
                <a:xfrm>
                  <a:off x="332478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cxnSp>
            <p:nvCxnSpPr>
              <p:cNvPr id="3948" name="Google Shape;3948;p224"/>
              <p:cNvCxnSpPr/>
              <p:nvPr/>
            </p:nvCxnSpPr>
            <p:spPr>
              <a:xfrm>
                <a:off x="898706" y="219714"/>
                <a:ext cx="1629600" cy="0"/>
              </a:xfrm>
              <a:prstGeom prst="straightConnector1">
                <a:avLst/>
              </a:prstGeom>
              <a:noFill/>
              <a:ln cap="flat" cmpd="sng" w="9525">
                <a:solidFill>
                  <a:srgbClr val="1C4587"/>
                </a:solidFill>
                <a:prstDash val="dot"/>
                <a:round/>
                <a:headEnd len="sm" w="sm" type="none"/>
                <a:tailEnd len="sm" w="sm" type="none"/>
              </a:ln>
            </p:spPr>
          </p:cxnSp>
        </p:grpSp>
      </p:grpSp>
      <p:pic>
        <p:nvPicPr>
          <p:cNvPr descr="Google Shape;1362;p26" id="3949" name="Google Shape;3949;p224"/>
          <p:cNvPicPr preferRelativeResize="0"/>
          <p:nvPr/>
        </p:nvPicPr>
        <p:blipFill rotWithShape="1">
          <a:blip r:embed="rId8">
            <a:alphaModFix/>
          </a:blip>
          <a:srcRect b="0" l="0" r="0" t="0"/>
          <a:stretch/>
        </p:blipFill>
        <p:spPr>
          <a:xfrm rot="5381473">
            <a:off x="1999051" y="2828995"/>
            <a:ext cx="3218366" cy="14288"/>
          </a:xfrm>
          <a:prstGeom prst="rect">
            <a:avLst/>
          </a:prstGeom>
          <a:noFill/>
          <a:ln>
            <a:noFill/>
          </a:ln>
        </p:spPr>
      </p:pic>
      <p:grpSp>
        <p:nvGrpSpPr>
          <p:cNvPr id="3950" name="Google Shape;3950;p224"/>
          <p:cNvGrpSpPr/>
          <p:nvPr/>
        </p:nvGrpSpPr>
        <p:grpSpPr>
          <a:xfrm>
            <a:off x="463608" y="4540353"/>
            <a:ext cx="1108321" cy="370440"/>
            <a:chOff x="0" y="-1"/>
            <a:chExt cx="2955523" cy="987841"/>
          </a:xfrm>
        </p:grpSpPr>
        <p:sp>
          <p:nvSpPr>
            <p:cNvPr id="3951" name="Google Shape;3951;p224"/>
            <p:cNvSpPr txBox="1"/>
            <p:nvPr/>
          </p:nvSpPr>
          <p:spPr>
            <a:xfrm>
              <a:off x="25400" y="25400"/>
              <a:ext cx="2904600" cy="93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3C78D8"/>
                </a:buClr>
                <a:buSzPts val="1300"/>
                <a:buFont typeface="Arial"/>
                <a:buNone/>
              </a:pPr>
              <a:r>
                <a:rPr b="0" i="0" lang="en" sz="1300" u="none" cap="none" strike="noStrike">
                  <a:solidFill>
                    <a:srgbClr val="3C78D8"/>
                  </a:solidFill>
                  <a:latin typeface="Arial"/>
                  <a:ea typeface="Arial"/>
                  <a:cs typeface="Arial"/>
                  <a:sym typeface="Arial"/>
                </a:rPr>
                <a:t>sentence</a:t>
              </a:r>
              <a:endParaRPr sz="500"/>
            </a:p>
          </p:txBody>
        </p:sp>
        <p:pic>
          <p:nvPicPr>
            <p:cNvPr descr="Google Shape;1301;p26" id="3952" name="Google Shape;3952;p224"/>
            <p:cNvPicPr preferRelativeResize="0"/>
            <p:nvPr/>
          </p:nvPicPr>
          <p:blipFill rotWithShape="1">
            <a:blip r:embed="rId9">
              <a:alphaModFix/>
            </a:blip>
            <a:srcRect b="0" l="0" r="0" t="0"/>
            <a:stretch/>
          </p:blipFill>
          <p:spPr>
            <a:xfrm>
              <a:off x="0" y="-1"/>
              <a:ext cx="2955523" cy="987841"/>
            </a:xfrm>
            <a:prstGeom prst="rect">
              <a:avLst/>
            </a:prstGeom>
            <a:noFill/>
            <a:ln>
              <a:noFill/>
            </a:ln>
          </p:spPr>
        </p:pic>
      </p:grpSp>
      <p:pic>
        <p:nvPicPr>
          <p:cNvPr descr="Connection Line" id="3953" name="Google Shape;3953;p224"/>
          <p:cNvPicPr preferRelativeResize="0"/>
          <p:nvPr/>
        </p:nvPicPr>
        <p:blipFill rotWithShape="1">
          <a:blip r:embed="rId10">
            <a:alphaModFix/>
          </a:blip>
          <a:srcRect b="0" l="0" r="0" t="0"/>
          <a:stretch/>
        </p:blipFill>
        <p:spPr>
          <a:xfrm>
            <a:off x="171639" y="3281379"/>
            <a:ext cx="466186" cy="1233024"/>
          </a:xfrm>
          <a:prstGeom prst="rect">
            <a:avLst/>
          </a:prstGeom>
          <a:noFill/>
          <a:ln>
            <a:noFill/>
          </a:ln>
        </p:spPr>
      </p:pic>
      <p:grpSp>
        <p:nvGrpSpPr>
          <p:cNvPr id="3954" name="Google Shape;3954;p224"/>
          <p:cNvGrpSpPr/>
          <p:nvPr/>
        </p:nvGrpSpPr>
        <p:grpSpPr>
          <a:xfrm>
            <a:off x="3779793" y="1066104"/>
            <a:ext cx="1498626" cy="3835164"/>
            <a:chOff x="-19016" y="0"/>
            <a:chExt cx="3996336" cy="10227103"/>
          </a:xfrm>
        </p:grpSpPr>
        <p:pic>
          <p:nvPicPr>
            <p:cNvPr descr="Google Shape;1311;p26" id="3955" name="Google Shape;3955;p224"/>
            <p:cNvPicPr preferRelativeResize="0"/>
            <p:nvPr/>
          </p:nvPicPr>
          <p:blipFill rotWithShape="1">
            <a:blip r:embed="rId3">
              <a:alphaModFix/>
            </a:blip>
            <a:srcRect b="0" l="0" r="0" t="0"/>
            <a:stretch/>
          </p:blipFill>
          <p:spPr>
            <a:xfrm>
              <a:off x="287556" y="1632242"/>
              <a:ext cx="3689764" cy="1022264"/>
            </a:xfrm>
            <a:prstGeom prst="rect">
              <a:avLst/>
            </a:prstGeom>
            <a:noFill/>
            <a:ln>
              <a:noFill/>
            </a:ln>
          </p:spPr>
        </p:pic>
        <p:grpSp>
          <p:nvGrpSpPr>
            <p:cNvPr id="3956" name="Google Shape;3956;p224"/>
            <p:cNvGrpSpPr/>
            <p:nvPr/>
          </p:nvGrpSpPr>
          <p:grpSpPr>
            <a:xfrm>
              <a:off x="608152" y="3918410"/>
              <a:ext cx="2904600" cy="1094400"/>
              <a:chOff x="0" y="0"/>
              <a:chExt cx="2904600" cy="1094400"/>
            </a:xfrm>
          </p:grpSpPr>
          <p:sp>
            <p:nvSpPr>
              <p:cNvPr id="3957" name="Google Shape;3957;p224"/>
              <p:cNvSpPr/>
              <p:nvPr/>
            </p:nvSpPr>
            <p:spPr>
              <a:xfrm>
                <a:off x="0" y="19152"/>
                <a:ext cx="2904600" cy="1056000"/>
              </a:xfrm>
              <a:prstGeom prst="rect">
                <a:avLst/>
              </a:prstGeom>
              <a:solidFill>
                <a:srgbClr val="6D9EEB"/>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958" name="Google Shape;3958;p224"/>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ASR</a:t>
                </a:r>
                <a:endParaRPr sz="500"/>
              </a:p>
            </p:txBody>
          </p:sp>
        </p:grpSp>
        <p:grpSp>
          <p:nvGrpSpPr>
            <p:cNvPr id="3959" name="Google Shape;3959;p224"/>
            <p:cNvGrpSpPr/>
            <p:nvPr/>
          </p:nvGrpSpPr>
          <p:grpSpPr>
            <a:xfrm>
              <a:off x="608152" y="6614617"/>
              <a:ext cx="2904600" cy="1094400"/>
              <a:chOff x="0" y="0"/>
              <a:chExt cx="2904600" cy="1094400"/>
            </a:xfrm>
          </p:grpSpPr>
          <p:sp>
            <p:nvSpPr>
              <p:cNvPr id="3960" name="Google Shape;3960;p224"/>
              <p:cNvSpPr/>
              <p:nvPr/>
            </p:nvSpPr>
            <p:spPr>
              <a:xfrm>
                <a:off x="0" y="19152"/>
                <a:ext cx="2904600" cy="1056000"/>
              </a:xfrm>
              <a:prstGeom prst="rect">
                <a:avLst/>
              </a:prstGeom>
              <a:solidFill>
                <a:srgbClr val="C27BA0"/>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961" name="Google Shape;3961;p224"/>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MT</a:t>
                </a:r>
                <a:endParaRPr sz="500"/>
              </a:p>
            </p:txBody>
          </p:sp>
        </p:grpSp>
        <p:sp>
          <p:nvSpPr>
            <p:cNvPr id="3962" name="Google Shape;3962;p224"/>
            <p:cNvSpPr txBox="1"/>
            <p:nvPr/>
          </p:nvSpPr>
          <p:spPr>
            <a:xfrm>
              <a:off x="649063" y="7996113"/>
              <a:ext cx="2904600" cy="93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64D79"/>
                </a:buClr>
                <a:buSzPts val="1100"/>
                <a:buFont typeface="Arial"/>
                <a:buNone/>
              </a:pPr>
              <a:r>
                <a:rPr b="0" i="0" lang="en" sz="1100" u="none" cap="none" strike="noStrike">
                  <a:solidFill>
                    <a:srgbClr val="A64D79"/>
                  </a:solidFill>
                  <a:latin typeface="Arial"/>
                  <a:ea typeface="Arial"/>
                  <a:cs typeface="Arial"/>
                  <a:sym typeface="Arial"/>
                </a:rPr>
                <a:t>translation</a:t>
              </a:r>
              <a:endParaRPr sz="500"/>
            </a:p>
          </p:txBody>
        </p:sp>
        <p:pic>
          <p:nvPicPr>
            <p:cNvPr descr="Google Shape;1315;p26" id="3963" name="Google Shape;3963;p224"/>
            <p:cNvPicPr preferRelativeResize="0"/>
            <p:nvPr/>
          </p:nvPicPr>
          <p:blipFill rotWithShape="1">
            <a:blip r:embed="rId4">
              <a:alphaModFix/>
            </a:blip>
            <a:srcRect b="0" l="0" r="0" t="0"/>
            <a:stretch/>
          </p:blipFill>
          <p:spPr>
            <a:xfrm rot="5394595">
              <a:off x="1846332" y="3529317"/>
              <a:ext cx="510463" cy="193730"/>
            </a:xfrm>
            <a:prstGeom prst="rect">
              <a:avLst/>
            </a:prstGeom>
            <a:noFill/>
            <a:ln>
              <a:noFill/>
            </a:ln>
          </p:spPr>
        </p:pic>
        <p:pic>
          <p:nvPicPr>
            <p:cNvPr descr="Google Shape;1316;p26" id="3964" name="Google Shape;3964;p224"/>
            <p:cNvPicPr preferRelativeResize="0"/>
            <p:nvPr/>
          </p:nvPicPr>
          <p:blipFill rotWithShape="1">
            <a:blip r:embed="rId4">
              <a:alphaModFix/>
            </a:blip>
            <a:srcRect b="0" l="0" r="0" t="0"/>
            <a:stretch/>
          </p:blipFill>
          <p:spPr>
            <a:xfrm rot="5394595">
              <a:off x="1846332" y="7841964"/>
              <a:ext cx="510463" cy="193729"/>
            </a:xfrm>
            <a:prstGeom prst="rect">
              <a:avLst/>
            </a:prstGeom>
            <a:noFill/>
            <a:ln>
              <a:noFill/>
            </a:ln>
          </p:spPr>
        </p:pic>
        <p:sp>
          <p:nvSpPr>
            <p:cNvPr id="3965" name="Google Shape;3965;p224"/>
            <p:cNvSpPr txBox="1"/>
            <p:nvPr/>
          </p:nvSpPr>
          <p:spPr>
            <a:xfrm>
              <a:off x="1313277" y="5313960"/>
              <a:ext cx="1638300" cy="93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AB40"/>
                </a:buClr>
                <a:buSzPts val="1100"/>
                <a:buFont typeface="Arial"/>
                <a:buNone/>
              </a:pPr>
              <a:r>
                <a:rPr b="0" i="0" lang="en" sz="1100" u="none" cap="none" strike="noStrike">
                  <a:solidFill>
                    <a:srgbClr val="FFAB40"/>
                  </a:solidFill>
                  <a:latin typeface="Arial"/>
                  <a:ea typeface="Arial"/>
                  <a:cs typeface="Arial"/>
                  <a:sym typeface="Arial"/>
                </a:rPr>
                <a:t>phones</a:t>
              </a:r>
              <a:endParaRPr sz="500"/>
            </a:p>
          </p:txBody>
        </p:sp>
        <p:pic>
          <p:nvPicPr>
            <p:cNvPr descr="Google Shape;1318;p26" id="3966" name="Google Shape;3966;p224"/>
            <p:cNvPicPr preferRelativeResize="0"/>
            <p:nvPr/>
          </p:nvPicPr>
          <p:blipFill rotWithShape="1">
            <a:blip r:embed="rId5">
              <a:alphaModFix/>
            </a:blip>
            <a:srcRect b="0" l="0" r="0" t="0"/>
            <a:stretch/>
          </p:blipFill>
          <p:spPr>
            <a:xfrm rot="5394595">
              <a:off x="1805284" y="5286080"/>
              <a:ext cx="510462" cy="38101"/>
            </a:xfrm>
            <a:prstGeom prst="rect">
              <a:avLst/>
            </a:prstGeom>
            <a:noFill/>
            <a:ln>
              <a:noFill/>
            </a:ln>
          </p:spPr>
        </p:pic>
        <p:pic>
          <p:nvPicPr>
            <p:cNvPr descr="Google Shape;1319;p26" id="3967" name="Google Shape;3967;p224"/>
            <p:cNvPicPr preferRelativeResize="0"/>
            <p:nvPr/>
          </p:nvPicPr>
          <p:blipFill rotWithShape="1">
            <a:blip r:embed="rId4">
              <a:alphaModFix/>
            </a:blip>
            <a:srcRect b="0" l="0" r="0" t="0"/>
            <a:stretch/>
          </p:blipFill>
          <p:spPr>
            <a:xfrm rot="5394595">
              <a:off x="1805422" y="6211476"/>
              <a:ext cx="510462" cy="193729"/>
            </a:xfrm>
            <a:prstGeom prst="rect">
              <a:avLst/>
            </a:prstGeom>
            <a:noFill/>
            <a:ln>
              <a:noFill/>
            </a:ln>
          </p:spPr>
        </p:pic>
        <p:sp>
          <p:nvSpPr>
            <p:cNvPr id="3968" name="Google Shape;3968;p224"/>
            <p:cNvSpPr txBox="1"/>
            <p:nvPr/>
          </p:nvSpPr>
          <p:spPr>
            <a:xfrm>
              <a:off x="280248" y="0"/>
              <a:ext cx="3689700" cy="1708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674EA7"/>
                </a:buClr>
                <a:buSzPts val="1400"/>
                <a:buFont typeface="Oswald"/>
                <a:buNone/>
              </a:pPr>
              <a:r>
                <a:rPr b="1" i="0" lang="en" sz="1400" u="none" cap="none" strike="noStrike">
                  <a:solidFill>
                    <a:srgbClr val="674EA7"/>
                  </a:solidFill>
                  <a:latin typeface="Oswald"/>
                  <a:ea typeface="Oswald"/>
                  <a:cs typeface="Oswald"/>
                  <a:sym typeface="Oswald"/>
                </a:rPr>
                <a:t>Phone Cascade</a:t>
              </a:r>
              <a:endParaRPr sz="500"/>
            </a:p>
          </p:txBody>
        </p:sp>
        <p:grpSp>
          <p:nvGrpSpPr>
            <p:cNvPr id="3969" name="Google Shape;3969;p224"/>
            <p:cNvGrpSpPr/>
            <p:nvPr/>
          </p:nvGrpSpPr>
          <p:grpSpPr>
            <a:xfrm>
              <a:off x="329421" y="2873309"/>
              <a:ext cx="3462185" cy="432300"/>
              <a:chOff x="-2" y="-2"/>
              <a:chExt cx="3462185" cy="432300"/>
            </a:xfrm>
          </p:grpSpPr>
          <p:grpSp>
            <p:nvGrpSpPr>
              <p:cNvPr id="3970" name="Google Shape;3970;p224"/>
              <p:cNvGrpSpPr/>
              <p:nvPr/>
            </p:nvGrpSpPr>
            <p:grpSpPr>
              <a:xfrm>
                <a:off x="-2" y="-2"/>
                <a:ext cx="3462185" cy="432300"/>
                <a:chOff x="-1" y="-1"/>
                <a:chExt cx="3462185" cy="432300"/>
              </a:xfrm>
            </p:grpSpPr>
            <p:sp>
              <p:nvSpPr>
                <p:cNvPr id="3971" name="Google Shape;3971;p224"/>
                <p:cNvSpPr/>
                <p:nvPr/>
              </p:nvSpPr>
              <p:spPr>
                <a:xfrm>
                  <a:off x="-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72" name="Google Shape;3972;p224"/>
                <p:cNvSpPr/>
                <p:nvPr/>
              </p:nvSpPr>
              <p:spPr>
                <a:xfrm>
                  <a:off x="188647"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73" name="Google Shape;3973;p224"/>
                <p:cNvSpPr/>
                <p:nvPr/>
              </p:nvSpPr>
              <p:spPr>
                <a:xfrm>
                  <a:off x="37729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74" name="Google Shape;3974;p224"/>
                <p:cNvSpPr/>
                <p:nvPr/>
              </p:nvSpPr>
              <p:spPr>
                <a:xfrm>
                  <a:off x="56594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75" name="Google Shape;3975;p224"/>
                <p:cNvSpPr/>
                <p:nvPr/>
              </p:nvSpPr>
              <p:spPr>
                <a:xfrm>
                  <a:off x="272356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76" name="Google Shape;3976;p224"/>
                <p:cNvSpPr/>
                <p:nvPr/>
              </p:nvSpPr>
              <p:spPr>
                <a:xfrm>
                  <a:off x="292397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77" name="Google Shape;3977;p224"/>
                <p:cNvSpPr/>
                <p:nvPr/>
              </p:nvSpPr>
              <p:spPr>
                <a:xfrm>
                  <a:off x="3124378"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78" name="Google Shape;3978;p224"/>
                <p:cNvSpPr/>
                <p:nvPr/>
              </p:nvSpPr>
              <p:spPr>
                <a:xfrm>
                  <a:off x="332478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cxnSp>
            <p:nvCxnSpPr>
              <p:cNvPr id="3979" name="Google Shape;3979;p224"/>
              <p:cNvCxnSpPr/>
              <p:nvPr/>
            </p:nvCxnSpPr>
            <p:spPr>
              <a:xfrm>
                <a:off x="898706" y="219714"/>
                <a:ext cx="1629600" cy="0"/>
              </a:xfrm>
              <a:prstGeom prst="straightConnector1">
                <a:avLst/>
              </a:prstGeom>
              <a:noFill/>
              <a:ln cap="flat" cmpd="sng" w="9525">
                <a:solidFill>
                  <a:srgbClr val="1C4587"/>
                </a:solidFill>
                <a:prstDash val="dot"/>
                <a:round/>
                <a:headEnd len="sm" w="sm" type="none"/>
                <a:tailEnd len="sm" w="sm" type="none"/>
              </a:ln>
            </p:spPr>
          </p:cxnSp>
        </p:grpSp>
        <p:grpSp>
          <p:nvGrpSpPr>
            <p:cNvPr id="3980" name="Google Shape;3980;p224"/>
            <p:cNvGrpSpPr/>
            <p:nvPr/>
          </p:nvGrpSpPr>
          <p:grpSpPr>
            <a:xfrm>
              <a:off x="548269" y="9239262"/>
              <a:ext cx="2955523" cy="987841"/>
              <a:chOff x="0" y="-1"/>
              <a:chExt cx="2955523" cy="987841"/>
            </a:xfrm>
          </p:grpSpPr>
          <p:sp>
            <p:nvSpPr>
              <p:cNvPr id="3981" name="Google Shape;3981;p224"/>
              <p:cNvSpPr txBox="1"/>
              <p:nvPr/>
            </p:nvSpPr>
            <p:spPr>
              <a:xfrm>
                <a:off x="25400" y="25400"/>
                <a:ext cx="2904600" cy="93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AB40"/>
                  </a:buClr>
                  <a:buSzPts val="1300"/>
                  <a:buFont typeface="Arial"/>
                  <a:buNone/>
                </a:pPr>
                <a:r>
                  <a:rPr b="0" i="0" lang="en" sz="1300" u="none" cap="none" strike="noStrike">
                    <a:solidFill>
                      <a:srgbClr val="FEAB40"/>
                    </a:solidFill>
                    <a:latin typeface="Arial"/>
                    <a:ea typeface="Arial"/>
                    <a:cs typeface="Arial"/>
                    <a:sym typeface="Arial"/>
                  </a:rPr>
                  <a:t>sɛntəns</a:t>
                </a:r>
                <a:endParaRPr sz="500"/>
              </a:p>
            </p:txBody>
          </p:sp>
          <p:pic>
            <p:nvPicPr>
              <p:cNvPr descr="Google Shape;1301;p26" id="3982" name="Google Shape;3982;p224"/>
              <p:cNvPicPr preferRelativeResize="0"/>
              <p:nvPr/>
            </p:nvPicPr>
            <p:blipFill rotWithShape="1">
              <a:blip r:embed="rId11">
                <a:alphaModFix/>
              </a:blip>
              <a:srcRect b="0" l="0" r="0" t="0"/>
              <a:stretch/>
            </p:blipFill>
            <p:spPr>
              <a:xfrm>
                <a:off x="0" y="-1"/>
                <a:ext cx="2955523" cy="987841"/>
              </a:xfrm>
              <a:prstGeom prst="rect">
                <a:avLst/>
              </a:prstGeom>
              <a:noFill/>
              <a:ln>
                <a:noFill/>
              </a:ln>
            </p:spPr>
          </p:pic>
        </p:grpSp>
        <p:pic>
          <p:nvPicPr>
            <p:cNvPr descr="Connection Line" id="3983" name="Google Shape;3983;p224"/>
            <p:cNvPicPr preferRelativeResize="0"/>
            <p:nvPr/>
          </p:nvPicPr>
          <p:blipFill rotWithShape="1">
            <a:blip r:embed="rId12">
              <a:alphaModFix/>
            </a:blip>
            <a:srcRect b="0" l="0" r="0" t="0"/>
            <a:stretch/>
          </p:blipFill>
          <p:spPr>
            <a:xfrm>
              <a:off x="-19016" y="5922882"/>
              <a:ext cx="1113045" cy="3167467"/>
            </a:xfrm>
            <a:prstGeom prst="rect">
              <a:avLst/>
            </a:prstGeom>
            <a:noFill/>
            <a:ln>
              <a:noFill/>
            </a:ln>
          </p:spPr>
        </p:pic>
      </p:grpSp>
      <p:grpSp>
        <p:nvGrpSpPr>
          <p:cNvPr id="3984" name="Google Shape;3984;p224"/>
          <p:cNvGrpSpPr/>
          <p:nvPr/>
        </p:nvGrpSpPr>
        <p:grpSpPr>
          <a:xfrm>
            <a:off x="5453858" y="1066104"/>
            <a:ext cx="1673082" cy="3372139"/>
            <a:chOff x="0" y="0"/>
            <a:chExt cx="4461552" cy="8992372"/>
          </a:xfrm>
        </p:grpSpPr>
        <p:pic>
          <p:nvPicPr>
            <p:cNvPr descr="Google Shape;1321;p26" id="3985" name="Google Shape;3985;p224"/>
            <p:cNvPicPr preferRelativeResize="0"/>
            <p:nvPr/>
          </p:nvPicPr>
          <p:blipFill rotWithShape="1">
            <a:blip r:embed="rId3">
              <a:alphaModFix/>
            </a:blip>
            <a:srcRect b="0" l="0" r="0" t="0"/>
            <a:stretch/>
          </p:blipFill>
          <p:spPr>
            <a:xfrm>
              <a:off x="422915" y="1632242"/>
              <a:ext cx="3689764" cy="1022264"/>
            </a:xfrm>
            <a:prstGeom prst="rect">
              <a:avLst/>
            </a:prstGeom>
            <a:noFill/>
            <a:ln>
              <a:noFill/>
            </a:ln>
          </p:spPr>
        </p:pic>
        <p:grpSp>
          <p:nvGrpSpPr>
            <p:cNvPr id="3986" name="Google Shape;3986;p224"/>
            <p:cNvGrpSpPr/>
            <p:nvPr/>
          </p:nvGrpSpPr>
          <p:grpSpPr>
            <a:xfrm>
              <a:off x="815429" y="5252433"/>
              <a:ext cx="2904600" cy="1094400"/>
              <a:chOff x="0" y="0"/>
              <a:chExt cx="2904600" cy="1094400"/>
            </a:xfrm>
          </p:grpSpPr>
          <p:sp>
            <p:nvSpPr>
              <p:cNvPr id="3987" name="Google Shape;3987;p224"/>
              <p:cNvSpPr/>
              <p:nvPr/>
            </p:nvSpPr>
            <p:spPr>
              <a:xfrm>
                <a:off x="0" y="19152"/>
                <a:ext cx="2904600" cy="1056000"/>
              </a:xfrm>
              <a:prstGeom prst="rect">
                <a:avLst/>
              </a:prstGeom>
              <a:solidFill>
                <a:srgbClr val="8E7CC3"/>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988" name="Google Shape;3988;p224"/>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ST</a:t>
                </a:r>
                <a:endParaRPr sz="500"/>
              </a:p>
            </p:txBody>
          </p:sp>
        </p:grpSp>
        <p:sp>
          <p:nvSpPr>
            <p:cNvPr id="3989" name="Google Shape;3989;p224"/>
            <p:cNvSpPr txBox="1"/>
            <p:nvPr/>
          </p:nvSpPr>
          <p:spPr>
            <a:xfrm>
              <a:off x="815429" y="8055472"/>
              <a:ext cx="2904600" cy="93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64D79"/>
                </a:buClr>
                <a:buSzPts val="1100"/>
                <a:buFont typeface="Arial"/>
                <a:buNone/>
              </a:pPr>
              <a:r>
                <a:rPr b="0" i="0" lang="en" sz="1100" u="none" cap="none" strike="noStrike">
                  <a:solidFill>
                    <a:srgbClr val="A64D79"/>
                  </a:solidFill>
                  <a:latin typeface="Arial"/>
                  <a:ea typeface="Arial"/>
                  <a:cs typeface="Arial"/>
                  <a:sym typeface="Arial"/>
                </a:rPr>
                <a:t>translation</a:t>
              </a:r>
              <a:endParaRPr sz="500"/>
            </a:p>
          </p:txBody>
        </p:sp>
        <p:pic>
          <p:nvPicPr>
            <p:cNvPr descr="Google Shape;1358;p26" id="3990" name="Google Shape;3990;p224"/>
            <p:cNvPicPr preferRelativeResize="0"/>
            <p:nvPr/>
          </p:nvPicPr>
          <p:blipFill rotWithShape="1">
            <a:blip r:embed="rId13">
              <a:alphaModFix/>
            </a:blip>
            <a:srcRect b="0" l="0" r="0" t="0"/>
            <a:stretch/>
          </p:blipFill>
          <p:spPr>
            <a:xfrm>
              <a:off x="2171064" y="6327964"/>
              <a:ext cx="193729" cy="1746559"/>
            </a:xfrm>
            <a:prstGeom prst="rect">
              <a:avLst/>
            </a:prstGeom>
            <a:noFill/>
            <a:ln>
              <a:noFill/>
            </a:ln>
          </p:spPr>
        </p:pic>
        <p:grpSp>
          <p:nvGrpSpPr>
            <p:cNvPr id="3991" name="Google Shape;3991;p224"/>
            <p:cNvGrpSpPr/>
            <p:nvPr/>
          </p:nvGrpSpPr>
          <p:grpSpPr>
            <a:xfrm>
              <a:off x="0" y="2654488"/>
              <a:ext cx="4410082" cy="1726218"/>
              <a:chOff x="0" y="-1"/>
              <a:chExt cx="4410082" cy="1726218"/>
            </a:xfrm>
          </p:grpSpPr>
          <p:cxnSp>
            <p:nvCxnSpPr>
              <p:cNvPr id="3992" name="Google Shape;3992;p224"/>
              <p:cNvCxnSpPr/>
              <p:nvPr/>
            </p:nvCxnSpPr>
            <p:spPr>
              <a:xfrm flipH="1" rot="10800000">
                <a:off x="1888391" y="716717"/>
                <a:ext cx="955200" cy="13500"/>
              </a:xfrm>
              <a:prstGeom prst="straightConnector1">
                <a:avLst/>
              </a:prstGeom>
              <a:noFill/>
              <a:ln cap="flat" cmpd="sng" w="9525">
                <a:solidFill>
                  <a:srgbClr val="F1A13C"/>
                </a:solidFill>
                <a:prstDash val="dot"/>
                <a:round/>
                <a:headEnd len="sm" w="sm" type="none"/>
                <a:tailEnd len="sm" w="sm" type="none"/>
              </a:ln>
            </p:spPr>
          </p:cxnSp>
          <p:grpSp>
            <p:nvGrpSpPr>
              <p:cNvPr id="3993" name="Google Shape;3993;p224"/>
              <p:cNvGrpSpPr/>
              <p:nvPr/>
            </p:nvGrpSpPr>
            <p:grpSpPr>
              <a:xfrm>
                <a:off x="479833" y="510983"/>
                <a:ext cx="1055477" cy="435838"/>
                <a:chOff x="-1" y="-1"/>
                <a:chExt cx="1055477" cy="435838"/>
              </a:xfrm>
            </p:grpSpPr>
            <p:sp>
              <p:nvSpPr>
                <p:cNvPr id="3994" name="Google Shape;3994;p224"/>
                <p:cNvSpPr/>
                <p:nvPr/>
              </p:nvSpPr>
              <p:spPr>
                <a:xfrm>
                  <a:off x="-1" y="-1"/>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95" name="Google Shape;3995;p224"/>
                <p:cNvSpPr/>
                <p:nvPr/>
              </p:nvSpPr>
              <p:spPr>
                <a:xfrm>
                  <a:off x="183614" y="-1"/>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96" name="Google Shape;3996;p224"/>
                <p:cNvSpPr/>
                <p:nvPr/>
              </p:nvSpPr>
              <p:spPr>
                <a:xfrm>
                  <a:off x="367230" y="-1"/>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97" name="Google Shape;3997;p224"/>
                <p:cNvSpPr/>
                <p:nvPr/>
              </p:nvSpPr>
              <p:spPr>
                <a:xfrm>
                  <a:off x="550845" y="-1"/>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98" name="Google Shape;3998;p224"/>
                <p:cNvSpPr/>
                <p:nvPr/>
              </p:nvSpPr>
              <p:spPr>
                <a:xfrm>
                  <a:off x="734461" y="3537"/>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99" name="Google Shape;3999;p224"/>
                <p:cNvSpPr/>
                <p:nvPr/>
              </p:nvSpPr>
              <p:spPr>
                <a:xfrm>
                  <a:off x="918076" y="1762"/>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pic>
            <p:nvPicPr>
              <p:cNvPr descr="Google Shape;1372;p26" id="4000" name="Google Shape;4000;p224"/>
              <p:cNvPicPr preferRelativeResize="0"/>
              <p:nvPr/>
            </p:nvPicPr>
            <p:blipFill rotWithShape="1">
              <a:blip r:embed="rId14">
                <a:alphaModFix/>
              </a:blip>
              <a:srcRect b="0" l="0" r="0" t="0"/>
              <a:stretch/>
            </p:blipFill>
            <p:spPr>
              <a:xfrm flipH="1" rot="10800000">
                <a:off x="435814" y="1025468"/>
                <a:ext cx="573925" cy="185470"/>
              </a:xfrm>
              <a:prstGeom prst="rect">
                <a:avLst/>
              </a:prstGeom>
              <a:noFill/>
              <a:ln>
                <a:noFill/>
              </a:ln>
            </p:spPr>
          </p:pic>
          <p:pic>
            <p:nvPicPr>
              <p:cNvPr descr="Google Shape;1373;p26" id="4001" name="Google Shape;4001;p224"/>
              <p:cNvPicPr preferRelativeResize="0"/>
              <p:nvPr/>
            </p:nvPicPr>
            <p:blipFill rotWithShape="1">
              <a:blip r:embed="rId14">
                <a:alphaModFix/>
              </a:blip>
              <a:srcRect b="0" l="0" r="0" t="0"/>
              <a:stretch/>
            </p:blipFill>
            <p:spPr>
              <a:xfrm flipH="1" rot="10800000">
                <a:off x="1079522" y="1025468"/>
                <a:ext cx="1391275" cy="185470"/>
              </a:xfrm>
              <a:prstGeom prst="rect">
                <a:avLst/>
              </a:prstGeom>
              <a:noFill/>
              <a:ln>
                <a:noFill/>
              </a:ln>
            </p:spPr>
          </p:pic>
          <p:pic>
            <p:nvPicPr>
              <p:cNvPr descr="Google Shape;1374;p26" id="4002" name="Google Shape;4002;p224"/>
              <p:cNvPicPr preferRelativeResize="0"/>
              <p:nvPr/>
            </p:nvPicPr>
            <p:blipFill rotWithShape="1">
              <a:blip r:embed="rId14">
                <a:alphaModFix/>
              </a:blip>
              <a:srcRect b="0" l="0" r="0" t="0"/>
              <a:stretch/>
            </p:blipFill>
            <p:spPr>
              <a:xfrm flipH="1" rot="10800000">
                <a:off x="3577151" y="1015071"/>
                <a:ext cx="573925" cy="185469"/>
              </a:xfrm>
              <a:prstGeom prst="rect">
                <a:avLst/>
              </a:prstGeom>
              <a:noFill/>
              <a:ln>
                <a:noFill/>
              </a:ln>
            </p:spPr>
          </p:pic>
          <p:pic>
            <p:nvPicPr>
              <p:cNvPr descr="Google Shape;1375;p26" id="4003" name="Google Shape;4003;p224"/>
              <p:cNvPicPr preferRelativeResize="0"/>
              <p:nvPr/>
            </p:nvPicPr>
            <p:blipFill rotWithShape="1">
              <a:blip r:embed="rId14">
                <a:alphaModFix/>
              </a:blip>
              <a:srcRect b="0" l="0" r="0" t="0"/>
              <a:stretch/>
            </p:blipFill>
            <p:spPr>
              <a:xfrm flipH="1" rot="10800000">
                <a:off x="2513254" y="1015016"/>
                <a:ext cx="1063925" cy="185492"/>
              </a:xfrm>
              <a:prstGeom prst="rect">
                <a:avLst/>
              </a:prstGeom>
              <a:noFill/>
              <a:ln>
                <a:noFill/>
              </a:ln>
            </p:spPr>
          </p:pic>
          <p:sp>
            <p:nvSpPr>
              <p:cNvPr id="4004" name="Google Shape;4004;p224"/>
              <p:cNvSpPr txBox="1"/>
              <p:nvPr/>
            </p:nvSpPr>
            <p:spPr>
              <a:xfrm>
                <a:off x="540504" y="1122617"/>
                <a:ext cx="369900" cy="603600"/>
              </a:xfrm>
              <a:prstGeom prst="rect">
                <a:avLst/>
              </a:prstGeom>
              <a:noFill/>
              <a:ln>
                <a:noFill/>
              </a:ln>
            </p:spPr>
            <p:txBody>
              <a:bodyPr anchorCtr="0" anchor="ctr" bIns="17125" lIns="17125" spcFirstLastPara="1" rIns="17125" wrap="square" tIns="17125">
                <a:noAutofit/>
              </a:bodyPr>
              <a:lstStyle/>
              <a:p>
                <a:pPr indent="0" lvl="0" marL="0" marR="0" rtl="0" algn="ctr">
                  <a:lnSpc>
                    <a:spcPct val="100000"/>
                  </a:lnSpc>
                  <a:spcBef>
                    <a:spcPts val="0"/>
                  </a:spcBef>
                  <a:spcAft>
                    <a:spcPts val="0"/>
                  </a:spcAft>
                  <a:buClr>
                    <a:srgbClr val="FFAB40"/>
                  </a:buClr>
                  <a:buSzPts val="700"/>
                  <a:buFont typeface="Oswald"/>
                  <a:buNone/>
                </a:pPr>
                <a:r>
                  <a:rPr b="1" i="0" lang="en" sz="700" u="none" cap="none" strike="noStrike">
                    <a:solidFill>
                      <a:srgbClr val="FFAB40"/>
                    </a:solidFill>
                    <a:latin typeface="Oswald"/>
                    <a:ea typeface="Oswald"/>
                    <a:cs typeface="Oswald"/>
                    <a:sym typeface="Oswald"/>
                  </a:rPr>
                  <a:t>R</a:t>
                </a:r>
                <a:endParaRPr sz="500"/>
              </a:p>
            </p:txBody>
          </p:sp>
          <p:sp>
            <p:nvSpPr>
              <p:cNvPr id="4005" name="Google Shape;4005;p224"/>
              <p:cNvSpPr txBox="1"/>
              <p:nvPr/>
            </p:nvSpPr>
            <p:spPr>
              <a:xfrm>
                <a:off x="1383177" y="1122617"/>
                <a:ext cx="813900" cy="603600"/>
              </a:xfrm>
              <a:prstGeom prst="rect">
                <a:avLst/>
              </a:prstGeom>
              <a:noFill/>
              <a:ln>
                <a:noFill/>
              </a:ln>
            </p:spPr>
            <p:txBody>
              <a:bodyPr anchorCtr="0" anchor="ctr" bIns="17125" lIns="17125" spcFirstLastPara="1" rIns="17125" wrap="square" tIns="17125">
                <a:noAutofit/>
              </a:bodyPr>
              <a:lstStyle/>
              <a:p>
                <a:pPr indent="0" lvl="0" marL="0" marR="0" rtl="0" algn="ctr">
                  <a:lnSpc>
                    <a:spcPct val="100000"/>
                  </a:lnSpc>
                  <a:spcBef>
                    <a:spcPts val="0"/>
                  </a:spcBef>
                  <a:spcAft>
                    <a:spcPts val="0"/>
                  </a:spcAft>
                  <a:buClr>
                    <a:srgbClr val="FFAB40"/>
                  </a:buClr>
                  <a:buSzPts val="700"/>
                  <a:buFont typeface="Oswald"/>
                  <a:buNone/>
                </a:pPr>
                <a:r>
                  <a:rPr b="1" i="0" lang="en" sz="700" u="none" cap="none" strike="noStrike">
                    <a:solidFill>
                      <a:srgbClr val="FFAB40"/>
                    </a:solidFill>
                    <a:latin typeface="Oswald"/>
                    <a:ea typeface="Oswald"/>
                    <a:cs typeface="Oswald"/>
                    <a:sym typeface="Oswald"/>
                  </a:rPr>
                  <a:t>OH</a:t>
                </a:r>
                <a:endParaRPr sz="500"/>
              </a:p>
            </p:txBody>
          </p:sp>
          <p:sp>
            <p:nvSpPr>
              <p:cNvPr id="4006" name="Google Shape;4006;p224"/>
              <p:cNvSpPr txBox="1"/>
              <p:nvPr/>
            </p:nvSpPr>
            <p:spPr>
              <a:xfrm>
                <a:off x="2911402" y="1235785"/>
                <a:ext cx="315600" cy="377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AB40"/>
                  </a:buClr>
                  <a:buSzPts val="700"/>
                  <a:buFont typeface="Oswald"/>
                  <a:buNone/>
                </a:pPr>
                <a:r>
                  <a:rPr b="1" i="0" lang="en" sz="700" u="none" cap="none" strike="noStrike">
                    <a:solidFill>
                      <a:srgbClr val="FFAB40"/>
                    </a:solidFill>
                    <a:latin typeface="Oswald"/>
                    <a:ea typeface="Oswald"/>
                    <a:cs typeface="Oswald"/>
                    <a:sym typeface="Oswald"/>
                  </a:rPr>
                  <a:t>H</a:t>
                </a:r>
                <a:endParaRPr sz="500"/>
              </a:p>
            </p:txBody>
          </p:sp>
          <p:sp>
            <p:nvSpPr>
              <p:cNvPr id="4007" name="Google Shape;4007;p224"/>
              <p:cNvSpPr txBox="1"/>
              <p:nvPr/>
            </p:nvSpPr>
            <p:spPr>
              <a:xfrm>
                <a:off x="3358282" y="1235756"/>
                <a:ext cx="1051800" cy="377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AB40"/>
                  </a:buClr>
                  <a:buSzPts val="700"/>
                  <a:buFont typeface="Oswald"/>
                  <a:buNone/>
                </a:pPr>
                <a:r>
                  <a:rPr b="1" i="0" lang="en" sz="700" u="none" cap="none" strike="noStrike">
                    <a:solidFill>
                      <a:srgbClr val="FFAB40"/>
                    </a:solidFill>
                    <a:latin typeface="Oswald"/>
                    <a:ea typeface="Oswald"/>
                    <a:cs typeface="Oswald"/>
                    <a:sym typeface="Oswald"/>
                  </a:rPr>
                  <a:t>OH</a:t>
                </a:r>
                <a:endParaRPr sz="500"/>
              </a:p>
            </p:txBody>
          </p:sp>
          <p:cxnSp>
            <p:nvCxnSpPr>
              <p:cNvPr id="4008" name="Google Shape;4008;p224"/>
              <p:cNvCxnSpPr/>
              <p:nvPr/>
            </p:nvCxnSpPr>
            <p:spPr>
              <a:xfrm flipH="1" rot="10800000">
                <a:off x="1902379" y="293498"/>
                <a:ext cx="955200" cy="13500"/>
              </a:xfrm>
              <a:prstGeom prst="straightConnector1">
                <a:avLst/>
              </a:prstGeom>
              <a:noFill/>
              <a:ln cap="flat" cmpd="sng" w="9525">
                <a:solidFill>
                  <a:srgbClr val="1C4587"/>
                </a:solidFill>
                <a:prstDash val="dot"/>
                <a:round/>
                <a:headEnd len="sm" w="sm" type="none"/>
                <a:tailEnd len="sm" w="sm" type="none"/>
              </a:ln>
            </p:spPr>
          </p:cxnSp>
          <p:grpSp>
            <p:nvGrpSpPr>
              <p:cNvPr id="4009" name="Google Shape;4009;p224"/>
              <p:cNvGrpSpPr/>
              <p:nvPr/>
            </p:nvGrpSpPr>
            <p:grpSpPr>
              <a:xfrm>
                <a:off x="479833" y="-1"/>
                <a:ext cx="1055477" cy="432300"/>
                <a:chOff x="-1" y="-1"/>
                <a:chExt cx="1055477" cy="432300"/>
              </a:xfrm>
            </p:grpSpPr>
            <p:sp>
              <p:nvSpPr>
                <p:cNvPr id="4010" name="Google Shape;4010;p224"/>
                <p:cNvSpPr/>
                <p:nvPr/>
              </p:nvSpPr>
              <p:spPr>
                <a:xfrm>
                  <a:off x="-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11" name="Google Shape;4011;p224"/>
                <p:cNvSpPr/>
                <p:nvPr/>
              </p:nvSpPr>
              <p:spPr>
                <a:xfrm>
                  <a:off x="18361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12" name="Google Shape;4012;p224"/>
                <p:cNvSpPr/>
                <p:nvPr/>
              </p:nvSpPr>
              <p:spPr>
                <a:xfrm>
                  <a:off x="367230"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13" name="Google Shape;4013;p224"/>
                <p:cNvSpPr/>
                <p:nvPr/>
              </p:nvSpPr>
              <p:spPr>
                <a:xfrm>
                  <a:off x="550845"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14" name="Google Shape;4014;p224"/>
                <p:cNvSpPr/>
                <p:nvPr/>
              </p:nvSpPr>
              <p:spPr>
                <a:xfrm>
                  <a:off x="73446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15" name="Google Shape;4015;p224"/>
                <p:cNvSpPr/>
                <p:nvPr/>
              </p:nvSpPr>
              <p:spPr>
                <a:xfrm>
                  <a:off x="918076"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4016" name="Google Shape;4016;p224"/>
              <p:cNvGrpSpPr/>
              <p:nvPr/>
            </p:nvGrpSpPr>
            <p:grpSpPr>
              <a:xfrm>
                <a:off x="3079923" y="-1"/>
                <a:ext cx="1055477" cy="432300"/>
                <a:chOff x="-1" y="-1"/>
                <a:chExt cx="1055477" cy="432300"/>
              </a:xfrm>
            </p:grpSpPr>
            <p:sp>
              <p:nvSpPr>
                <p:cNvPr id="4017" name="Google Shape;4017;p224"/>
                <p:cNvSpPr/>
                <p:nvPr/>
              </p:nvSpPr>
              <p:spPr>
                <a:xfrm>
                  <a:off x="-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18" name="Google Shape;4018;p224"/>
                <p:cNvSpPr/>
                <p:nvPr/>
              </p:nvSpPr>
              <p:spPr>
                <a:xfrm>
                  <a:off x="18361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19" name="Google Shape;4019;p224"/>
                <p:cNvSpPr/>
                <p:nvPr/>
              </p:nvSpPr>
              <p:spPr>
                <a:xfrm>
                  <a:off x="367230"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20" name="Google Shape;4020;p224"/>
                <p:cNvSpPr/>
                <p:nvPr/>
              </p:nvSpPr>
              <p:spPr>
                <a:xfrm>
                  <a:off x="550845"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21" name="Google Shape;4021;p224"/>
                <p:cNvSpPr/>
                <p:nvPr/>
              </p:nvSpPr>
              <p:spPr>
                <a:xfrm>
                  <a:off x="73446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22" name="Google Shape;4022;p224"/>
                <p:cNvSpPr/>
                <p:nvPr/>
              </p:nvSpPr>
              <p:spPr>
                <a:xfrm>
                  <a:off x="918076"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4023" name="Google Shape;4023;p224"/>
              <p:cNvGrpSpPr/>
              <p:nvPr/>
            </p:nvGrpSpPr>
            <p:grpSpPr>
              <a:xfrm>
                <a:off x="3079923" y="505752"/>
                <a:ext cx="1055477" cy="435838"/>
                <a:chOff x="-1" y="-1"/>
                <a:chExt cx="1055477" cy="435838"/>
              </a:xfrm>
            </p:grpSpPr>
            <p:sp>
              <p:nvSpPr>
                <p:cNvPr id="4024" name="Google Shape;4024;p224"/>
                <p:cNvSpPr/>
                <p:nvPr/>
              </p:nvSpPr>
              <p:spPr>
                <a:xfrm>
                  <a:off x="-1" y="-1"/>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25" name="Google Shape;4025;p224"/>
                <p:cNvSpPr/>
                <p:nvPr/>
              </p:nvSpPr>
              <p:spPr>
                <a:xfrm>
                  <a:off x="183614" y="-1"/>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26" name="Google Shape;4026;p224"/>
                <p:cNvSpPr/>
                <p:nvPr/>
              </p:nvSpPr>
              <p:spPr>
                <a:xfrm>
                  <a:off x="367230" y="-1"/>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27" name="Google Shape;4027;p224"/>
                <p:cNvSpPr/>
                <p:nvPr/>
              </p:nvSpPr>
              <p:spPr>
                <a:xfrm>
                  <a:off x="550845" y="-1"/>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28" name="Google Shape;4028;p224"/>
                <p:cNvSpPr/>
                <p:nvPr/>
              </p:nvSpPr>
              <p:spPr>
                <a:xfrm>
                  <a:off x="734461" y="3537"/>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29" name="Google Shape;4029;p224"/>
                <p:cNvSpPr/>
                <p:nvPr/>
              </p:nvSpPr>
              <p:spPr>
                <a:xfrm>
                  <a:off x="918076" y="1762"/>
                  <a:ext cx="137400" cy="432300"/>
                </a:xfrm>
                <a:prstGeom prst="rect">
                  <a:avLst/>
                </a:prstGeom>
                <a:noFill/>
                <a:ln cap="flat" cmpd="sng" w="9525">
                  <a:solidFill>
                    <a:srgbClr val="F1A13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
            <p:nvSpPr>
              <p:cNvPr id="4030" name="Google Shape;4030;p224"/>
              <p:cNvSpPr txBox="1"/>
              <p:nvPr/>
            </p:nvSpPr>
            <p:spPr>
              <a:xfrm>
                <a:off x="0" y="247122"/>
                <a:ext cx="574200" cy="458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999999"/>
                  </a:buClr>
                  <a:buSzPts val="1200"/>
                  <a:buFont typeface="Arial"/>
                  <a:buNone/>
                </a:pPr>
                <a:r>
                  <a:rPr b="0" i="0" lang="en" sz="1200" u="none" cap="none" strike="noStrike">
                    <a:solidFill>
                      <a:srgbClr val="999999"/>
                    </a:solidFill>
                    <a:latin typeface="Arial"/>
                    <a:ea typeface="Arial"/>
                    <a:cs typeface="Arial"/>
                    <a:sym typeface="Arial"/>
                  </a:rPr>
                  <a:t>⊕</a:t>
                </a:r>
                <a:endParaRPr sz="500"/>
              </a:p>
            </p:txBody>
          </p:sp>
        </p:grpSp>
        <p:pic>
          <p:nvPicPr>
            <p:cNvPr descr="Google Shape;1403;p26" id="4031" name="Google Shape;4031;p224"/>
            <p:cNvPicPr preferRelativeResize="0"/>
            <p:nvPr/>
          </p:nvPicPr>
          <p:blipFill rotWithShape="1">
            <a:blip r:embed="rId15">
              <a:alphaModFix/>
            </a:blip>
            <a:srcRect b="0" l="0" r="0" t="0"/>
            <a:stretch/>
          </p:blipFill>
          <p:spPr>
            <a:xfrm rot="5397003">
              <a:off x="1822936" y="4686438"/>
              <a:ext cx="889985" cy="193730"/>
            </a:xfrm>
            <a:prstGeom prst="rect">
              <a:avLst/>
            </a:prstGeom>
            <a:noFill/>
            <a:ln>
              <a:noFill/>
            </a:ln>
          </p:spPr>
        </p:pic>
        <p:sp>
          <p:nvSpPr>
            <p:cNvPr id="4032" name="Google Shape;4032;p224"/>
            <p:cNvSpPr txBox="1"/>
            <p:nvPr/>
          </p:nvSpPr>
          <p:spPr>
            <a:xfrm>
              <a:off x="118152" y="0"/>
              <a:ext cx="4343400" cy="1708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674EA7"/>
                </a:buClr>
                <a:buSzPts val="1400"/>
                <a:buFont typeface="Oswald"/>
                <a:buNone/>
              </a:pPr>
              <a:r>
                <a:rPr b="1" i="0" lang="en" sz="1400" u="none" cap="none" strike="noStrike">
                  <a:solidFill>
                    <a:srgbClr val="674EA7"/>
                  </a:solidFill>
                  <a:latin typeface="Oswald"/>
                  <a:ea typeface="Oswald"/>
                  <a:cs typeface="Oswald"/>
                  <a:sym typeface="Oswald"/>
                </a:rPr>
                <a:t>Phone Factored</a:t>
              </a:r>
              <a:endParaRPr sz="500"/>
            </a:p>
          </p:txBody>
        </p:sp>
      </p:grpSp>
      <p:grpSp>
        <p:nvGrpSpPr>
          <p:cNvPr id="4033" name="Google Shape;4033;p224"/>
          <p:cNvGrpSpPr/>
          <p:nvPr/>
        </p:nvGrpSpPr>
        <p:grpSpPr>
          <a:xfrm>
            <a:off x="7162337" y="1066104"/>
            <a:ext cx="1628775" cy="3357030"/>
            <a:chOff x="0" y="0"/>
            <a:chExt cx="4343400" cy="8952080"/>
          </a:xfrm>
        </p:grpSpPr>
        <p:pic>
          <p:nvPicPr>
            <p:cNvPr descr="Google Shape;1322;p26" id="4034" name="Google Shape;4034;p224"/>
            <p:cNvPicPr preferRelativeResize="0"/>
            <p:nvPr/>
          </p:nvPicPr>
          <p:blipFill rotWithShape="1">
            <a:blip r:embed="rId3">
              <a:alphaModFix/>
            </a:blip>
            <a:srcRect b="0" l="0" r="0" t="0"/>
            <a:stretch/>
          </p:blipFill>
          <p:spPr>
            <a:xfrm>
              <a:off x="258836" y="1632242"/>
              <a:ext cx="3689764" cy="1022264"/>
            </a:xfrm>
            <a:prstGeom prst="rect">
              <a:avLst/>
            </a:prstGeom>
            <a:noFill/>
            <a:ln>
              <a:noFill/>
            </a:ln>
          </p:spPr>
        </p:pic>
        <p:grpSp>
          <p:nvGrpSpPr>
            <p:cNvPr id="4035" name="Google Shape;4035;p224"/>
            <p:cNvGrpSpPr/>
            <p:nvPr/>
          </p:nvGrpSpPr>
          <p:grpSpPr>
            <a:xfrm>
              <a:off x="678214" y="5212141"/>
              <a:ext cx="2904600" cy="1094400"/>
              <a:chOff x="0" y="0"/>
              <a:chExt cx="2904600" cy="1094400"/>
            </a:xfrm>
          </p:grpSpPr>
          <p:sp>
            <p:nvSpPr>
              <p:cNvPr id="4036" name="Google Shape;4036;p224"/>
              <p:cNvSpPr/>
              <p:nvPr/>
            </p:nvSpPr>
            <p:spPr>
              <a:xfrm>
                <a:off x="0" y="19152"/>
                <a:ext cx="2904600" cy="1056000"/>
              </a:xfrm>
              <a:prstGeom prst="rect">
                <a:avLst/>
              </a:prstGeom>
              <a:solidFill>
                <a:srgbClr val="8E7CC3"/>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37" name="Google Shape;4037;p224"/>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ST</a:t>
                </a:r>
                <a:endParaRPr sz="500"/>
              </a:p>
            </p:txBody>
          </p:sp>
        </p:grpSp>
        <p:sp>
          <p:nvSpPr>
            <p:cNvPr id="4038" name="Google Shape;4038;p224"/>
            <p:cNvSpPr txBox="1"/>
            <p:nvPr/>
          </p:nvSpPr>
          <p:spPr>
            <a:xfrm>
              <a:off x="678214" y="8015180"/>
              <a:ext cx="2904600" cy="93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64D79"/>
                </a:buClr>
                <a:buSzPts val="1100"/>
                <a:buFont typeface="Arial"/>
                <a:buNone/>
              </a:pPr>
              <a:r>
                <a:rPr b="0" i="0" lang="en" sz="1100" u="none" cap="none" strike="noStrike">
                  <a:solidFill>
                    <a:srgbClr val="A64D79"/>
                  </a:solidFill>
                  <a:latin typeface="Arial"/>
                  <a:ea typeface="Arial"/>
                  <a:cs typeface="Arial"/>
                  <a:sym typeface="Arial"/>
                </a:rPr>
                <a:t>translation</a:t>
              </a:r>
              <a:endParaRPr sz="500"/>
            </a:p>
          </p:txBody>
        </p:sp>
        <p:pic>
          <p:nvPicPr>
            <p:cNvPr descr="Google Shape;1361;p26" id="4039" name="Google Shape;4039;p224"/>
            <p:cNvPicPr preferRelativeResize="0"/>
            <p:nvPr/>
          </p:nvPicPr>
          <p:blipFill rotWithShape="1">
            <a:blip r:embed="rId13">
              <a:alphaModFix/>
            </a:blip>
            <a:srcRect b="0" l="0" r="0" t="0"/>
            <a:stretch/>
          </p:blipFill>
          <p:spPr>
            <a:xfrm>
              <a:off x="2033849" y="6287672"/>
              <a:ext cx="193729" cy="1746559"/>
            </a:xfrm>
            <a:prstGeom prst="rect">
              <a:avLst/>
            </a:prstGeom>
            <a:noFill/>
            <a:ln>
              <a:noFill/>
            </a:ln>
          </p:spPr>
        </p:pic>
        <p:sp>
          <p:nvSpPr>
            <p:cNvPr id="4040" name="Google Shape;4040;p224"/>
            <p:cNvSpPr txBox="1"/>
            <p:nvPr/>
          </p:nvSpPr>
          <p:spPr>
            <a:xfrm>
              <a:off x="0" y="0"/>
              <a:ext cx="4343400" cy="1708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674EA7"/>
                </a:buClr>
                <a:buSzPts val="1400"/>
                <a:buFont typeface="Oswald"/>
                <a:buNone/>
              </a:pPr>
              <a:r>
                <a:rPr b="1" i="0" lang="en" sz="1400" u="none" cap="none" strike="noStrike">
                  <a:solidFill>
                    <a:srgbClr val="674EA7"/>
                  </a:solidFill>
                  <a:latin typeface="Oswald"/>
                  <a:ea typeface="Oswald"/>
                  <a:cs typeface="Oswald"/>
                  <a:sym typeface="Oswald"/>
                </a:rPr>
                <a:t>Phone </a:t>
              </a:r>
              <a:r>
                <a:rPr b="1" lang="en">
                  <a:solidFill>
                    <a:srgbClr val="674EA7"/>
                  </a:solidFill>
                  <a:latin typeface="Oswald"/>
                  <a:ea typeface="Oswald"/>
                  <a:cs typeface="Oswald"/>
                  <a:sym typeface="Oswald"/>
                </a:rPr>
                <a:t>Compression</a:t>
              </a:r>
              <a:endParaRPr sz="500"/>
            </a:p>
          </p:txBody>
        </p:sp>
        <p:grpSp>
          <p:nvGrpSpPr>
            <p:cNvPr id="4041" name="Google Shape;4041;p224"/>
            <p:cNvGrpSpPr/>
            <p:nvPr/>
          </p:nvGrpSpPr>
          <p:grpSpPr>
            <a:xfrm>
              <a:off x="304757" y="2654487"/>
              <a:ext cx="3978231" cy="1565423"/>
              <a:chOff x="-1" y="-2"/>
              <a:chExt cx="3978231" cy="1565423"/>
            </a:xfrm>
          </p:grpSpPr>
          <p:grpSp>
            <p:nvGrpSpPr>
              <p:cNvPr id="4042" name="Google Shape;4042;p224"/>
              <p:cNvGrpSpPr/>
              <p:nvPr/>
            </p:nvGrpSpPr>
            <p:grpSpPr>
              <a:xfrm>
                <a:off x="3961" y="507533"/>
                <a:ext cx="3974269" cy="711200"/>
                <a:chOff x="0" y="0"/>
                <a:chExt cx="3974269" cy="711200"/>
              </a:xfrm>
            </p:grpSpPr>
            <p:pic>
              <p:nvPicPr>
                <p:cNvPr descr="Google Shape;1408;p26" id="4043" name="Google Shape;4043;p224"/>
                <p:cNvPicPr preferRelativeResize="0"/>
                <p:nvPr/>
              </p:nvPicPr>
              <p:blipFill rotWithShape="1">
                <a:blip r:embed="rId14">
                  <a:alphaModFix/>
                </a:blip>
                <a:srcRect b="0" l="0" r="0" t="0"/>
                <a:stretch/>
              </p:blipFill>
              <p:spPr>
                <a:xfrm flipH="1" rot="10800000">
                  <a:off x="0" y="10452"/>
                  <a:ext cx="573925" cy="185469"/>
                </a:xfrm>
                <a:prstGeom prst="rect">
                  <a:avLst/>
                </a:prstGeom>
                <a:noFill/>
                <a:ln>
                  <a:noFill/>
                </a:ln>
              </p:spPr>
            </p:pic>
            <p:pic>
              <p:nvPicPr>
                <p:cNvPr descr="Google Shape;1409;p26" id="4044" name="Google Shape;4044;p224"/>
                <p:cNvPicPr preferRelativeResize="0"/>
                <p:nvPr/>
              </p:nvPicPr>
              <p:blipFill rotWithShape="1">
                <a:blip r:embed="rId14">
                  <a:alphaModFix/>
                </a:blip>
                <a:srcRect b="0" l="0" r="0" t="0"/>
                <a:stretch/>
              </p:blipFill>
              <p:spPr>
                <a:xfrm flipH="1" rot="10800000">
                  <a:off x="643710" y="10452"/>
                  <a:ext cx="1391275" cy="185469"/>
                </a:xfrm>
                <a:prstGeom prst="rect">
                  <a:avLst/>
                </a:prstGeom>
                <a:noFill/>
                <a:ln>
                  <a:noFill/>
                </a:ln>
              </p:spPr>
            </p:pic>
            <p:pic>
              <p:nvPicPr>
                <p:cNvPr descr="Google Shape;1410;p26" id="4045" name="Google Shape;4045;p224"/>
                <p:cNvPicPr preferRelativeResize="0"/>
                <p:nvPr/>
              </p:nvPicPr>
              <p:blipFill rotWithShape="1">
                <a:blip r:embed="rId14">
                  <a:alphaModFix/>
                </a:blip>
                <a:srcRect b="0" l="0" r="0" t="0"/>
                <a:stretch/>
              </p:blipFill>
              <p:spPr>
                <a:xfrm flipH="1" rot="10800000">
                  <a:off x="3141336" y="54"/>
                  <a:ext cx="573925" cy="185469"/>
                </a:xfrm>
                <a:prstGeom prst="rect">
                  <a:avLst/>
                </a:prstGeom>
                <a:noFill/>
                <a:ln>
                  <a:noFill/>
                </a:ln>
              </p:spPr>
            </p:pic>
            <p:pic>
              <p:nvPicPr>
                <p:cNvPr descr="Google Shape;1411;p26" id="4046" name="Google Shape;4046;p224"/>
                <p:cNvPicPr preferRelativeResize="0"/>
                <p:nvPr/>
              </p:nvPicPr>
              <p:blipFill rotWithShape="1">
                <a:blip r:embed="rId14">
                  <a:alphaModFix/>
                </a:blip>
                <a:srcRect b="0" l="0" r="0" t="0"/>
                <a:stretch/>
              </p:blipFill>
              <p:spPr>
                <a:xfrm flipH="1" rot="10800000">
                  <a:off x="2077442" y="0"/>
                  <a:ext cx="1063925" cy="185491"/>
                </a:xfrm>
                <a:prstGeom prst="rect">
                  <a:avLst/>
                </a:prstGeom>
                <a:noFill/>
                <a:ln>
                  <a:noFill/>
                </a:ln>
              </p:spPr>
            </p:pic>
            <p:sp>
              <p:nvSpPr>
                <p:cNvPr id="4047" name="Google Shape;4047;p224"/>
                <p:cNvSpPr txBox="1"/>
                <p:nvPr/>
              </p:nvSpPr>
              <p:spPr>
                <a:xfrm>
                  <a:off x="104691" y="107600"/>
                  <a:ext cx="369900" cy="603600"/>
                </a:xfrm>
                <a:prstGeom prst="rect">
                  <a:avLst/>
                </a:prstGeom>
                <a:noFill/>
                <a:ln>
                  <a:noFill/>
                </a:ln>
              </p:spPr>
              <p:txBody>
                <a:bodyPr anchorCtr="0" anchor="ctr" bIns="17125" lIns="17125" spcFirstLastPara="1" rIns="17125" wrap="square" tIns="17125">
                  <a:noAutofit/>
                </a:bodyPr>
                <a:lstStyle/>
                <a:p>
                  <a:pPr indent="0" lvl="0" marL="0" marR="0" rtl="0" algn="ctr">
                    <a:lnSpc>
                      <a:spcPct val="100000"/>
                    </a:lnSpc>
                    <a:spcBef>
                      <a:spcPts val="0"/>
                    </a:spcBef>
                    <a:spcAft>
                      <a:spcPts val="0"/>
                    </a:spcAft>
                    <a:buClr>
                      <a:srgbClr val="FFAB40"/>
                    </a:buClr>
                    <a:buSzPts val="700"/>
                    <a:buFont typeface="Oswald"/>
                    <a:buNone/>
                  </a:pPr>
                  <a:r>
                    <a:rPr b="1" i="0" lang="en" sz="700" u="none" cap="none" strike="noStrike">
                      <a:solidFill>
                        <a:srgbClr val="FFAB40"/>
                      </a:solidFill>
                      <a:latin typeface="Oswald"/>
                      <a:ea typeface="Oswald"/>
                      <a:cs typeface="Oswald"/>
                      <a:sym typeface="Oswald"/>
                    </a:rPr>
                    <a:t>R</a:t>
                  </a:r>
                  <a:endParaRPr sz="500"/>
                </a:p>
              </p:txBody>
            </p:sp>
            <p:sp>
              <p:nvSpPr>
                <p:cNvPr id="4048" name="Google Shape;4048;p224"/>
                <p:cNvSpPr txBox="1"/>
                <p:nvPr/>
              </p:nvSpPr>
              <p:spPr>
                <a:xfrm>
                  <a:off x="947364" y="107600"/>
                  <a:ext cx="813900" cy="603600"/>
                </a:xfrm>
                <a:prstGeom prst="rect">
                  <a:avLst/>
                </a:prstGeom>
                <a:noFill/>
                <a:ln>
                  <a:noFill/>
                </a:ln>
              </p:spPr>
              <p:txBody>
                <a:bodyPr anchorCtr="0" anchor="ctr" bIns="17125" lIns="17125" spcFirstLastPara="1" rIns="17125" wrap="square" tIns="17125">
                  <a:noAutofit/>
                </a:bodyPr>
                <a:lstStyle/>
                <a:p>
                  <a:pPr indent="0" lvl="0" marL="0" marR="0" rtl="0" algn="ctr">
                    <a:lnSpc>
                      <a:spcPct val="100000"/>
                    </a:lnSpc>
                    <a:spcBef>
                      <a:spcPts val="0"/>
                    </a:spcBef>
                    <a:spcAft>
                      <a:spcPts val="0"/>
                    </a:spcAft>
                    <a:buClr>
                      <a:srgbClr val="FFAB40"/>
                    </a:buClr>
                    <a:buSzPts val="700"/>
                    <a:buFont typeface="Oswald"/>
                    <a:buNone/>
                  </a:pPr>
                  <a:r>
                    <a:rPr b="1" i="0" lang="en" sz="700" u="none" cap="none" strike="noStrike">
                      <a:solidFill>
                        <a:srgbClr val="FFAB40"/>
                      </a:solidFill>
                      <a:latin typeface="Oswald"/>
                      <a:ea typeface="Oswald"/>
                      <a:cs typeface="Oswald"/>
                      <a:sym typeface="Oswald"/>
                    </a:rPr>
                    <a:t>OH</a:t>
                  </a:r>
                  <a:endParaRPr sz="500"/>
                </a:p>
              </p:txBody>
            </p:sp>
            <p:sp>
              <p:nvSpPr>
                <p:cNvPr id="4049" name="Google Shape;4049;p224"/>
                <p:cNvSpPr txBox="1"/>
                <p:nvPr/>
              </p:nvSpPr>
              <p:spPr>
                <a:xfrm>
                  <a:off x="2475589" y="220769"/>
                  <a:ext cx="315600" cy="377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AB40"/>
                    </a:buClr>
                    <a:buSzPts val="700"/>
                    <a:buFont typeface="Oswald"/>
                    <a:buNone/>
                  </a:pPr>
                  <a:r>
                    <a:rPr b="1" i="0" lang="en" sz="700" u="none" cap="none" strike="noStrike">
                      <a:solidFill>
                        <a:srgbClr val="FFAB40"/>
                      </a:solidFill>
                      <a:latin typeface="Oswald"/>
                      <a:ea typeface="Oswald"/>
                      <a:cs typeface="Oswald"/>
                      <a:sym typeface="Oswald"/>
                    </a:rPr>
                    <a:t>H</a:t>
                  </a:r>
                  <a:endParaRPr sz="500"/>
                </a:p>
              </p:txBody>
            </p:sp>
            <p:sp>
              <p:nvSpPr>
                <p:cNvPr id="4050" name="Google Shape;4050;p224"/>
                <p:cNvSpPr txBox="1"/>
                <p:nvPr/>
              </p:nvSpPr>
              <p:spPr>
                <a:xfrm>
                  <a:off x="2922469" y="220739"/>
                  <a:ext cx="1051800" cy="377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AB40"/>
                    </a:buClr>
                    <a:buSzPts val="700"/>
                    <a:buFont typeface="Oswald"/>
                    <a:buNone/>
                  </a:pPr>
                  <a:r>
                    <a:rPr b="1" i="0" lang="en" sz="700" u="none" cap="none" strike="noStrike">
                      <a:solidFill>
                        <a:srgbClr val="FFAB40"/>
                      </a:solidFill>
                      <a:latin typeface="Oswald"/>
                      <a:ea typeface="Oswald"/>
                      <a:cs typeface="Oswald"/>
                      <a:sym typeface="Oswald"/>
                    </a:rPr>
                    <a:t>OH</a:t>
                  </a:r>
                  <a:endParaRPr sz="500"/>
                </a:p>
              </p:txBody>
            </p:sp>
          </p:grpSp>
          <p:grpSp>
            <p:nvGrpSpPr>
              <p:cNvPr id="4051" name="Google Shape;4051;p224"/>
              <p:cNvGrpSpPr/>
              <p:nvPr/>
            </p:nvGrpSpPr>
            <p:grpSpPr>
              <a:xfrm>
                <a:off x="-1" y="-2"/>
                <a:ext cx="3655566" cy="432300"/>
                <a:chOff x="-1" y="-2"/>
                <a:chExt cx="3655566" cy="432300"/>
              </a:xfrm>
            </p:grpSpPr>
            <p:cxnSp>
              <p:nvCxnSpPr>
                <p:cNvPr id="4052" name="Google Shape;4052;p224"/>
                <p:cNvCxnSpPr/>
                <p:nvPr/>
              </p:nvCxnSpPr>
              <p:spPr>
                <a:xfrm flipH="1" rot="10800000">
                  <a:off x="1422546" y="293498"/>
                  <a:ext cx="955200" cy="13500"/>
                </a:xfrm>
                <a:prstGeom prst="straightConnector1">
                  <a:avLst/>
                </a:prstGeom>
                <a:noFill/>
                <a:ln cap="flat" cmpd="sng" w="9525">
                  <a:solidFill>
                    <a:srgbClr val="1C4587"/>
                  </a:solidFill>
                  <a:prstDash val="dot"/>
                  <a:round/>
                  <a:headEnd len="sm" w="sm" type="none"/>
                  <a:tailEnd len="sm" w="sm" type="none"/>
                </a:ln>
              </p:spPr>
            </p:cxnSp>
            <p:grpSp>
              <p:nvGrpSpPr>
                <p:cNvPr id="4053" name="Google Shape;4053;p224"/>
                <p:cNvGrpSpPr/>
                <p:nvPr/>
              </p:nvGrpSpPr>
              <p:grpSpPr>
                <a:xfrm>
                  <a:off x="-1" y="-2"/>
                  <a:ext cx="1055477" cy="432300"/>
                  <a:chOff x="-1" y="-1"/>
                  <a:chExt cx="1055477" cy="432300"/>
                </a:xfrm>
              </p:grpSpPr>
              <p:sp>
                <p:nvSpPr>
                  <p:cNvPr id="4054" name="Google Shape;4054;p224"/>
                  <p:cNvSpPr/>
                  <p:nvPr/>
                </p:nvSpPr>
                <p:spPr>
                  <a:xfrm>
                    <a:off x="-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55" name="Google Shape;4055;p224"/>
                  <p:cNvSpPr/>
                  <p:nvPr/>
                </p:nvSpPr>
                <p:spPr>
                  <a:xfrm>
                    <a:off x="18361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56" name="Google Shape;4056;p224"/>
                  <p:cNvSpPr/>
                  <p:nvPr/>
                </p:nvSpPr>
                <p:spPr>
                  <a:xfrm>
                    <a:off x="367230"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57" name="Google Shape;4057;p224"/>
                  <p:cNvSpPr/>
                  <p:nvPr/>
                </p:nvSpPr>
                <p:spPr>
                  <a:xfrm>
                    <a:off x="550845"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58" name="Google Shape;4058;p224"/>
                  <p:cNvSpPr/>
                  <p:nvPr/>
                </p:nvSpPr>
                <p:spPr>
                  <a:xfrm>
                    <a:off x="73446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59" name="Google Shape;4059;p224"/>
                  <p:cNvSpPr/>
                  <p:nvPr/>
                </p:nvSpPr>
                <p:spPr>
                  <a:xfrm>
                    <a:off x="918076"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4060" name="Google Shape;4060;p224"/>
                <p:cNvGrpSpPr/>
                <p:nvPr/>
              </p:nvGrpSpPr>
              <p:grpSpPr>
                <a:xfrm>
                  <a:off x="2600088" y="-2"/>
                  <a:ext cx="1055477" cy="432300"/>
                  <a:chOff x="-1" y="-1"/>
                  <a:chExt cx="1055477" cy="432300"/>
                </a:xfrm>
              </p:grpSpPr>
              <p:sp>
                <p:nvSpPr>
                  <p:cNvPr id="4061" name="Google Shape;4061;p224"/>
                  <p:cNvSpPr/>
                  <p:nvPr/>
                </p:nvSpPr>
                <p:spPr>
                  <a:xfrm>
                    <a:off x="-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62" name="Google Shape;4062;p224"/>
                  <p:cNvSpPr/>
                  <p:nvPr/>
                </p:nvSpPr>
                <p:spPr>
                  <a:xfrm>
                    <a:off x="18361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63" name="Google Shape;4063;p224"/>
                  <p:cNvSpPr/>
                  <p:nvPr/>
                </p:nvSpPr>
                <p:spPr>
                  <a:xfrm>
                    <a:off x="367230"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64" name="Google Shape;4064;p224"/>
                  <p:cNvSpPr/>
                  <p:nvPr/>
                </p:nvSpPr>
                <p:spPr>
                  <a:xfrm>
                    <a:off x="550845"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65" name="Google Shape;4065;p224"/>
                  <p:cNvSpPr/>
                  <p:nvPr/>
                </p:nvSpPr>
                <p:spPr>
                  <a:xfrm>
                    <a:off x="73446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66" name="Google Shape;4066;p224"/>
                  <p:cNvSpPr/>
                  <p:nvPr/>
                </p:nvSpPr>
                <p:spPr>
                  <a:xfrm>
                    <a:off x="918076"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sp>
            <p:nvSpPr>
              <p:cNvPr id="4067" name="Google Shape;4067;p224"/>
              <p:cNvSpPr/>
              <p:nvPr/>
            </p:nvSpPr>
            <p:spPr>
              <a:xfrm>
                <a:off x="252421" y="1133121"/>
                <a:ext cx="137400" cy="432300"/>
              </a:xfrm>
              <a:prstGeom prst="rect">
                <a:avLst/>
              </a:prstGeom>
              <a:noFill/>
              <a:ln cap="flat" cmpd="sng" w="9525">
                <a:solidFill>
                  <a:srgbClr val="134F5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68" name="Google Shape;4068;p224"/>
              <p:cNvSpPr/>
              <p:nvPr/>
            </p:nvSpPr>
            <p:spPr>
              <a:xfrm>
                <a:off x="1308697" y="1133121"/>
                <a:ext cx="137400" cy="432300"/>
              </a:xfrm>
              <a:prstGeom prst="rect">
                <a:avLst/>
              </a:prstGeom>
              <a:noFill/>
              <a:ln cap="flat" cmpd="sng" w="9525">
                <a:solidFill>
                  <a:srgbClr val="134F5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69" name="Google Shape;4069;p224"/>
              <p:cNvSpPr/>
              <p:nvPr/>
            </p:nvSpPr>
            <p:spPr>
              <a:xfrm>
                <a:off x="2558795" y="1133121"/>
                <a:ext cx="137400" cy="432300"/>
              </a:xfrm>
              <a:prstGeom prst="rect">
                <a:avLst/>
              </a:prstGeom>
              <a:noFill/>
              <a:ln cap="flat" cmpd="sng" w="9525">
                <a:solidFill>
                  <a:srgbClr val="134F5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70" name="Google Shape;4070;p224"/>
              <p:cNvSpPr/>
              <p:nvPr/>
            </p:nvSpPr>
            <p:spPr>
              <a:xfrm>
                <a:off x="3395824" y="1133121"/>
                <a:ext cx="137400" cy="432300"/>
              </a:xfrm>
              <a:prstGeom prst="rect">
                <a:avLst/>
              </a:prstGeom>
              <a:noFill/>
              <a:ln cap="flat" cmpd="sng" w="9525">
                <a:solidFill>
                  <a:srgbClr val="134F5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pic>
          <p:nvPicPr>
            <p:cNvPr descr="Google Shape;1436;p26" id="4071" name="Google Shape;4071;p224"/>
            <p:cNvPicPr preferRelativeResize="0"/>
            <p:nvPr/>
          </p:nvPicPr>
          <p:blipFill rotWithShape="1">
            <a:blip r:embed="rId15">
              <a:alphaModFix/>
            </a:blip>
            <a:srcRect b="0" l="0" r="0" t="0"/>
            <a:stretch/>
          </p:blipFill>
          <p:spPr>
            <a:xfrm rot="5397003">
              <a:off x="1685720" y="4628693"/>
              <a:ext cx="889985" cy="193729"/>
            </a:xfrm>
            <a:prstGeom prst="rect">
              <a:avLst/>
            </a:prstGeom>
            <a:noFill/>
            <a:ln>
              <a:noFill/>
            </a:ln>
          </p:spPr>
        </p:pic>
      </p:grpSp>
      <p:sp>
        <p:nvSpPr>
          <p:cNvPr id="4072" name="Google Shape;4072;p224"/>
          <p:cNvSpPr txBox="1"/>
          <p:nvPr/>
        </p:nvSpPr>
        <p:spPr>
          <a:xfrm>
            <a:off x="7406625" y="4556225"/>
            <a:ext cx="132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latin typeface="Source Sans Pro"/>
                <a:ea typeface="Source Sans Pro"/>
                <a:cs typeface="Source Sans Pro"/>
                <a:sym typeface="Source Sans Pro"/>
              </a:rPr>
              <a:t>(Salesky et al. 2020; </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 Salesky et al. 2019)</a:t>
            </a:r>
            <a:endParaRPr sz="1000">
              <a:solidFill>
                <a:schemeClr val="lt2"/>
              </a:solidFill>
              <a:latin typeface="Source Sans Pro"/>
              <a:ea typeface="Source Sans Pro"/>
              <a:cs typeface="Source Sans Pro"/>
              <a:sym typeface="Source Sans Pro"/>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6" name="Shape 4076"/>
        <p:cNvGrpSpPr/>
        <p:nvPr/>
      </p:nvGrpSpPr>
      <p:grpSpPr>
        <a:xfrm>
          <a:off x="0" y="0"/>
          <a:ext cx="0" cy="0"/>
          <a:chOff x="0" y="0"/>
          <a:chExt cx="0" cy="0"/>
        </a:xfrm>
      </p:grpSpPr>
      <p:sp>
        <p:nvSpPr>
          <p:cNvPr id="4077" name="Google Shape;4077;p2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4078" name="Google Shape;4078;p22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079" name="Google Shape;4079;p225"/>
          <p:cNvGrpSpPr/>
          <p:nvPr/>
        </p:nvGrpSpPr>
        <p:grpSpPr>
          <a:xfrm>
            <a:off x="398787" y="1199204"/>
            <a:ext cx="1628775" cy="3357030"/>
            <a:chOff x="0" y="0"/>
            <a:chExt cx="4343400" cy="8952080"/>
          </a:xfrm>
        </p:grpSpPr>
        <p:pic>
          <p:nvPicPr>
            <p:cNvPr descr="Google Shape;1322;p26" id="4080" name="Google Shape;4080;p225"/>
            <p:cNvPicPr preferRelativeResize="0"/>
            <p:nvPr/>
          </p:nvPicPr>
          <p:blipFill rotWithShape="1">
            <a:blip r:embed="rId3">
              <a:alphaModFix/>
            </a:blip>
            <a:srcRect b="0" l="0" r="0" t="0"/>
            <a:stretch/>
          </p:blipFill>
          <p:spPr>
            <a:xfrm>
              <a:off x="258836" y="1632242"/>
              <a:ext cx="3689764" cy="1022264"/>
            </a:xfrm>
            <a:prstGeom prst="rect">
              <a:avLst/>
            </a:prstGeom>
            <a:noFill/>
            <a:ln>
              <a:noFill/>
            </a:ln>
          </p:spPr>
        </p:pic>
        <p:grpSp>
          <p:nvGrpSpPr>
            <p:cNvPr id="4081" name="Google Shape;4081;p225"/>
            <p:cNvGrpSpPr/>
            <p:nvPr/>
          </p:nvGrpSpPr>
          <p:grpSpPr>
            <a:xfrm>
              <a:off x="678214" y="5212141"/>
              <a:ext cx="2904600" cy="1094400"/>
              <a:chOff x="0" y="0"/>
              <a:chExt cx="2904600" cy="1094400"/>
            </a:xfrm>
          </p:grpSpPr>
          <p:sp>
            <p:nvSpPr>
              <p:cNvPr id="4082" name="Google Shape;4082;p225"/>
              <p:cNvSpPr/>
              <p:nvPr/>
            </p:nvSpPr>
            <p:spPr>
              <a:xfrm>
                <a:off x="0" y="19152"/>
                <a:ext cx="2904600" cy="1056000"/>
              </a:xfrm>
              <a:prstGeom prst="rect">
                <a:avLst/>
              </a:prstGeom>
              <a:solidFill>
                <a:srgbClr val="8E7CC3"/>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083" name="Google Shape;4083;p225"/>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ST</a:t>
                </a:r>
                <a:endParaRPr sz="500"/>
              </a:p>
            </p:txBody>
          </p:sp>
        </p:grpSp>
        <p:sp>
          <p:nvSpPr>
            <p:cNvPr id="4084" name="Google Shape;4084;p225"/>
            <p:cNvSpPr txBox="1"/>
            <p:nvPr/>
          </p:nvSpPr>
          <p:spPr>
            <a:xfrm>
              <a:off x="678214" y="8015180"/>
              <a:ext cx="2904600" cy="93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64D79"/>
                </a:buClr>
                <a:buSzPts val="1100"/>
                <a:buFont typeface="Arial"/>
                <a:buNone/>
              </a:pPr>
              <a:r>
                <a:rPr b="0" i="0" lang="en" sz="1100" u="none" cap="none" strike="noStrike">
                  <a:solidFill>
                    <a:srgbClr val="A64D79"/>
                  </a:solidFill>
                  <a:latin typeface="Arial"/>
                  <a:ea typeface="Arial"/>
                  <a:cs typeface="Arial"/>
                  <a:sym typeface="Arial"/>
                </a:rPr>
                <a:t>translation</a:t>
              </a:r>
              <a:endParaRPr sz="500"/>
            </a:p>
          </p:txBody>
        </p:sp>
        <p:pic>
          <p:nvPicPr>
            <p:cNvPr descr="Google Shape;1361;p26" id="4085" name="Google Shape;4085;p225"/>
            <p:cNvPicPr preferRelativeResize="0"/>
            <p:nvPr/>
          </p:nvPicPr>
          <p:blipFill rotWithShape="1">
            <a:blip r:embed="rId4">
              <a:alphaModFix/>
            </a:blip>
            <a:srcRect b="0" l="0" r="0" t="0"/>
            <a:stretch/>
          </p:blipFill>
          <p:spPr>
            <a:xfrm>
              <a:off x="2033849" y="6287672"/>
              <a:ext cx="193729" cy="1746559"/>
            </a:xfrm>
            <a:prstGeom prst="rect">
              <a:avLst/>
            </a:prstGeom>
            <a:noFill/>
            <a:ln>
              <a:noFill/>
            </a:ln>
          </p:spPr>
        </p:pic>
        <p:sp>
          <p:nvSpPr>
            <p:cNvPr id="4086" name="Google Shape;4086;p225"/>
            <p:cNvSpPr txBox="1"/>
            <p:nvPr/>
          </p:nvSpPr>
          <p:spPr>
            <a:xfrm>
              <a:off x="0" y="0"/>
              <a:ext cx="4343400" cy="1708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674EA7"/>
                </a:buClr>
                <a:buSzPts val="1400"/>
                <a:buFont typeface="Oswald"/>
                <a:buNone/>
              </a:pPr>
              <a:r>
                <a:rPr b="1" i="0" lang="en" sz="1400" u="none" cap="none" strike="noStrike">
                  <a:solidFill>
                    <a:srgbClr val="674EA7"/>
                  </a:solidFill>
                  <a:latin typeface="Oswald"/>
                  <a:ea typeface="Oswald"/>
                  <a:cs typeface="Oswald"/>
                  <a:sym typeface="Oswald"/>
                </a:rPr>
                <a:t>Phone </a:t>
              </a:r>
              <a:r>
                <a:rPr b="1" lang="en">
                  <a:solidFill>
                    <a:srgbClr val="674EA7"/>
                  </a:solidFill>
                  <a:latin typeface="Oswald"/>
                  <a:ea typeface="Oswald"/>
                  <a:cs typeface="Oswald"/>
                  <a:sym typeface="Oswald"/>
                </a:rPr>
                <a:t>Compression</a:t>
              </a:r>
              <a:endParaRPr sz="500"/>
            </a:p>
          </p:txBody>
        </p:sp>
        <p:grpSp>
          <p:nvGrpSpPr>
            <p:cNvPr id="4087" name="Google Shape;4087;p225"/>
            <p:cNvGrpSpPr/>
            <p:nvPr/>
          </p:nvGrpSpPr>
          <p:grpSpPr>
            <a:xfrm>
              <a:off x="304757" y="2654487"/>
              <a:ext cx="3978231" cy="1565423"/>
              <a:chOff x="-1" y="-2"/>
              <a:chExt cx="3978231" cy="1565423"/>
            </a:xfrm>
          </p:grpSpPr>
          <p:grpSp>
            <p:nvGrpSpPr>
              <p:cNvPr id="4088" name="Google Shape;4088;p225"/>
              <p:cNvGrpSpPr/>
              <p:nvPr/>
            </p:nvGrpSpPr>
            <p:grpSpPr>
              <a:xfrm>
                <a:off x="3961" y="507533"/>
                <a:ext cx="3974269" cy="711200"/>
                <a:chOff x="0" y="0"/>
                <a:chExt cx="3974269" cy="711200"/>
              </a:xfrm>
            </p:grpSpPr>
            <p:pic>
              <p:nvPicPr>
                <p:cNvPr descr="Google Shape;1408;p26" id="4089" name="Google Shape;4089;p225"/>
                <p:cNvPicPr preferRelativeResize="0"/>
                <p:nvPr/>
              </p:nvPicPr>
              <p:blipFill rotWithShape="1">
                <a:blip r:embed="rId5">
                  <a:alphaModFix/>
                </a:blip>
                <a:srcRect b="0" l="0" r="0" t="0"/>
                <a:stretch/>
              </p:blipFill>
              <p:spPr>
                <a:xfrm flipH="1" rot="10800000">
                  <a:off x="0" y="10452"/>
                  <a:ext cx="573925" cy="185469"/>
                </a:xfrm>
                <a:prstGeom prst="rect">
                  <a:avLst/>
                </a:prstGeom>
                <a:noFill/>
                <a:ln>
                  <a:noFill/>
                </a:ln>
              </p:spPr>
            </p:pic>
            <p:pic>
              <p:nvPicPr>
                <p:cNvPr descr="Google Shape;1409;p26" id="4090" name="Google Shape;4090;p225"/>
                <p:cNvPicPr preferRelativeResize="0"/>
                <p:nvPr/>
              </p:nvPicPr>
              <p:blipFill rotWithShape="1">
                <a:blip r:embed="rId5">
                  <a:alphaModFix/>
                </a:blip>
                <a:srcRect b="0" l="0" r="0" t="0"/>
                <a:stretch/>
              </p:blipFill>
              <p:spPr>
                <a:xfrm flipH="1" rot="10800000">
                  <a:off x="643710" y="10452"/>
                  <a:ext cx="1391275" cy="185469"/>
                </a:xfrm>
                <a:prstGeom prst="rect">
                  <a:avLst/>
                </a:prstGeom>
                <a:noFill/>
                <a:ln>
                  <a:noFill/>
                </a:ln>
              </p:spPr>
            </p:pic>
            <p:pic>
              <p:nvPicPr>
                <p:cNvPr descr="Google Shape;1410;p26" id="4091" name="Google Shape;4091;p225"/>
                <p:cNvPicPr preferRelativeResize="0"/>
                <p:nvPr/>
              </p:nvPicPr>
              <p:blipFill rotWithShape="1">
                <a:blip r:embed="rId5">
                  <a:alphaModFix/>
                </a:blip>
                <a:srcRect b="0" l="0" r="0" t="0"/>
                <a:stretch/>
              </p:blipFill>
              <p:spPr>
                <a:xfrm flipH="1" rot="10800000">
                  <a:off x="3141336" y="54"/>
                  <a:ext cx="573925" cy="185469"/>
                </a:xfrm>
                <a:prstGeom prst="rect">
                  <a:avLst/>
                </a:prstGeom>
                <a:noFill/>
                <a:ln>
                  <a:noFill/>
                </a:ln>
              </p:spPr>
            </p:pic>
            <p:pic>
              <p:nvPicPr>
                <p:cNvPr descr="Google Shape;1411;p26" id="4092" name="Google Shape;4092;p225"/>
                <p:cNvPicPr preferRelativeResize="0"/>
                <p:nvPr/>
              </p:nvPicPr>
              <p:blipFill rotWithShape="1">
                <a:blip r:embed="rId5">
                  <a:alphaModFix/>
                </a:blip>
                <a:srcRect b="0" l="0" r="0" t="0"/>
                <a:stretch/>
              </p:blipFill>
              <p:spPr>
                <a:xfrm flipH="1" rot="10800000">
                  <a:off x="2077442" y="0"/>
                  <a:ext cx="1063925" cy="185491"/>
                </a:xfrm>
                <a:prstGeom prst="rect">
                  <a:avLst/>
                </a:prstGeom>
                <a:noFill/>
                <a:ln>
                  <a:noFill/>
                </a:ln>
              </p:spPr>
            </p:pic>
            <p:sp>
              <p:nvSpPr>
                <p:cNvPr id="4093" name="Google Shape;4093;p225"/>
                <p:cNvSpPr txBox="1"/>
                <p:nvPr/>
              </p:nvSpPr>
              <p:spPr>
                <a:xfrm>
                  <a:off x="104691" y="107600"/>
                  <a:ext cx="369900" cy="603600"/>
                </a:xfrm>
                <a:prstGeom prst="rect">
                  <a:avLst/>
                </a:prstGeom>
                <a:noFill/>
                <a:ln>
                  <a:noFill/>
                </a:ln>
              </p:spPr>
              <p:txBody>
                <a:bodyPr anchorCtr="0" anchor="ctr" bIns="17125" lIns="17125" spcFirstLastPara="1" rIns="17125" wrap="square" tIns="17125">
                  <a:noAutofit/>
                </a:bodyPr>
                <a:lstStyle/>
                <a:p>
                  <a:pPr indent="0" lvl="0" marL="0" marR="0" rtl="0" algn="ctr">
                    <a:lnSpc>
                      <a:spcPct val="100000"/>
                    </a:lnSpc>
                    <a:spcBef>
                      <a:spcPts val="0"/>
                    </a:spcBef>
                    <a:spcAft>
                      <a:spcPts val="0"/>
                    </a:spcAft>
                    <a:buClr>
                      <a:srgbClr val="FFAB40"/>
                    </a:buClr>
                    <a:buSzPts val="700"/>
                    <a:buFont typeface="Oswald"/>
                    <a:buNone/>
                  </a:pPr>
                  <a:r>
                    <a:rPr b="1" i="0" lang="en" sz="700" u="none" cap="none" strike="noStrike">
                      <a:solidFill>
                        <a:srgbClr val="FFAB40"/>
                      </a:solidFill>
                      <a:latin typeface="Oswald"/>
                      <a:ea typeface="Oswald"/>
                      <a:cs typeface="Oswald"/>
                      <a:sym typeface="Oswald"/>
                    </a:rPr>
                    <a:t>R</a:t>
                  </a:r>
                  <a:endParaRPr sz="500"/>
                </a:p>
              </p:txBody>
            </p:sp>
            <p:sp>
              <p:nvSpPr>
                <p:cNvPr id="4094" name="Google Shape;4094;p225"/>
                <p:cNvSpPr txBox="1"/>
                <p:nvPr/>
              </p:nvSpPr>
              <p:spPr>
                <a:xfrm>
                  <a:off x="947364" y="107600"/>
                  <a:ext cx="813900" cy="603600"/>
                </a:xfrm>
                <a:prstGeom prst="rect">
                  <a:avLst/>
                </a:prstGeom>
                <a:noFill/>
                <a:ln>
                  <a:noFill/>
                </a:ln>
              </p:spPr>
              <p:txBody>
                <a:bodyPr anchorCtr="0" anchor="ctr" bIns="17125" lIns="17125" spcFirstLastPara="1" rIns="17125" wrap="square" tIns="17125">
                  <a:noAutofit/>
                </a:bodyPr>
                <a:lstStyle/>
                <a:p>
                  <a:pPr indent="0" lvl="0" marL="0" marR="0" rtl="0" algn="ctr">
                    <a:lnSpc>
                      <a:spcPct val="100000"/>
                    </a:lnSpc>
                    <a:spcBef>
                      <a:spcPts val="0"/>
                    </a:spcBef>
                    <a:spcAft>
                      <a:spcPts val="0"/>
                    </a:spcAft>
                    <a:buClr>
                      <a:srgbClr val="FFAB40"/>
                    </a:buClr>
                    <a:buSzPts val="700"/>
                    <a:buFont typeface="Oswald"/>
                    <a:buNone/>
                  </a:pPr>
                  <a:r>
                    <a:rPr b="1" i="0" lang="en" sz="700" u="none" cap="none" strike="noStrike">
                      <a:solidFill>
                        <a:srgbClr val="FFAB40"/>
                      </a:solidFill>
                      <a:latin typeface="Oswald"/>
                      <a:ea typeface="Oswald"/>
                      <a:cs typeface="Oswald"/>
                      <a:sym typeface="Oswald"/>
                    </a:rPr>
                    <a:t>OH</a:t>
                  </a:r>
                  <a:endParaRPr sz="500"/>
                </a:p>
              </p:txBody>
            </p:sp>
            <p:sp>
              <p:nvSpPr>
                <p:cNvPr id="4095" name="Google Shape;4095;p225"/>
                <p:cNvSpPr txBox="1"/>
                <p:nvPr/>
              </p:nvSpPr>
              <p:spPr>
                <a:xfrm>
                  <a:off x="2475589" y="220769"/>
                  <a:ext cx="315600" cy="377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AB40"/>
                    </a:buClr>
                    <a:buSzPts val="700"/>
                    <a:buFont typeface="Oswald"/>
                    <a:buNone/>
                  </a:pPr>
                  <a:r>
                    <a:rPr b="1" i="0" lang="en" sz="700" u="none" cap="none" strike="noStrike">
                      <a:solidFill>
                        <a:srgbClr val="FFAB40"/>
                      </a:solidFill>
                      <a:latin typeface="Oswald"/>
                      <a:ea typeface="Oswald"/>
                      <a:cs typeface="Oswald"/>
                      <a:sym typeface="Oswald"/>
                    </a:rPr>
                    <a:t>H</a:t>
                  </a:r>
                  <a:endParaRPr sz="500"/>
                </a:p>
              </p:txBody>
            </p:sp>
            <p:sp>
              <p:nvSpPr>
                <p:cNvPr id="4096" name="Google Shape;4096;p225"/>
                <p:cNvSpPr txBox="1"/>
                <p:nvPr/>
              </p:nvSpPr>
              <p:spPr>
                <a:xfrm>
                  <a:off x="2922469" y="220739"/>
                  <a:ext cx="1051800" cy="377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AB40"/>
                    </a:buClr>
                    <a:buSzPts val="700"/>
                    <a:buFont typeface="Oswald"/>
                    <a:buNone/>
                  </a:pPr>
                  <a:r>
                    <a:rPr b="1" i="0" lang="en" sz="700" u="none" cap="none" strike="noStrike">
                      <a:solidFill>
                        <a:srgbClr val="FFAB40"/>
                      </a:solidFill>
                      <a:latin typeface="Oswald"/>
                      <a:ea typeface="Oswald"/>
                      <a:cs typeface="Oswald"/>
                      <a:sym typeface="Oswald"/>
                    </a:rPr>
                    <a:t>OH</a:t>
                  </a:r>
                  <a:endParaRPr sz="500"/>
                </a:p>
              </p:txBody>
            </p:sp>
          </p:grpSp>
          <p:grpSp>
            <p:nvGrpSpPr>
              <p:cNvPr id="4097" name="Google Shape;4097;p225"/>
              <p:cNvGrpSpPr/>
              <p:nvPr/>
            </p:nvGrpSpPr>
            <p:grpSpPr>
              <a:xfrm>
                <a:off x="-1" y="-2"/>
                <a:ext cx="3655566" cy="432300"/>
                <a:chOff x="-1" y="-2"/>
                <a:chExt cx="3655566" cy="432300"/>
              </a:xfrm>
            </p:grpSpPr>
            <p:cxnSp>
              <p:nvCxnSpPr>
                <p:cNvPr id="4098" name="Google Shape;4098;p225"/>
                <p:cNvCxnSpPr/>
                <p:nvPr/>
              </p:nvCxnSpPr>
              <p:spPr>
                <a:xfrm flipH="1" rot="10800000">
                  <a:off x="1422546" y="293498"/>
                  <a:ext cx="955200" cy="13500"/>
                </a:xfrm>
                <a:prstGeom prst="straightConnector1">
                  <a:avLst/>
                </a:prstGeom>
                <a:noFill/>
                <a:ln cap="flat" cmpd="sng" w="9525">
                  <a:solidFill>
                    <a:srgbClr val="1C4587"/>
                  </a:solidFill>
                  <a:prstDash val="dot"/>
                  <a:round/>
                  <a:headEnd len="sm" w="sm" type="none"/>
                  <a:tailEnd len="sm" w="sm" type="none"/>
                </a:ln>
              </p:spPr>
            </p:cxnSp>
            <p:grpSp>
              <p:nvGrpSpPr>
                <p:cNvPr id="4099" name="Google Shape;4099;p225"/>
                <p:cNvGrpSpPr/>
                <p:nvPr/>
              </p:nvGrpSpPr>
              <p:grpSpPr>
                <a:xfrm>
                  <a:off x="-1" y="-2"/>
                  <a:ext cx="1055477" cy="432300"/>
                  <a:chOff x="-1" y="-1"/>
                  <a:chExt cx="1055477" cy="432300"/>
                </a:xfrm>
              </p:grpSpPr>
              <p:sp>
                <p:nvSpPr>
                  <p:cNvPr id="4100" name="Google Shape;4100;p225"/>
                  <p:cNvSpPr/>
                  <p:nvPr/>
                </p:nvSpPr>
                <p:spPr>
                  <a:xfrm>
                    <a:off x="-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01" name="Google Shape;4101;p225"/>
                  <p:cNvSpPr/>
                  <p:nvPr/>
                </p:nvSpPr>
                <p:spPr>
                  <a:xfrm>
                    <a:off x="18361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02" name="Google Shape;4102;p225"/>
                  <p:cNvSpPr/>
                  <p:nvPr/>
                </p:nvSpPr>
                <p:spPr>
                  <a:xfrm>
                    <a:off x="367230"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03" name="Google Shape;4103;p225"/>
                  <p:cNvSpPr/>
                  <p:nvPr/>
                </p:nvSpPr>
                <p:spPr>
                  <a:xfrm>
                    <a:off x="550845"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04" name="Google Shape;4104;p225"/>
                  <p:cNvSpPr/>
                  <p:nvPr/>
                </p:nvSpPr>
                <p:spPr>
                  <a:xfrm>
                    <a:off x="73446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05" name="Google Shape;4105;p225"/>
                  <p:cNvSpPr/>
                  <p:nvPr/>
                </p:nvSpPr>
                <p:spPr>
                  <a:xfrm>
                    <a:off x="918076"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4106" name="Google Shape;4106;p225"/>
                <p:cNvGrpSpPr/>
                <p:nvPr/>
              </p:nvGrpSpPr>
              <p:grpSpPr>
                <a:xfrm>
                  <a:off x="2600088" y="-2"/>
                  <a:ext cx="1055477" cy="432300"/>
                  <a:chOff x="-1" y="-1"/>
                  <a:chExt cx="1055477" cy="432300"/>
                </a:xfrm>
              </p:grpSpPr>
              <p:sp>
                <p:nvSpPr>
                  <p:cNvPr id="4107" name="Google Shape;4107;p225"/>
                  <p:cNvSpPr/>
                  <p:nvPr/>
                </p:nvSpPr>
                <p:spPr>
                  <a:xfrm>
                    <a:off x="-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08" name="Google Shape;4108;p225"/>
                  <p:cNvSpPr/>
                  <p:nvPr/>
                </p:nvSpPr>
                <p:spPr>
                  <a:xfrm>
                    <a:off x="18361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09" name="Google Shape;4109;p225"/>
                  <p:cNvSpPr/>
                  <p:nvPr/>
                </p:nvSpPr>
                <p:spPr>
                  <a:xfrm>
                    <a:off x="367230"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10" name="Google Shape;4110;p225"/>
                  <p:cNvSpPr/>
                  <p:nvPr/>
                </p:nvSpPr>
                <p:spPr>
                  <a:xfrm>
                    <a:off x="550845"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11" name="Google Shape;4111;p225"/>
                  <p:cNvSpPr/>
                  <p:nvPr/>
                </p:nvSpPr>
                <p:spPr>
                  <a:xfrm>
                    <a:off x="73446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12" name="Google Shape;4112;p225"/>
                  <p:cNvSpPr/>
                  <p:nvPr/>
                </p:nvSpPr>
                <p:spPr>
                  <a:xfrm>
                    <a:off x="918076"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sp>
            <p:nvSpPr>
              <p:cNvPr id="4113" name="Google Shape;4113;p225"/>
              <p:cNvSpPr/>
              <p:nvPr/>
            </p:nvSpPr>
            <p:spPr>
              <a:xfrm>
                <a:off x="252421" y="1133121"/>
                <a:ext cx="137400" cy="432300"/>
              </a:xfrm>
              <a:prstGeom prst="rect">
                <a:avLst/>
              </a:prstGeom>
              <a:noFill/>
              <a:ln cap="flat" cmpd="sng" w="9525">
                <a:solidFill>
                  <a:srgbClr val="134F5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14" name="Google Shape;4114;p225"/>
              <p:cNvSpPr/>
              <p:nvPr/>
            </p:nvSpPr>
            <p:spPr>
              <a:xfrm>
                <a:off x="1308697" y="1133121"/>
                <a:ext cx="137400" cy="432300"/>
              </a:xfrm>
              <a:prstGeom prst="rect">
                <a:avLst/>
              </a:prstGeom>
              <a:noFill/>
              <a:ln cap="flat" cmpd="sng" w="9525">
                <a:solidFill>
                  <a:srgbClr val="134F5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15" name="Google Shape;4115;p225"/>
              <p:cNvSpPr/>
              <p:nvPr/>
            </p:nvSpPr>
            <p:spPr>
              <a:xfrm>
                <a:off x="2558795" y="1133121"/>
                <a:ext cx="137400" cy="432300"/>
              </a:xfrm>
              <a:prstGeom prst="rect">
                <a:avLst/>
              </a:prstGeom>
              <a:noFill/>
              <a:ln cap="flat" cmpd="sng" w="9525">
                <a:solidFill>
                  <a:srgbClr val="134F5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16" name="Google Shape;4116;p225"/>
              <p:cNvSpPr/>
              <p:nvPr/>
            </p:nvSpPr>
            <p:spPr>
              <a:xfrm>
                <a:off x="3395824" y="1133121"/>
                <a:ext cx="137400" cy="432300"/>
              </a:xfrm>
              <a:prstGeom prst="rect">
                <a:avLst/>
              </a:prstGeom>
              <a:noFill/>
              <a:ln cap="flat" cmpd="sng" w="9525">
                <a:solidFill>
                  <a:srgbClr val="134F5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pic>
          <p:nvPicPr>
            <p:cNvPr descr="Google Shape;1436;p26" id="4117" name="Google Shape;4117;p225"/>
            <p:cNvPicPr preferRelativeResize="0"/>
            <p:nvPr/>
          </p:nvPicPr>
          <p:blipFill rotWithShape="1">
            <a:blip r:embed="rId6">
              <a:alphaModFix/>
            </a:blip>
            <a:srcRect b="0" l="0" r="0" t="0"/>
            <a:stretch/>
          </p:blipFill>
          <p:spPr>
            <a:xfrm rot="5397003">
              <a:off x="1685720" y="4628693"/>
              <a:ext cx="889985" cy="193729"/>
            </a:xfrm>
            <a:prstGeom prst="rect">
              <a:avLst/>
            </a:prstGeom>
            <a:noFill/>
            <a:ln>
              <a:noFill/>
            </a:ln>
          </p:spPr>
        </p:pic>
      </p:grpSp>
      <p:sp>
        <p:nvSpPr>
          <p:cNvPr id="4118" name="Google Shape;4118;p225"/>
          <p:cNvSpPr txBox="1"/>
          <p:nvPr/>
        </p:nvSpPr>
        <p:spPr>
          <a:xfrm>
            <a:off x="6426425" y="4556225"/>
            <a:ext cx="2307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latin typeface="Source Sans Pro"/>
                <a:ea typeface="Source Sans Pro"/>
                <a:cs typeface="Source Sans Pro"/>
                <a:sym typeface="Source Sans Pro"/>
              </a:rPr>
              <a:t>(Salesky et al. 2019; Zhang et al. 2020; </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 Gaido et al. 2021)</a:t>
            </a:r>
            <a:endParaRPr sz="1000">
              <a:solidFill>
                <a:schemeClr val="lt2"/>
              </a:solidFill>
              <a:latin typeface="Source Sans Pro"/>
              <a:ea typeface="Source Sans Pro"/>
              <a:cs typeface="Source Sans Pro"/>
              <a:sym typeface="Source Sans Pro"/>
            </a:endParaRPr>
          </a:p>
        </p:txBody>
      </p:sp>
      <p:sp>
        <p:nvSpPr>
          <p:cNvPr id="4119" name="Google Shape;4119;p225"/>
          <p:cNvSpPr txBox="1"/>
          <p:nvPr/>
        </p:nvSpPr>
        <p:spPr>
          <a:xfrm>
            <a:off x="3329575" y="1299425"/>
            <a:ext cx="5248200" cy="136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Source Sans Pro"/>
                <a:ea typeface="Source Sans Pro"/>
                <a:cs typeface="Source Sans Pro"/>
                <a:sym typeface="Source Sans Pro"/>
              </a:rPr>
              <a:t>Detecting ‘phone’ units:</a:t>
            </a:r>
            <a:endParaRPr b="1">
              <a:latin typeface="Source Sans Pro"/>
              <a:ea typeface="Source Sans Pro"/>
              <a:cs typeface="Source Sans Pro"/>
              <a:sym typeface="Source Sans Pro"/>
            </a:endParaRPr>
          </a:p>
          <a:p>
            <a:pPr indent="-317500" lvl="0" marL="457200" rtl="0" algn="l">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ASR alignment</a:t>
            </a:r>
            <a:r>
              <a:rPr lang="en">
                <a:solidFill>
                  <a:schemeClr val="dk1"/>
                </a:solidFill>
                <a:latin typeface="Source Sans Pro"/>
                <a:ea typeface="Source Sans Pro"/>
                <a:cs typeface="Source Sans Pro"/>
                <a:sym typeface="Source Sans Pro"/>
              </a:rPr>
              <a:t>*</a:t>
            </a:r>
            <a:r>
              <a:rPr lang="en">
                <a:latin typeface="Source Sans Pro"/>
                <a:ea typeface="Source Sans Pro"/>
                <a:cs typeface="Source Sans Pro"/>
                <a:sym typeface="Source Sans Pro"/>
              </a:rPr>
              <a:t>  		                   (Salesky et al. 2019)</a:t>
            </a:r>
            <a:endParaRPr>
              <a:latin typeface="Source Sans Pro"/>
              <a:ea typeface="Source Sans Pro"/>
              <a:cs typeface="Source Sans Pro"/>
              <a:sym typeface="Source Sans Pro"/>
            </a:endParaRPr>
          </a:p>
          <a:p>
            <a:pPr indent="-317500" lvl="0" marL="457200" rtl="0" algn="l">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Adaptive feature selection (AFS)</a:t>
            </a:r>
            <a:r>
              <a:rPr lang="en">
                <a:solidFill>
                  <a:schemeClr val="dk1"/>
                </a:solidFill>
                <a:latin typeface="Source Sans Pro"/>
                <a:ea typeface="Source Sans Pro"/>
                <a:cs typeface="Source Sans Pro"/>
                <a:sym typeface="Source Sans Pro"/>
              </a:rPr>
              <a:t>*</a:t>
            </a:r>
            <a:r>
              <a:rPr lang="en">
                <a:latin typeface="Source Sans Pro"/>
                <a:ea typeface="Source Sans Pro"/>
                <a:cs typeface="Source Sans Pro"/>
                <a:sym typeface="Source Sans Pro"/>
              </a:rPr>
              <a:t>  (Zhang et al. 2020)</a:t>
            </a:r>
            <a:endParaRPr>
              <a:latin typeface="Source Sans Pro"/>
              <a:ea typeface="Source Sans Pro"/>
              <a:cs typeface="Source Sans Pro"/>
              <a:sym typeface="Source Sans Pro"/>
            </a:endParaRPr>
          </a:p>
          <a:p>
            <a:pPr indent="-317500" lvl="0" marL="457200" rtl="0" algn="l">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CTC loss applied in encoder             (Gaido et al. 2021)</a:t>
            </a:r>
            <a:br>
              <a:rPr lang="en">
                <a:latin typeface="Source Sans Pro"/>
                <a:ea typeface="Source Sans Pro"/>
                <a:cs typeface="Source Sans Pro"/>
                <a:sym typeface="Source Sans Pro"/>
              </a:rPr>
            </a:br>
            <a:r>
              <a:rPr lang="en" sz="1200">
                <a:solidFill>
                  <a:schemeClr val="dk1"/>
                </a:solidFill>
                <a:latin typeface="Source Sans Pro"/>
                <a:ea typeface="Source Sans Pro"/>
                <a:cs typeface="Source Sans Pro"/>
                <a:sym typeface="Source Sans Pro"/>
              </a:rPr>
              <a:t>*require an additional model</a:t>
            </a:r>
            <a:endParaRPr sz="1200">
              <a:latin typeface="Source Sans Pro"/>
              <a:ea typeface="Source Sans Pro"/>
              <a:cs typeface="Source Sans Pro"/>
              <a:sym typeface="Source Sans Pro"/>
            </a:endParaRPr>
          </a:p>
        </p:txBody>
      </p:sp>
      <p:sp>
        <p:nvSpPr>
          <p:cNvPr id="4120" name="Google Shape;4120;p225"/>
          <p:cNvSpPr txBox="1"/>
          <p:nvPr/>
        </p:nvSpPr>
        <p:spPr>
          <a:xfrm>
            <a:off x="3329575" y="2715700"/>
            <a:ext cx="52482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Source Sans Pro"/>
                <a:ea typeface="Source Sans Pro"/>
                <a:cs typeface="Source Sans Pro"/>
                <a:sym typeface="Source Sans Pro"/>
              </a:rPr>
              <a:t>Compression:</a:t>
            </a:r>
            <a:endParaRPr b="1">
              <a:latin typeface="Source Sans Pro"/>
              <a:ea typeface="Source Sans Pro"/>
              <a:cs typeface="Source Sans Pro"/>
              <a:sym typeface="Source Sans Pro"/>
            </a:endParaRPr>
          </a:p>
          <a:p>
            <a:pPr indent="-317500" lvl="0" marL="457200" rtl="0" algn="l">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Averaging</a:t>
            </a:r>
            <a:endParaRPr>
              <a:latin typeface="Source Sans Pro"/>
              <a:ea typeface="Source Sans Pro"/>
              <a:cs typeface="Source Sans Pro"/>
              <a:sym typeface="Source Sans Pro"/>
            </a:endParaRPr>
          </a:p>
          <a:p>
            <a:pPr indent="-317500" lvl="0" marL="457200" rtl="0" algn="l">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Skip (select key-frame only)</a:t>
            </a:r>
            <a:endParaRPr>
              <a:latin typeface="Source Sans Pro"/>
              <a:ea typeface="Source Sans Pro"/>
              <a:cs typeface="Source Sans Pro"/>
              <a:sym typeface="Source Sans Pro"/>
            </a:endParaRPr>
          </a:p>
          <a:p>
            <a:pPr indent="-317500" lvl="0" marL="457200" rtl="0" algn="l">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Softmax</a:t>
            </a:r>
            <a:endParaRPr>
              <a:latin typeface="Source Sans Pro"/>
              <a:ea typeface="Source Sans Pro"/>
              <a:cs typeface="Source Sans Pro"/>
              <a:sym typeface="Source Sans Pro"/>
            </a:endParaRPr>
          </a:p>
          <a:p>
            <a:pPr indent="-317500" lvl="0" marL="457200" rtl="0" algn="l">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Weighted projection</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9">
                                            <p:txEl>
                                              <p:pRg end="0" st="0"/>
                                            </p:txEl>
                                          </p:spTgt>
                                        </p:tgtEl>
                                        <p:attrNameLst>
                                          <p:attrName>style.visibility</p:attrName>
                                        </p:attrNameLst>
                                      </p:cBhvr>
                                      <p:to>
                                        <p:strVal val="visible"/>
                                      </p:to>
                                    </p:set>
                                    <p:animEffect filter="fade" transition="in">
                                      <p:cBhvr>
                                        <p:cTn dur="200"/>
                                        <p:tgtEl>
                                          <p:spTgt spid="41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9">
                                            <p:txEl>
                                              <p:pRg end="1" st="1"/>
                                            </p:txEl>
                                          </p:spTgt>
                                        </p:tgtEl>
                                        <p:attrNameLst>
                                          <p:attrName>style.visibility</p:attrName>
                                        </p:attrNameLst>
                                      </p:cBhvr>
                                      <p:to>
                                        <p:strVal val="visible"/>
                                      </p:to>
                                    </p:set>
                                    <p:animEffect filter="fade" transition="in">
                                      <p:cBhvr>
                                        <p:cTn dur="200"/>
                                        <p:tgtEl>
                                          <p:spTgt spid="41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9">
                                            <p:txEl>
                                              <p:pRg end="2" st="2"/>
                                            </p:txEl>
                                          </p:spTgt>
                                        </p:tgtEl>
                                        <p:attrNameLst>
                                          <p:attrName>style.visibility</p:attrName>
                                        </p:attrNameLst>
                                      </p:cBhvr>
                                      <p:to>
                                        <p:strVal val="visible"/>
                                      </p:to>
                                    </p:set>
                                    <p:animEffect filter="fade" transition="in">
                                      <p:cBhvr>
                                        <p:cTn dur="200"/>
                                        <p:tgtEl>
                                          <p:spTgt spid="41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9">
                                            <p:txEl>
                                              <p:pRg end="3" st="3"/>
                                            </p:txEl>
                                          </p:spTgt>
                                        </p:tgtEl>
                                        <p:attrNameLst>
                                          <p:attrName>style.visibility</p:attrName>
                                        </p:attrNameLst>
                                      </p:cBhvr>
                                      <p:to>
                                        <p:strVal val="visible"/>
                                      </p:to>
                                    </p:set>
                                    <p:animEffect filter="fade" transition="in">
                                      <p:cBhvr>
                                        <p:cTn dur="200"/>
                                        <p:tgtEl>
                                          <p:spTgt spid="41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0">
                                            <p:txEl>
                                              <p:pRg end="0" st="0"/>
                                            </p:txEl>
                                          </p:spTgt>
                                        </p:tgtEl>
                                        <p:attrNameLst>
                                          <p:attrName>style.visibility</p:attrName>
                                        </p:attrNameLst>
                                      </p:cBhvr>
                                      <p:to>
                                        <p:strVal val="visible"/>
                                      </p:to>
                                    </p:set>
                                    <p:animEffect filter="fade" transition="in">
                                      <p:cBhvr>
                                        <p:cTn dur="200"/>
                                        <p:tgtEl>
                                          <p:spTgt spid="41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0">
                                            <p:txEl>
                                              <p:pRg end="1" st="1"/>
                                            </p:txEl>
                                          </p:spTgt>
                                        </p:tgtEl>
                                        <p:attrNameLst>
                                          <p:attrName>style.visibility</p:attrName>
                                        </p:attrNameLst>
                                      </p:cBhvr>
                                      <p:to>
                                        <p:strVal val="visible"/>
                                      </p:to>
                                    </p:set>
                                    <p:animEffect filter="fade" transition="in">
                                      <p:cBhvr>
                                        <p:cTn dur="200"/>
                                        <p:tgtEl>
                                          <p:spTgt spid="41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0">
                                            <p:txEl>
                                              <p:pRg end="2" st="2"/>
                                            </p:txEl>
                                          </p:spTgt>
                                        </p:tgtEl>
                                        <p:attrNameLst>
                                          <p:attrName>style.visibility</p:attrName>
                                        </p:attrNameLst>
                                      </p:cBhvr>
                                      <p:to>
                                        <p:strVal val="visible"/>
                                      </p:to>
                                    </p:set>
                                    <p:animEffect filter="fade" transition="in">
                                      <p:cBhvr>
                                        <p:cTn dur="200"/>
                                        <p:tgtEl>
                                          <p:spTgt spid="41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0">
                                            <p:txEl>
                                              <p:pRg end="3" st="3"/>
                                            </p:txEl>
                                          </p:spTgt>
                                        </p:tgtEl>
                                        <p:attrNameLst>
                                          <p:attrName>style.visibility</p:attrName>
                                        </p:attrNameLst>
                                      </p:cBhvr>
                                      <p:to>
                                        <p:strVal val="visible"/>
                                      </p:to>
                                    </p:set>
                                    <p:animEffect filter="fade" transition="in">
                                      <p:cBhvr>
                                        <p:cTn dur="200"/>
                                        <p:tgtEl>
                                          <p:spTgt spid="41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0">
                                            <p:txEl>
                                              <p:pRg end="4" st="4"/>
                                            </p:txEl>
                                          </p:spTgt>
                                        </p:tgtEl>
                                        <p:attrNameLst>
                                          <p:attrName>style.visibility</p:attrName>
                                        </p:attrNameLst>
                                      </p:cBhvr>
                                      <p:to>
                                        <p:strVal val="visible"/>
                                      </p:to>
                                    </p:set>
                                    <p:animEffect filter="fade" transition="in">
                                      <p:cBhvr>
                                        <p:cTn dur="200"/>
                                        <p:tgtEl>
                                          <p:spTgt spid="412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4" name="Shape 4124"/>
        <p:cNvGrpSpPr/>
        <p:nvPr/>
      </p:nvGrpSpPr>
      <p:grpSpPr>
        <a:xfrm>
          <a:off x="0" y="0"/>
          <a:ext cx="0" cy="0"/>
          <a:chOff x="0" y="0"/>
          <a:chExt cx="0" cy="0"/>
        </a:xfrm>
      </p:grpSpPr>
      <p:sp>
        <p:nvSpPr>
          <p:cNvPr id="4125" name="Google Shape;4125;p22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4126" name="Google Shape;4126;p2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127" name="Google Shape;4127;p226"/>
          <p:cNvGrpSpPr/>
          <p:nvPr/>
        </p:nvGrpSpPr>
        <p:grpSpPr>
          <a:xfrm>
            <a:off x="398787" y="1140679"/>
            <a:ext cx="1628775" cy="3357030"/>
            <a:chOff x="0" y="0"/>
            <a:chExt cx="4343400" cy="8952080"/>
          </a:xfrm>
        </p:grpSpPr>
        <p:pic>
          <p:nvPicPr>
            <p:cNvPr descr="Google Shape;1322;p26" id="4128" name="Google Shape;4128;p226"/>
            <p:cNvPicPr preferRelativeResize="0"/>
            <p:nvPr/>
          </p:nvPicPr>
          <p:blipFill rotWithShape="1">
            <a:blip r:embed="rId3">
              <a:alphaModFix/>
            </a:blip>
            <a:srcRect b="0" l="0" r="0" t="0"/>
            <a:stretch/>
          </p:blipFill>
          <p:spPr>
            <a:xfrm>
              <a:off x="258836" y="1632242"/>
              <a:ext cx="3689764" cy="1022264"/>
            </a:xfrm>
            <a:prstGeom prst="rect">
              <a:avLst/>
            </a:prstGeom>
            <a:noFill/>
            <a:ln>
              <a:noFill/>
            </a:ln>
          </p:spPr>
        </p:pic>
        <p:grpSp>
          <p:nvGrpSpPr>
            <p:cNvPr id="4129" name="Google Shape;4129;p226"/>
            <p:cNvGrpSpPr/>
            <p:nvPr/>
          </p:nvGrpSpPr>
          <p:grpSpPr>
            <a:xfrm>
              <a:off x="678214" y="5212141"/>
              <a:ext cx="2904600" cy="1094400"/>
              <a:chOff x="0" y="0"/>
              <a:chExt cx="2904600" cy="1094400"/>
            </a:xfrm>
          </p:grpSpPr>
          <p:sp>
            <p:nvSpPr>
              <p:cNvPr id="4130" name="Google Shape;4130;p226"/>
              <p:cNvSpPr/>
              <p:nvPr/>
            </p:nvSpPr>
            <p:spPr>
              <a:xfrm>
                <a:off x="0" y="19152"/>
                <a:ext cx="2904600" cy="1056000"/>
              </a:xfrm>
              <a:prstGeom prst="rect">
                <a:avLst/>
              </a:prstGeom>
              <a:solidFill>
                <a:srgbClr val="8E7CC3"/>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31" name="Google Shape;4131;p226"/>
              <p:cNvSpPr txBox="1"/>
              <p:nvPr/>
            </p:nvSpPr>
            <p:spPr>
              <a:xfrm>
                <a:off x="0" y="0"/>
                <a:ext cx="2904600" cy="1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Oswald"/>
                  <a:buNone/>
                </a:pPr>
                <a:r>
                  <a:rPr b="0" i="0" lang="en" sz="1100" u="none" cap="none" strike="noStrike">
                    <a:solidFill>
                      <a:srgbClr val="000000"/>
                    </a:solidFill>
                    <a:latin typeface="Oswald"/>
                    <a:ea typeface="Oswald"/>
                    <a:cs typeface="Oswald"/>
                    <a:sym typeface="Oswald"/>
                  </a:rPr>
                  <a:t>ST</a:t>
                </a:r>
                <a:endParaRPr sz="500"/>
              </a:p>
            </p:txBody>
          </p:sp>
        </p:grpSp>
        <p:sp>
          <p:nvSpPr>
            <p:cNvPr id="4132" name="Google Shape;4132;p226"/>
            <p:cNvSpPr txBox="1"/>
            <p:nvPr/>
          </p:nvSpPr>
          <p:spPr>
            <a:xfrm>
              <a:off x="678214" y="8015180"/>
              <a:ext cx="2904600" cy="93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64D79"/>
                </a:buClr>
                <a:buSzPts val="1100"/>
                <a:buFont typeface="Arial"/>
                <a:buNone/>
              </a:pPr>
              <a:r>
                <a:rPr b="0" i="0" lang="en" sz="1100" u="none" cap="none" strike="noStrike">
                  <a:solidFill>
                    <a:srgbClr val="A64D79"/>
                  </a:solidFill>
                  <a:latin typeface="Arial"/>
                  <a:ea typeface="Arial"/>
                  <a:cs typeface="Arial"/>
                  <a:sym typeface="Arial"/>
                </a:rPr>
                <a:t>translation</a:t>
              </a:r>
              <a:endParaRPr sz="500"/>
            </a:p>
          </p:txBody>
        </p:sp>
        <p:pic>
          <p:nvPicPr>
            <p:cNvPr descr="Google Shape;1361;p26" id="4133" name="Google Shape;4133;p226"/>
            <p:cNvPicPr preferRelativeResize="0"/>
            <p:nvPr/>
          </p:nvPicPr>
          <p:blipFill rotWithShape="1">
            <a:blip r:embed="rId4">
              <a:alphaModFix/>
            </a:blip>
            <a:srcRect b="0" l="0" r="0" t="0"/>
            <a:stretch/>
          </p:blipFill>
          <p:spPr>
            <a:xfrm>
              <a:off x="2033849" y="6287672"/>
              <a:ext cx="193729" cy="1746559"/>
            </a:xfrm>
            <a:prstGeom prst="rect">
              <a:avLst/>
            </a:prstGeom>
            <a:noFill/>
            <a:ln>
              <a:noFill/>
            </a:ln>
          </p:spPr>
        </p:pic>
        <p:sp>
          <p:nvSpPr>
            <p:cNvPr id="4134" name="Google Shape;4134;p226"/>
            <p:cNvSpPr txBox="1"/>
            <p:nvPr/>
          </p:nvSpPr>
          <p:spPr>
            <a:xfrm>
              <a:off x="0" y="0"/>
              <a:ext cx="4343400" cy="1708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674EA7"/>
                </a:buClr>
                <a:buSzPts val="1400"/>
                <a:buFont typeface="Oswald"/>
                <a:buNone/>
              </a:pPr>
              <a:r>
                <a:rPr b="1" i="0" lang="en" sz="1400" u="none" cap="none" strike="noStrike">
                  <a:solidFill>
                    <a:srgbClr val="674EA7"/>
                  </a:solidFill>
                  <a:latin typeface="Oswald"/>
                  <a:ea typeface="Oswald"/>
                  <a:cs typeface="Oswald"/>
                  <a:sym typeface="Oswald"/>
                </a:rPr>
                <a:t>Phone </a:t>
              </a:r>
              <a:r>
                <a:rPr b="1" lang="en">
                  <a:solidFill>
                    <a:srgbClr val="674EA7"/>
                  </a:solidFill>
                  <a:latin typeface="Oswald"/>
                  <a:ea typeface="Oswald"/>
                  <a:cs typeface="Oswald"/>
                  <a:sym typeface="Oswald"/>
                </a:rPr>
                <a:t>Compression</a:t>
              </a:r>
              <a:endParaRPr sz="500"/>
            </a:p>
          </p:txBody>
        </p:sp>
        <p:grpSp>
          <p:nvGrpSpPr>
            <p:cNvPr id="4135" name="Google Shape;4135;p226"/>
            <p:cNvGrpSpPr/>
            <p:nvPr/>
          </p:nvGrpSpPr>
          <p:grpSpPr>
            <a:xfrm>
              <a:off x="304757" y="2654487"/>
              <a:ext cx="3978231" cy="1565423"/>
              <a:chOff x="-1" y="-2"/>
              <a:chExt cx="3978231" cy="1565423"/>
            </a:xfrm>
          </p:grpSpPr>
          <p:grpSp>
            <p:nvGrpSpPr>
              <p:cNvPr id="4136" name="Google Shape;4136;p226"/>
              <p:cNvGrpSpPr/>
              <p:nvPr/>
            </p:nvGrpSpPr>
            <p:grpSpPr>
              <a:xfrm>
                <a:off x="3961" y="507533"/>
                <a:ext cx="3974269" cy="711200"/>
                <a:chOff x="0" y="0"/>
                <a:chExt cx="3974269" cy="711200"/>
              </a:xfrm>
            </p:grpSpPr>
            <p:pic>
              <p:nvPicPr>
                <p:cNvPr descr="Google Shape;1408;p26" id="4137" name="Google Shape;4137;p226"/>
                <p:cNvPicPr preferRelativeResize="0"/>
                <p:nvPr/>
              </p:nvPicPr>
              <p:blipFill rotWithShape="1">
                <a:blip r:embed="rId5">
                  <a:alphaModFix/>
                </a:blip>
                <a:srcRect b="0" l="0" r="0" t="0"/>
                <a:stretch/>
              </p:blipFill>
              <p:spPr>
                <a:xfrm flipH="1" rot="10800000">
                  <a:off x="0" y="10452"/>
                  <a:ext cx="573925" cy="185469"/>
                </a:xfrm>
                <a:prstGeom prst="rect">
                  <a:avLst/>
                </a:prstGeom>
                <a:noFill/>
                <a:ln>
                  <a:noFill/>
                </a:ln>
              </p:spPr>
            </p:pic>
            <p:pic>
              <p:nvPicPr>
                <p:cNvPr descr="Google Shape;1409;p26" id="4138" name="Google Shape;4138;p226"/>
                <p:cNvPicPr preferRelativeResize="0"/>
                <p:nvPr/>
              </p:nvPicPr>
              <p:blipFill rotWithShape="1">
                <a:blip r:embed="rId5">
                  <a:alphaModFix/>
                </a:blip>
                <a:srcRect b="0" l="0" r="0" t="0"/>
                <a:stretch/>
              </p:blipFill>
              <p:spPr>
                <a:xfrm flipH="1" rot="10800000">
                  <a:off x="643710" y="10452"/>
                  <a:ext cx="1391275" cy="185469"/>
                </a:xfrm>
                <a:prstGeom prst="rect">
                  <a:avLst/>
                </a:prstGeom>
                <a:noFill/>
                <a:ln>
                  <a:noFill/>
                </a:ln>
              </p:spPr>
            </p:pic>
            <p:pic>
              <p:nvPicPr>
                <p:cNvPr descr="Google Shape;1410;p26" id="4139" name="Google Shape;4139;p226"/>
                <p:cNvPicPr preferRelativeResize="0"/>
                <p:nvPr/>
              </p:nvPicPr>
              <p:blipFill rotWithShape="1">
                <a:blip r:embed="rId5">
                  <a:alphaModFix/>
                </a:blip>
                <a:srcRect b="0" l="0" r="0" t="0"/>
                <a:stretch/>
              </p:blipFill>
              <p:spPr>
                <a:xfrm flipH="1" rot="10800000">
                  <a:off x="3141336" y="54"/>
                  <a:ext cx="573925" cy="185469"/>
                </a:xfrm>
                <a:prstGeom prst="rect">
                  <a:avLst/>
                </a:prstGeom>
                <a:noFill/>
                <a:ln>
                  <a:noFill/>
                </a:ln>
              </p:spPr>
            </p:pic>
            <p:pic>
              <p:nvPicPr>
                <p:cNvPr descr="Google Shape;1411;p26" id="4140" name="Google Shape;4140;p226"/>
                <p:cNvPicPr preferRelativeResize="0"/>
                <p:nvPr/>
              </p:nvPicPr>
              <p:blipFill rotWithShape="1">
                <a:blip r:embed="rId5">
                  <a:alphaModFix/>
                </a:blip>
                <a:srcRect b="0" l="0" r="0" t="0"/>
                <a:stretch/>
              </p:blipFill>
              <p:spPr>
                <a:xfrm flipH="1" rot="10800000">
                  <a:off x="2077442" y="0"/>
                  <a:ext cx="1063925" cy="185491"/>
                </a:xfrm>
                <a:prstGeom prst="rect">
                  <a:avLst/>
                </a:prstGeom>
                <a:noFill/>
                <a:ln>
                  <a:noFill/>
                </a:ln>
              </p:spPr>
            </p:pic>
            <p:sp>
              <p:nvSpPr>
                <p:cNvPr id="4141" name="Google Shape;4141;p226"/>
                <p:cNvSpPr txBox="1"/>
                <p:nvPr/>
              </p:nvSpPr>
              <p:spPr>
                <a:xfrm>
                  <a:off x="104691" y="107600"/>
                  <a:ext cx="369900" cy="603600"/>
                </a:xfrm>
                <a:prstGeom prst="rect">
                  <a:avLst/>
                </a:prstGeom>
                <a:noFill/>
                <a:ln>
                  <a:noFill/>
                </a:ln>
              </p:spPr>
              <p:txBody>
                <a:bodyPr anchorCtr="0" anchor="ctr" bIns="17125" lIns="17125" spcFirstLastPara="1" rIns="17125" wrap="square" tIns="17125">
                  <a:noAutofit/>
                </a:bodyPr>
                <a:lstStyle/>
                <a:p>
                  <a:pPr indent="0" lvl="0" marL="0" marR="0" rtl="0" algn="ctr">
                    <a:lnSpc>
                      <a:spcPct val="100000"/>
                    </a:lnSpc>
                    <a:spcBef>
                      <a:spcPts val="0"/>
                    </a:spcBef>
                    <a:spcAft>
                      <a:spcPts val="0"/>
                    </a:spcAft>
                    <a:buClr>
                      <a:srgbClr val="FFAB40"/>
                    </a:buClr>
                    <a:buSzPts val="700"/>
                    <a:buFont typeface="Oswald"/>
                    <a:buNone/>
                  </a:pPr>
                  <a:r>
                    <a:rPr b="1" i="0" lang="en" sz="700" u="none" cap="none" strike="noStrike">
                      <a:solidFill>
                        <a:srgbClr val="FFAB40"/>
                      </a:solidFill>
                      <a:latin typeface="Oswald"/>
                      <a:ea typeface="Oswald"/>
                      <a:cs typeface="Oswald"/>
                      <a:sym typeface="Oswald"/>
                    </a:rPr>
                    <a:t>R</a:t>
                  </a:r>
                  <a:endParaRPr sz="500"/>
                </a:p>
              </p:txBody>
            </p:sp>
            <p:sp>
              <p:nvSpPr>
                <p:cNvPr id="4142" name="Google Shape;4142;p226"/>
                <p:cNvSpPr txBox="1"/>
                <p:nvPr/>
              </p:nvSpPr>
              <p:spPr>
                <a:xfrm>
                  <a:off x="947364" y="107600"/>
                  <a:ext cx="813900" cy="603600"/>
                </a:xfrm>
                <a:prstGeom prst="rect">
                  <a:avLst/>
                </a:prstGeom>
                <a:noFill/>
                <a:ln>
                  <a:noFill/>
                </a:ln>
              </p:spPr>
              <p:txBody>
                <a:bodyPr anchorCtr="0" anchor="ctr" bIns="17125" lIns="17125" spcFirstLastPara="1" rIns="17125" wrap="square" tIns="17125">
                  <a:noAutofit/>
                </a:bodyPr>
                <a:lstStyle/>
                <a:p>
                  <a:pPr indent="0" lvl="0" marL="0" marR="0" rtl="0" algn="ctr">
                    <a:lnSpc>
                      <a:spcPct val="100000"/>
                    </a:lnSpc>
                    <a:spcBef>
                      <a:spcPts val="0"/>
                    </a:spcBef>
                    <a:spcAft>
                      <a:spcPts val="0"/>
                    </a:spcAft>
                    <a:buClr>
                      <a:srgbClr val="FFAB40"/>
                    </a:buClr>
                    <a:buSzPts val="700"/>
                    <a:buFont typeface="Oswald"/>
                    <a:buNone/>
                  </a:pPr>
                  <a:r>
                    <a:rPr b="1" i="0" lang="en" sz="700" u="none" cap="none" strike="noStrike">
                      <a:solidFill>
                        <a:srgbClr val="FFAB40"/>
                      </a:solidFill>
                      <a:latin typeface="Oswald"/>
                      <a:ea typeface="Oswald"/>
                      <a:cs typeface="Oswald"/>
                      <a:sym typeface="Oswald"/>
                    </a:rPr>
                    <a:t>OH</a:t>
                  </a:r>
                  <a:endParaRPr sz="500"/>
                </a:p>
              </p:txBody>
            </p:sp>
            <p:sp>
              <p:nvSpPr>
                <p:cNvPr id="4143" name="Google Shape;4143;p226"/>
                <p:cNvSpPr txBox="1"/>
                <p:nvPr/>
              </p:nvSpPr>
              <p:spPr>
                <a:xfrm>
                  <a:off x="2475589" y="220769"/>
                  <a:ext cx="315600" cy="377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AB40"/>
                    </a:buClr>
                    <a:buSzPts val="700"/>
                    <a:buFont typeface="Oswald"/>
                    <a:buNone/>
                  </a:pPr>
                  <a:r>
                    <a:rPr b="1" i="0" lang="en" sz="700" u="none" cap="none" strike="noStrike">
                      <a:solidFill>
                        <a:srgbClr val="FFAB40"/>
                      </a:solidFill>
                      <a:latin typeface="Oswald"/>
                      <a:ea typeface="Oswald"/>
                      <a:cs typeface="Oswald"/>
                      <a:sym typeface="Oswald"/>
                    </a:rPr>
                    <a:t>H</a:t>
                  </a:r>
                  <a:endParaRPr sz="500"/>
                </a:p>
              </p:txBody>
            </p:sp>
            <p:sp>
              <p:nvSpPr>
                <p:cNvPr id="4144" name="Google Shape;4144;p226"/>
                <p:cNvSpPr txBox="1"/>
                <p:nvPr/>
              </p:nvSpPr>
              <p:spPr>
                <a:xfrm>
                  <a:off x="2922469" y="220739"/>
                  <a:ext cx="1051800" cy="377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AB40"/>
                    </a:buClr>
                    <a:buSzPts val="700"/>
                    <a:buFont typeface="Oswald"/>
                    <a:buNone/>
                  </a:pPr>
                  <a:r>
                    <a:rPr b="1" i="0" lang="en" sz="700" u="none" cap="none" strike="noStrike">
                      <a:solidFill>
                        <a:srgbClr val="FFAB40"/>
                      </a:solidFill>
                      <a:latin typeface="Oswald"/>
                      <a:ea typeface="Oswald"/>
                      <a:cs typeface="Oswald"/>
                      <a:sym typeface="Oswald"/>
                    </a:rPr>
                    <a:t>OH</a:t>
                  </a:r>
                  <a:endParaRPr sz="500"/>
                </a:p>
              </p:txBody>
            </p:sp>
          </p:grpSp>
          <p:grpSp>
            <p:nvGrpSpPr>
              <p:cNvPr id="4145" name="Google Shape;4145;p226"/>
              <p:cNvGrpSpPr/>
              <p:nvPr/>
            </p:nvGrpSpPr>
            <p:grpSpPr>
              <a:xfrm>
                <a:off x="-1" y="-2"/>
                <a:ext cx="3655566" cy="432300"/>
                <a:chOff x="-1" y="-2"/>
                <a:chExt cx="3655566" cy="432300"/>
              </a:xfrm>
            </p:grpSpPr>
            <p:cxnSp>
              <p:nvCxnSpPr>
                <p:cNvPr id="4146" name="Google Shape;4146;p226"/>
                <p:cNvCxnSpPr/>
                <p:nvPr/>
              </p:nvCxnSpPr>
              <p:spPr>
                <a:xfrm flipH="1" rot="10800000">
                  <a:off x="1422546" y="293498"/>
                  <a:ext cx="955200" cy="13500"/>
                </a:xfrm>
                <a:prstGeom prst="straightConnector1">
                  <a:avLst/>
                </a:prstGeom>
                <a:noFill/>
                <a:ln cap="flat" cmpd="sng" w="9525">
                  <a:solidFill>
                    <a:srgbClr val="1C4587"/>
                  </a:solidFill>
                  <a:prstDash val="dot"/>
                  <a:round/>
                  <a:headEnd len="sm" w="sm" type="none"/>
                  <a:tailEnd len="sm" w="sm" type="none"/>
                </a:ln>
              </p:spPr>
            </p:cxnSp>
            <p:grpSp>
              <p:nvGrpSpPr>
                <p:cNvPr id="4147" name="Google Shape;4147;p226"/>
                <p:cNvGrpSpPr/>
                <p:nvPr/>
              </p:nvGrpSpPr>
              <p:grpSpPr>
                <a:xfrm>
                  <a:off x="-1" y="-2"/>
                  <a:ext cx="1055477" cy="432300"/>
                  <a:chOff x="-1" y="-1"/>
                  <a:chExt cx="1055477" cy="432300"/>
                </a:xfrm>
              </p:grpSpPr>
              <p:sp>
                <p:nvSpPr>
                  <p:cNvPr id="4148" name="Google Shape;4148;p226"/>
                  <p:cNvSpPr/>
                  <p:nvPr/>
                </p:nvSpPr>
                <p:spPr>
                  <a:xfrm>
                    <a:off x="-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49" name="Google Shape;4149;p226"/>
                  <p:cNvSpPr/>
                  <p:nvPr/>
                </p:nvSpPr>
                <p:spPr>
                  <a:xfrm>
                    <a:off x="18361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50" name="Google Shape;4150;p226"/>
                  <p:cNvSpPr/>
                  <p:nvPr/>
                </p:nvSpPr>
                <p:spPr>
                  <a:xfrm>
                    <a:off x="367230"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51" name="Google Shape;4151;p226"/>
                  <p:cNvSpPr/>
                  <p:nvPr/>
                </p:nvSpPr>
                <p:spPr>
                  <a:xfrm>
                    <a:off x="550845"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52" name="Google Shape;4152;p226"/>
                  <p:cNvSpPr/>
                  <p:nvPr/>
                </p:nvSpPr>
                <p:spPr>
                  <a:xfrm>
                    <a:off x="73446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53" name="Google Shape;4153;p226"/>
                  <p:cNvSpPr/>
                  <p:nvPr/>
                </p:nvSpPr>
                <p:spPr>
                  <a:xfrm>
                    <a:off x="918076"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4154" name="Google Shape;4154;p226"/>
                <p:cNvGrpSpPr/>
                <p:nvPr/>
              </p:nvGrpSpPr>
              <p:grpSpPr>
                <a:xfrm>
                  <a:off x="2600088" y="-2"/>
                  <a:ext cx="1055477" cy="432300"/>
                  <a:chOff x="-1" y="-1"/>
                  <a:chExt cx="1055477" cy="432300"/>
                </a:xfrm>
              </p:grpSpPr>
              <p:sp>
                <p:nvSpPr>
                  <p:cNvPr id="4155" name="Google Shape;4155;p226"/>
                  <p:cNvSpPr/>
                  <p:nvPr/>
                </p:nvSpPr>
                <p:spPr>
                  <a:xfrm>
                    <a:off x="-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56" name="Google Shape;4156;p226"/>
                  <p:cNvSpPr/>
                  <p:nvPr/>
                </p:nvSpPr>
                <p:spPr>
                  <a:xfrm>
                    <a:off x="183614"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57" name="Google Shape;4157;p226"/>
                  <p:cNvSpPr/>
                  <p:nvPr/>
                </p:nvSpPr>
                <p:spPr>
                  <a:xfrm>
                    <a:off x="367230"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58" name="Google Shape;4158;p226"/>
                  <p:cNvSpPr/>
                  <p:nvPr/>
                </p:nvSpPr>
                <p:spPr>
                  <a:xfrm>
                    <a:off x="550845"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59" name="Google Shape;4159;p226"/>
                  <p:cNvSpPr/>
                  <p:nvPr/>
                </p:nvSpPr>
                <p:spPr>
                  <a:xfrm>
                    <a:off x="734461"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60" name="Google Shape;4160;p226"/>
                  <p:cNvSpPr/>
                  <p:nvPr/>
                </p:nvSpPr>
                <p:spPr>
                  <a:xfrm>
                    <a:off x="918076" y="-1"/>
                    <a:ext cx="137400" cy="4323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sp>
            <p:nvSpPr>
              <p:cNvPr id="4161" name="Google Shape;4161;p226"/>
              <p:cNvSpPr/>
              <p:nvPr/>
            </p:nvSpPr>
            <p:spPr>
              <a:xfrm>
                <a:off x="252421" y="1133121"/>
                <a:ext cx="137400" cy="432300"/>
              </a:xfrm>
              <a:prstGeom prst="rect">
                <a:avLst/>
              </a:prstGeom>
              <a:noFill/>
              <a:ln cap="flat" cmpd="sng" w="9525">
                <a:solidFill>
                  <a:srgbClr val="134F5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62" name="Google Shape;4162;p226"/>
              <p:cNvSpPr/>
              <p:nvPr/>
            </p:nvSpPr>
            <p:spPr>
              <a:xfrm>
                <a:off x="1308697" y="1133121"/>
                <a:ext cx="137400" cy="432300"/>
              </a:xfrm>
              <a:prstGeom prst="rect">
                <a:avLst/>
              </a:prstGeom>
              <a:noFill/>
              <a:ln cap="flat" cmpd="sng" w="9525">
                <a:solidFill>
                  <a:srgbClr val="134F5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63" name="Google Shape;4163;p226"/>
              <p:cNvSpPr/>
              <p:nvPr/>
            </p:nvSpPr>
            <p:spPr>
              <a:xfrm>
                <a:off x="2558795" y="1133121"/>
                <a:ext cx="137400" cy="432300"/>
              </a:xfrm>
              <a:prstGeom prst="rect">
                <a:avLst/>
              </a:prstGeom>
              <a:noFill/>
              <a:ln cap="flat" cmpd="sng" w="9525">
                <a:solidFill>
                  <a:srgbClr val="134F5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64" name="Google Shape;4164;p226"/>
              <p:cNvSpPr/>
              <p:nvPr/>
            </p:nvSpPr>
            <p:spPr>
              <a:xfrm>
                <a:off x="3395824" y="1133121"/>
                <a:ext cx="137400" cy="432300"/>
              </a:xfrm>
              <a:prstGeom prst="rect">
                <a:avLst/>
              </a:prstGeom>
              <a:noFill/>
              <a:ln cap="flat" cmpd="sng" w="9525">
                <a:solidFill>
                  <a:srgbClr val="134F5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pic>
          <p:nvPicPr>
            <p:cNvPr descr="Google Shape;1436;p26" id="4165" name="Google Shape;4165;p226"/>
            <p:cNvPicPr preferRelativeResize="0"/>
            <p:nvPr/>
          </p:nvPicPr>
          <p:blipFill rotWithShape="1">
            <a:blip r:embed="rId6">
              <a:alphaModFix/>
            </a:blip>
            <a:srcRect b="0" l="0" r="0" t="0"/>
            <a:stretch/>
          </p:blipFill>
          <p:spPr>
            <a:xfrm rot="5397003">
              <a:off x="1685720" y="4628693"/>
              <a:ext cx="889985" cy="193729"/>
            </a:xfrm>
            <a:prstGeom prst="rect">
              <a:avLst/>
            </a:prstGeom>
            <a:noFill/>
            <a:ln>
              <a:noFill/>
            </a:ln>
          </p:spPr>
        </p:pic>
      </p:grpSp>
      <p:sp>
        <p:nvSpPr>
          <p:cNvPr id="4166" name="Google Shape;4166;p226"/>
          <p:cNvSpPr txBox="1"/>
          <p:nvPr/>
        </p:nvSpPr>
        <p:spPr>
          <a:xfrm>
            <a:off x="6887375" y="4497700"/>
            <a:ext cx="1787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latin typeface="Source Sans Pro"/>
                <a:ea typeface="Source Sans Pro"/>
                <a:cs typeface="Source Sans Pro"/>
                <a:sym typeface="Source Sans Pro"/>
              </a:rPr>
              <a:t>(Hannun et al. 2017) — </a:t>
            </a:r>
            <a:r>
              <a:rPr lang="en" sz="1000" u="sng">
                <a:solidFill>
                  <a:schemeClr val="hlink"/>
                </a:solidFill>
                <a:latin typeface="Source Sans Pro"/>
                <a:ea typeface="Source Sans Pro"/>
                <a:cs typeface="Source Sans Pro"/>
                <a:sym typeface="Source Sans Pro"/>
                <a:hlinkClick r:id="rId7"/>
              </a:rPr>
              <a:t>https://distill.pub/2017/ctc</a:t>
            </a:r>
            <a:endParaRPr sz="1000">
              <a:solidFill>
                <a:schemeClr val="lt2"/>
              </a:solidFill>
              <a:latin typeface="Source Sans Pro"/>
              <a:ea typeface="Source Sans Pro"/>
              <a:cs typeface="Source Sans Pro"/>
              <a:sym typeface="Source Sans Pro"/>
            </a:endParaRPr>
          </a:p>
        </p:txBody>
      </p:sp>
      <p:pic>
        <p:nvPicPr>
          <p:cNvPr id="4167" name="Google Shape;4167;p226"/>
          <p:cNvPicPr preferRelativeResize="0"/>
          <p:nvPr/>
        </p:nvPicPr>
        <p:blipFill>
          <a:blip r:embed="rId8">
            <a:alphaModFix/>
          </a:blip>
          <a:stretch>
            <a:fillRect/>
          </a:stretch>
        </p:blipFill>
        <p:spPr>
          <a:xfrm>
            <a:off x="2925250" y="1408150"/>
            <a:ext cx="5636874" cy="2632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1" name="Google Shape;131;p29"/>
          <p:cNvSpPr txBox="1"/>
          <p:nvPr>
            <p:ph type="title"/>
          </p:nvPr>
        </p:nvSpPr>
        <p:spPr>
          <a:xfrm>
            <a:off x="215800" y="140225"/>
            <a:ext cx="8616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Speakers</a:t>
            </a:r>
            <a:endParaRPr/>
          </a:p>
        </p:txBody>
      </p:sp>
      <p:grpSp>
        <p:nvGrpSpPr>
          <p:cNvPr id="132" name="Google Shape;132;p29"/>
          <p:cNvGrpSpPr/>
          <p:nvPr/>
        </p:nvGrpSpPr>
        <p:grpSpPr>
          <a:xfrm>
            <a:off x="837625" y="1490888"/>
            <a:ext cx="7468750" cy="2161725"/>
            <a:chOff x="708625" y="1490888"/>
            <a:chExt cx="7468750" cy="2161725"/>
          </a:xfrm>
        </p:grpSpPr>
        <p:grpSp>
          <p:nvGrpSpPr>
            <p:cNvPr id="133" name="Google Shape;133;p29"/>
            <p:cNvGrpSpPr/>
            <p:nvPr/>
          </p:nvGrpSpPr>
          <p:grpSpPr>
            <a:xfrm>
              <a:off x="708625" y="1490888"/>
              <a:ext cx="1672800" cy="2161725"/>
              <a:chOff x="708625" y="1490888"/>
              <a:chExt cx="1672800" cy="2161725"/>
            </a:xfrm>
          </p:grpSpPr>
          <p:pic>
            <p:nvPicPr>
              <p:cNvPr id="134" name="Google Shape;134;p29"/>
              <p:cNvPicPr preferRelativeResize="0"/>
              <p:nvPr/>
            </p:nvPicPr>
            <p:blipFill rotWithShape="1">
              <a:blip r:embed="rId3">
                <a:alphaModFix/>
              </a:blip>
              <a:srcRect b="0" l="0" r="0" t="2372"/>
              <a:stretch/>
            </p:blipFill>
            <p:spPr>
              <a:xfrm>
                <a:off x="818425" y="1490888"/>
                <a:ext cx="1222428" cy="1377775"/>
              </a:xfrm>
              <a:prstGeom prst="rect">
                <a:avLst/>
              </a:prstGeom>
              <a:noFill/>
              <a:ln>
                <a:noFill/>
              </a:ln>
            </p:spPr>
          </p:pic>
          <p:sp>
            <p:nvSpPr>
              <p:cNvPr id="135" name="Google Shape;135;p29"/>
              <p:cNvSpPr txBox="1"/>
              <p:nvPr/>
            </p:nvSpPr>
            <p:spPr>
              <a:xfrm>
                <a:off x="708625" y="2790712"/>
                <a:ext cx="1672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Jan Niehues,</a:t>
                </a:r>
                <a:endParaRPr sz="1100">
                  <a:latin typeface="Source Sans Pro"/>
                  <a:ea typeface="Source Sans Pro"/>
                  <a:cs typeface="Source Sans Pro"/>
                  <a:sym typeface="Source Sans Pro"/>
                </a:endParaRPr>
              </a:p>
              <a:p>
                <a:pPr indent="0" lvl="0" marL="0" rtl="0" algn="l">
                  <a:spcBef>
                    <a:spcPts val="0"/>
                  </a:spcBef>
                  <a:spcAft>
                    <a:spcPts val="0"/>
                  </a:spcAft>
                  <a:buNone/>
                </a:pPr>
                <a:r>
                  <a:rPr i="1" lang="en" sz="1100">
                    <a:latin typeface="Source Sans Pro"/>
                    <a:ea typeface="Source Sans Pro"/>
                    <a:cs typeface="Source Sans Pro"/>
                    <a:sym typeface="Source Sans Pro"/>
                  </a:rPr>
                  <a:t>Maastricht University</a:t>
                </a:r>
                <a:endParaRPr i="1" sz="1100">
                  <a:latin typeface="Source Sans Pro"/>
                  <a:ea typeface="Source Sans Pro"/>
                  <a:cs typeface="Source Sans Pro"/>
                  <a:sym typeface="Source Sans Pro"/>
                </a:endParaRPr>
              </a:p>
              <a:p>
                <a:pPr indent="0" lvl="0" marL="0" rtl="0" algn="l">
                  <a:spcBef>
                    <a:spcPts val="0"/>
                  </a:spcBef>
                  <a:spcAft>
                    <a:spcPts val="0"/>
                  </a:spcAft>
                  <a:buNone/>
                </a:pPr>
                <a:r>
                  <a:rPr lang="en" sz="1100" u="sng">
                    <a:solidFill>
                      <a:schemeClr val="hlink"/>
                    </a:solidFill>
                    <a:latin typeface="Source Sans Pro"/>
                    <a:ea typeface="Source Sans Pro"/>
                    <a:cs typeface="Source Sans Pro"/>
                    <a:sym typeface="Source Sans Pro"/>
                    <a:hlinkClick r:id="rId4"/>
                  </a:rPr>
                  <a:t>jan.niehues@maastrichtuniversity.nl</a:t>
                </a:r>
                <a:endParaRPr sz="1100">
                  <a:latin typeface="Source Sans Pro"/>
                  <a:ea typeface="Source Sans Pro"/>
                  <a:cs typeface="Source Sans Pro"/>
                  <a:sym typeface="Source Sans Pro"/>
                </a:endParaRPr>
              </a:p>
            </p:txBody>
          </p:sp>
        </p:grpSp>
        <p:grpSp>
          <p:nvGrpSpPr>
            <p:cNvPr id="136" name="Google Shape;136;p29"/>
            <p:cNvGrpSpPr/>
            <p:nvPr/>
          </p:nvGrpSpPr>
          <p:grpSpPr>
            <a:xfrm>
              <a:off x="2609208" y="1490893"/>
              <a:ext cx="1604400" cy="2029057"/>
              <a:chOff x="2602613" y="1490893"/>
              <a:chExt cx="1604400" cy="2029057"/>
            </a:xfrm>
          </p:grpSpPr>
          <p:pic>
            <p:nvPicPr>
              <p:cNvPr id="137" name="Google Shape;137;p29"/>
              <p:cNvPicPr preferRelativeResize="0"/>
              <p:nvPr/>
            </p:nvPicPr>
            <p:blipFill>
              <a:blip r:embed="rId5">
                <a:alphaModFix/>
              </a:blip>
              <a:stretch>
                <a:fillRect/>
              </a:stretch>
            </p:blipFill>
            <p:spPr>
              <a:xfrm>
                <a:off x="2700172" y="1490893"/>
                <a:ext cx="1385050" cy="1396620"/>
              </a:xfrm>
              <a:prstGeom prst="rect">
                <a:avLst/>
              </a:prstGeom>
              <a:noFill/>
              <a:ln>
                <a:noFill/>
              </a:ln>
            </p:spPr>
          </p:pic>
          <p:sp>
            <p:nvSpPr>
              <p:cNvPr id="138" name="Google Shape;138;p29"/>
              <p:cNvSpPr txBox="1"/>
              <p:nvPr/>
            </p:nvSpPr>
            <p:spPr>
              <a:xfrm>
                <a:off x="2602613" y="2827250"/>
                <a:ext cx="1604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Elizabeth Salesky,</a:t>
                </a:r>
                <a:endParaRPr sz="1100">
                  <a:latin typeface="Source Sans Pro"/>
                  <a:ea typeface="Source Sans Pro"/>
                  <a:cs typeface="Source Sans Pro"/>
                  <a:sym typeface="Source Sans Pro"/>
                </a:endParaRPr>
              </a:p>
              <a:p>
                <a:pPr indent="0" lvl="0" marL="0" rtl="0" algn="l">
                  <a:spcBef>
                    <a:spcPts val="0"/>
                  </a:spcBef>
                  <a:spcAft>
                    <a:spcPts val="0"/>
                  </a:spcAft>
                  <a:buNone/>
                </a:pPr>
                <a:r>
                  <a:rPr i="1" lang="en" sz="1100">
                    <a:latin typeface="Source Sans Pro"/>
                    <a:ea typeface="Source Sans Pro"/>
                    <a:cs typeface="Source Sans Pro"/>
                    <a:sym typeface="Source Sans Pro"/>
                  </a:rPr>
                  <a:t>Johns Hopkins University</a:t>
                </a:r>
                <a:endParaRPr i="1" sz="1100">
                  <a:latin typeface="Source Sans Pro"/>
                  <a:ea typeface="Source Sans Pro"/>
                  <a:cs typeface="Source Sans Pro"/>
                  <a:sym typeface="Source Sans Pro"/>
                </a:endParaRPr>
              </a:p>
              <a:p>
                <a:pPr indent="0" lvl="0" marL="0" rtl="0" algn="l">
                  <a:spcBef>
                    <a:spcPts val="0"/>
                  </a:spcBef>
                  <a:spcAft>
                    <a:spcPts val="0"/>
                  </a:spcAft>
                  <a:buNone/>
                </a:pPr>
                <a:r>
                  <a:rPr lang="en" sz="1100" u="sng">
                    <a:solidFill>
                      <a:schemeClr val="hlink"/>
                    </a:solidFill>
                    <a:latin typeface="Source Sans Pro"/>
                    <a:ea typeface="Source Sans Pro"/>
                    <a:cs typeface="Source Sans Pro"/>
                    <a:sym typeface="Source Sans Pro"/>
                    <a:hlinkClick r:id="rId6"/>
                  </a:rPr>
                  <a:t>esalesky@jhu.edu</a:t>
                </a:r>
                <a:endParaRPr sz="1100">
                  <a:latin typeface="Source Sans Pro"/>
                  <a:ea typeface="Source Sans Pro"/>
                  <a:cs typeface="Source Sans Pro"/>
                  <a:sym typeface="Source Sans Pro"/>
                </a:endParaRPr>
              </a:p>
            </p:txBody>
          </p:sp>
        </p:grpSp>
        <p:grpSp>
          <p:nvGrpSpPr>
            <p:cNvPr id="139" name="Google Shape;139;p29"/>
            <p:cNvGrpSpPr/>
            <p:nvPr/>
          </p:nvGrpSpPr>
          <p:grpSpPr>
            <a:xfrm>
              <a:off x="4441392" y="1494212"/>
              <a:ext cx="1835400" cy="1989200"/>
              <a:chOff x="4634175" y="1494212"/>
              <a:chExt cx="1835400" cy="1989200"/>
            </a:xfrm>
          </p:grpSpPr>
          <p:pic>
            <p:nvPicPr>
              <p:cNvPr id="140" name="Google Shape;140;p29"/>
              <p:cNvPicPr preferRelativeResize="0"/>
              <p:nvPr/>
            </p:nvPicPr>
            <p:blipFill rotWithShape="1">
              <a:blip r:embed="rId7">
                <a:alphaModFix/>
              </a:blip>
              <a:srcRect b="9037" l="0" r="0" t="16458"/>
              <a:stretch/>
            </p:blipFill>
            <p:spPr>
              <a:xfrm>
                <a:off x="4744541" y="1494212"/>
                <a:ext cx="1222425" cy="1371527"/>
              </a:xfrm>
              <a:prstGeom prst="rect">
                <a:avLst/>
              </a:prstGeom>
              <a:noFill/>
              <a:ln>
                <a:noFill/>
              </a:ln>
            </p:spPr>
          </p:pic>
          <p:sp>
            <p:nvSpPr>
              <p:cNvPr id="141" name="Google Shape;141;p29"/>
              <p:cNvSpPr txBox="1"/>
              <p:nvPr/>
            </p:nvSpPr>
            <p:spPr>
              <a:xfrm>
                <a:off x="4634175" y="2790712"/>
                <a:ext cx="1835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Marco Turchi,</a:t>
                </a:r>
                <a:endParaRPr sz="1100">
                  <a:latin typeface="Source Sans Pro"/>
                  <a:ea typeface="Source Sans Pro"/>
                  <a:cs typeface="Source Sans Pro"/>
                  <a:sym typeface="Source Sans Pro"/>
                </a:endParaRPr>
              </a:p>
              <a:p>
                <a:pPr indent="0" lvl="0" marL="0" rtl="0" algn="l">
                  <a:spcBef>
                    <a:spcPts val="0"/>
                  </a:spcBef>
                  <a:spcAft>
                    <a:spcPts val="0"/>
                  </a:spcAft>
                  <a:buNone/>
                </a:pPr>
                <a:r>
                  <a:rPr i="1" lang="en" sz="1100">
                    <a:latin typeface="Source Sans Pro"/>
                    <a:ea typeface="Source Sans Pro"/>
                    <a:cs typeface="Source Sans Pro"/>
                    <a:sym typeface="Source Sans Pro"/>
                  </a:rPr>
                  <a:t>Fondazione Bruno Kessler</a:t>
                </a:r>
                <a:endParaRPr i="1" sz="1100">
                  <a:latin typeface="Source Sans Pro"/>
                  <a:ea typeface="Source Sans Pro"/>
                  <a:cs typeface="Source Sans Pro"/>
                  <a:sym typeface="Source Sans Pro"/>
                </a:endParaRPr>
              </a:p>
              <a:p>
                <a:pPr indent="0" lvl="0" marL="0" rtl="0" algn="l">
                  <a:spcBef>
                    <a:spcPts val="0"/>
                  </a:spcBef>
                  <a:spcAft>
                    <a:spcPts val="0"/>
                  </a:spcAft>
                  <a:buNone/>
                </a:pPr>
                <a:r>
                  <a:rPr lang="en" sz="1100" u="sng">
                    <a:solidFill>
                      <a:schemeClr val="hlink"/>
                    </a:solidFill>
                    <a:latin typeface="Source Sans Pro"/>
                    <a:ea typeface="Source Sans Pro"/>
                    <a:cs typeface="Source Sans Pro"/>
                    <a:sym typeface="Source Sans Pro"/>
                    <a:hlinkClick r:id="rId8"/>
                  </a:rPr>
                  <a:t>turchi@fbk.eu</a:t>
                </a:r>
                <a:endParaRPr sz="1100">
                  <a:latin typeface="Source Sans Pro"/>
                  <a:ea typeface="Source Sans Pro"/>
                  <a:cs typeface="Source Sans Pro"/>
                  <a:sym typeface="Source Sans Pro"/>
                </a:endParaRPr>
              </a:p>
            </p:txBody>
          </p:sp>
        </p:grpSp>
        <p:grpSp>
          <p:nvGrpSpPr>
            <p:cNvPr id="142" name="Google Shape;142;p29"/>
            <p:cNvGrpSpPr/>
            <p:nvPr/>
          </p:nvGrpSpPr>
          <p:grpSpPr>
            <a:xfrm>
              <a:off x="6504575" y="1492959"/>
              <a:ext cx="1672800" cy="1990441"/>
              <a:chOff x="6504575" y="1492959"/>
              <a:chExt cx="1672800" cy="1990441"/>
            </a:xfrm>
          </p:grpSpPr>
          <p:sp>
            <p:nvSpPr>
              <p:cNvPr id="143" name="Google Shape;143;p29"/>
              <p:cNvSpPr txBox="1"/>
              <p:nvPr/>
            </p:nvSpPr>
            <p:spPr>
              <a:xfrm>
                <a:off x="6504575" y="2790700"/>
                <a:ext cx="1672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Matteo Negri,</a:t>
                </a:r>
                <a:endParaRPr sz="1100">
                  <a:latin typeface="Source Sans Pro"/>
                  <a:ea typeface="Source Sans Pro"/>
                  <a:cs typeface="Source Sans Pro"/>
                  <a:sym typeface="Source Sans Pro"/>
                </a:endParaRPr>
              </a:p>
              <a:p>
                <a:pPr indent="0" lvl="0" marL="0" rtl="0" algn="l">
                  <a:spcBef>
                    <a:spcPts val="0"/>
                  </a:spcBef>
                  <a:spcAft>
                    <a:spcPts val="0"/>
                  </a:spcAft>
                  <a:buNone/>
                </a:pPr>
                <a:r>
                  <a:rPr i="1" lang="en" sz="1100">
                    <a:latin typeface="Source Sans Pro"/>
                    <a:ea typeface="Source Sans Pro"/>
                    <a:cs typeface="Source Sans Pro"/>
                    <a:sym typeface="Source Sans Pro"/>
                  </a:rPr>
                  <a:t>Fondazione Bruno Kessler</a:t>
                </a:r>
                <a:endParaRPr i="1" sz="1100">
                  <a:latin typeface="Source Sans Pro"/>
                  <a:ea typeface="Source Sans Pro"/>
                  <a:cs typeface="Source Sans Pro"/>
                  <a:sym typeface="Source Sans Pro"/>
                </a:endParaRPr>
              </a:p>
              <a:p>
                <a:pPr indent="0" lvl="0" marL="0" rtl="0" algn="l">
                  <a:spcBef>
                    <a:spcPts val="0"/>
                  </a:spcBef>
                  <a:spcAft>
                    <a:spcPts val="0"/>
                  </a:spcAft>
                  <a:buNone/>
                </a:pPr>
                <a:r>
                  <a:rPr lang="en" sz="1100" u="sng">
                    <a:solidFill>
                      <a:schemeClr val="hlink"/>
                    </a:solidFill>
                    <a:latin typeface="Source Sans Pro"/>
                    <a:ea typeface="Source Sans Pro"/>
                    <a:cs typeface="Source Sans Pro"/>
                    <a:sym typeface="Source Sans Pro"/>
                    <a:hlinkClick r:id="rId9"/>
                  </a:rPr>
                  <a:t>negri@fbk.eu</a:t>
                </a:r>
                <a:endParaRPr sz="1100">
                  <a:latin typeface="Source Sans Pro"/>
                  <a:ea typeface="Source Sans Pro"/>
                  <a:cs typeface="Source Sans Pro"/>
                  <a:sym typeface="Source Sans Pro"/>
                </a:endParaRPr>
              </a:p>
            </p:txBody>
          </p:sp>
          <p:pic>
            <p:nvPicPr>
              <p:cNvPr id="144" name="Google Shape;144;p29"/>
              <p:cNvPicPr preferRelativeResize="0"/>
              <p:nvPr/>
            </p:nvPicPr>
            <p:blipFill rotWithShape="1">
              <a:blip r:embed="rId10">
                <a:alphaModFix/>
              </a:blip>
              <a:srcRect b="0" l="10594" r="0" t="12010"/>
              <a:stretch/>
            </p:blipFill>
            <p:spPr>
              <a:xfrm>
                <a:off x="6504575" y="1492959"/>
                <a:ext cx="1385051" cy="1377816"/>
              </a:xfrm>
              <a:prstGeom prst="rect">
                <a:avLst/>
              </a:prstGeom>
              <a:noFill/>
              <a:ln>
                <a:noFill/>
              </a:ln>
            </p:spPr>
          </p:pic>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7"/>
          <p:cNvSpPr txBox="1"/>
          <p:nvPr>
            <p:ph type="title"/>
          </p:nvPr>
        </p:nvSpPr>
        <p:spPr>
          <a:xfrm>
            <a:off x="359999" y="310695"/>
            <a:ext cx="8326799" cy="567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2"/>
              </a:buClr>
              <a:buSzPts val="1100"/>
              <a:buFont typeface="Arial"/>
              <a:buNone/>
            </a:pPr>
            <a:r>
              <a:rPr lang="en"/>
              <a:t>Challenges in translation of speech</a:t>
            </a:r>
            <a:endParaRPr/>
          </a:p>
          <a:p>
            <a:pPr indent="0" lvl="0" marL="0" rtl="0" algn="l">
              <a:lnSpc>
                <a:spcPct val="100000"/>
              </a:lnSpc>
              <a:spcBef>
                <a:spcPts val="0"/>
              </a:spcBef>
              <a:spcAft>
                <a:spcPts val="0"/>
              </a:spcAft>
              <a:buClr>
                <a:schemeClr val="dk2"/>
              </a:buClr>
              <a:buSzPts val="3600"/>
              <a:buFont typeface="Calibri"/>
              <a:buNone/>
            </a:pPr>
            <a:r>
              <a:t/>
            </a:r>
            <a:endParaRPr/>
          </a:p>
        </p:txBody>
      </p:sp>
      <p:sp>
        <p:nvSpPr>
          <p:cNvPr id="507" name="Google Shape;507;p47"/>
          <p:cNvSpPr txBox="1"/>
          <p:nvPr>
            <p:ph idx="1" type="body"/>
          </p:nvPr>
        </p:nvSpPr>
        <p:spPr>
          <a:xfrm>
            <a:off x="359999" y="972000"/>
            <a:ext cx="8326799" cy="2720310"/>
          </a:xfrm>
          <a:prstGeom prst="rect">
            <a:avLst/>
          </a:prstGeom>
          <a:noFill/>
          <a:ln>
            <a:noFill/>
          </a:ln>
        </p:spPr>
        <p:txBody>
          <a:bodyPr anchorCtr="0" anchor="t" bIns="0" lIns="0" spcFirstLastPara="1" rIns="0" wrap="square" tIns="0">
            <a:noAutofit/>
          </a:bodyPr>
          <a:lstStyle/>
          <a:p>
            <a:pPr indent="-342900" lvl="0" marL="342900" rtl="0" algn="l">
              <a:lnSpc>
                <a:spcPct val="100000"/>
              </a:lnSpc>
              <a:spcBef>
                <a:spcPts val="0"/>
              </a:spcBef>
              <a:spcAft>
                <a:spcPts val="0"/>
              </a:spcAft>
              <a:buClr>
                <a:schemeClr val="dk1"/>
              </a:buClr>
              <a:buSzPts val="2400"/>
              <a:buChar char="•"/>
            </a:pPr>
            <a:r>
              <a:rPr lang="en"/>
              <a:t>Audio challenges</a:t>
            </a:r>
            <a:endParaRPr/>
          </a:p>
          <a:p>
            <a:pPr indent="-384175" lvl="1" marL="717550" rtl="0" algn="l">
              <a:lnSpc>
                <a:spcPct val="100000"/>
              </a:lnSpc>
              <a:spcBef>
                <a:spcPts val="0"/>
              </a:spcBef>
              <a:spcAft>
                <a:spcPts val="0"/>
              </a:spcAft>
              <a:buClr>
                <a:schemeClr val="dk1"/>
              </a:buClr>
              <a:buSzPts val="2400"/>
              <a:buChar char="-"/>
            </a:pPr>
            <a:r>
              <a:rPr lang="en" sz="1800"/>
              <a:t>Multiple speaker</a:t>
            </a:r>
            <a:endParaRPr sz="1800"/>
          </a:p>
          <a:p>
            <a:pPr indent="-382588" lvl="2" marL="1073150" rtl="0" algn="l">
              <a:lnSpc>
                <a:spcPct val="100000"/>
              </a:lnSpc>
              <a:spcBef>
                <a:spcPts val="0"/>
              </a:spcBef>
              <a:spcAft>
                <a:spcPts val="0"/>
              </a:spcAft>
              <a:buClr>
                <a:schemeClr val="dk1"/>
              </a:buClr>
              <a:buSzPts val="2400"/>
              <a:buChar char="-"/>
            </a:pPr>
            <a:r>
              <a:rPr lang="en" sz="1800"/>
              <a:t>e.g. Meetings</a:t>
            </a:r>
            <a:endParaRPr sz="1800"/>
          </a:p>
          <a:p>
            <a:pPr indent="-382588" lvl="2" marL="1073150" rtl="0" algn="l">
              <a:lnSpc>
                <a:spcPct val="100000"/>
              </a:lnSpc>
              <a:spcBef>
                <a:spcPts val="0"/>
              </a:spcBef>
              <a:spcAft>
                <a:spcPts val="0"/>
              </a:spcAft>
              <a:buClr>
                <a:schemeClr val="dk1"/>
              </a:buClr>
              <a:buSzPts val="2400"/>
              <a:buChar char="-"/>
            </a:pPr>
            <a:r>
              <a:rPr lang="en" sz="1800"/>
              <a:t>Challenges:</a:t>
            </a:r>
            <a:endParaRPr sz="1800"/>
          </a:p>
          <a:p>
            <a:pPr indent="-381000" lvl="3" marL="1430338" rtl="0" algn="l">
              <a:lnSpc>
                <a:spcPct val="100000"/>
              </a:lnSpc>
              <a:spcBef>
                <a:spcPts val="0"/>
              </a:spcBef>
              <a:spcAft>
                <a:spcPts val="0"/>
              </a:spcAft>
              <a:buClr>
                <a:schemeClr val="dk1"/>
              </a:buClr>
              <a:buSzPts val="2400"/>
              <a:buChar char="-"/>
            </a:pPr>
            <a:r>
              <a:rPr lang="en" sz="1800"/>
              <a:t>Overlapping voice</a:t>
            </a:r>
            <a:endParaRPr sz="1800"/>
          </a:p>
          <a:p>
            <a:pPr indent="-384175" lvl="1" marL="717550" rtl="0" algn="l">
              <a:lnSpc>
                <a:spcPct val="100000"/>
              </a:lnSpc>
              <a:spcBef>
                <a:spcPts val="0"/>
              </a:spcBef>
              <a:spcAft>
                <a:spcPts val="0"/>
              </a:spcAft>
              <a:buClr>
                <a:schemeClr val="dk1"/>
              </a:buClr>
              <a:buSzPts val="2400"/>
              <a:buChar char="-"/>
            </a:pPr>
            <a:r>
              <a:rPr lang="en" sz="1800"/>
              <a:t>Background noise</a:t>
            </a:r>
            <a:endParaRPr sz="1800"/>
          </a:p>
          <a:p>
            <a:pPr indent="-371475" lvl="1" marL="717550" rtl="0" algn="l">
              <a:lnSpc>
                <a:spcPct val="100000"/>
              </a:lnSpc>
              <a:spcBef>
                <a:spcPts val="0"/>
              </a:spcBef>
              <a:spcAft>
                <a:spcPts val="0"/>
              </a:spcAft>
              <a:buSzPts val="2200"/>
              <a:buChar char="-"/>
            </a:pPr>
            <a:r>
              <a:rPr lang="en" sz="1800"/>
              <a:t>Audio segmentation</a:t>
            </a:r>
            <a:endParaRPr sz="1800"/>
          </a:p>
          <a:p>
            <a:pPr indent="-190500" lvl="0" marL="342900" rtl="0" algn="l">
              <a:lnSpc>
                <a:spcPct val="100000"/>
              </a:lnSpc>
              <a:spcBef>
                <a:spcPts val="0"/>
              </a:spcBef>
              <a:spcAft>
                <a:spcPts val="0"/>
              </a:spcAft>
              <a:buClr>
                <a:schemeClr val="dk1"/>
              </a:buClr>
              <a:buSzPts val="2400"/>
              <a:buNone/>
            </a:pPr>
            <a:r>
              <a:t/>
            </a:r>
            <a:endParaRPr/>
          </a:p>
        </p:txBody>
      </p:sp>
      <p:pic>
        <p:nvPicPr>
          <p:cNvPr id="508" name="Google Shape;508;p47"/>
          <p:cNvPicPr preferRelativeResize="0"/>
          <p:nvPr/>
        </p:nvPicPr>
        <p:blipFill rotWithShape="1">
          <a:blip r:embed="rId3">
            <a:alphaModFix/>
          </a:blip>
          <a:srcRect b="0" l="0" r="0" t="0"/>
          <a:stretch/>
        </p:blipFill>
        <p:spPr>
          <a:xfrm>
            <a:off x="5275383" y="1481669"/>
            <a:ext cx="2558561" cy="1136694"/>
          </a:xfrm>
          <a:prstGeom prst="rect">
            <a:avLst/>
          </a:prstGeom>
          <a:noFill/>
          <a:ln>
            <a:noFill/>
          </a:ln>
        </p:spPr>
      </p:pic>
      <p:sp>
        <p:nvSpPr>
          <p:cNvPr id="509" name="Google Shape;509;p47"/>
          <p:cNvSpPr txBox="1"/>
          <p:nvPr>
            <p:ph idx="12" type="sldNum"/>
          </p:nvPr>
        </p:nvSpPr>
        <p:spPr>
          <a:xfrm>
            <a:off x="8316141" y="4738799"/>
            <a:ext cx="370800" cy="2739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1" name="Shape 4171"/>
        <p:cNvGrpSpPr/>
        <p:nvPr/>
      </p:nvGrpSpPr>
      <p:grpSpPr>
        <a:xfrm>
          <a:off x="0" y="0"/>
          <a:ext cx="0" cy="0"/>
          <a:chOff x="0" y="0"/>
          <a:chExt cx="0" cy="0"/>
        </a:xfrm>
      </p:grpSpPr>
      <p:sp>
        <p:nvSpPr>
          <p:cNvPr id="4172" name="Google Shape;4172;p22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4173" name="Google Shape;4173;p2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74" name="Google Shape;4174;p227"/>
          <p:cNvSpPr txBox="1"/>
          <p:nvPr/>
        </p:nvSpPr>
        <p:spPr>
          <a:xfrm>
            <a:off x="6426425" y="4556225"/>
            <a:ext cx="23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latin typeface="Source Sans Pro"/>
                <a:ea typeface="Source Sans Pro"/>
                <a:cs typeface="Source Sans Pro"/>
                <a:sym typeface="Source Sans Pro"/>
              </a:rPr>
              <a:t>(Zhang et al. 2020; Gaido et al. 2021)</a:t>
            </a:r>
            <a:endParaRPr sz="1000">
              <a:solidFill>
                <a:schemeClr val="lt2"/>
              </a:solidFill>
              <a:latin typeface="Source Sans Pro"/>
              <a:ea typeface="Source Sans Pro"/>
              <a:cs typeface="Source Sans Pro"/>
              <a:sym typeface="Source Sans Pro"/>
            </a:endParaRPr>
          </a:p>
        </p:txBody>
      </p:sp>
      <p:sp>
        <p:nvSpPr>
          <p:cNvPr id="4175" name="Google Shape;4175;p227"/>
          <p:cNvSpPr txBox="1"/>
          <p:nvPr/>
        </p:nvSpPr>
        <p:spPr>
          <a:xfrm>
            <a:off x="784125" y="1748950"/>
            <a:ext cx="3504000" cy="14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2"/>
                </a:solidFill>
                <a:latin typeface="Source Sans Pro"/>
                <a:ea typeface="Source Sans Pro"/>
                <a:cs typeface="Source Sans Pro"/>
                <a:sym typeface="Source Sans Pro"/>
              </a:rPr>
              <a:t>Larger datasets</a:t>
            </a:r>
            <a:endParaRPr sz="1600">
              <a:latin typeface="Source Sans Pro"/>
              <a:ea typeface="Source Sans Pro"/>
              <a:cs typeface="Source Sans Pro"/>
              <a:sym typeface="Source Sans Pro"/>
            </a:endParaRPr>
          </a:p>
          <a:p>
            <a:pPr indent="-317500" lvl="0" marL="457200" rtl="0" algn="l">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Librispeech English—French</a:t>
            </a:r>
            <a:endParaRPr>
              <a:latin typeface="Source Sans Pro"/>
              <a:ea typeface="Source Sans Pro"/>
              <a:cs typeface="Source Sans Pro"/>
              <a:sym typeface="Source Sans Pro"/>
            </a:endParaRPr>
          </a:p>
          <a:p>
            <a:pPr indent="-317500" lvl="0" marL="457200" rtl="0" algn="l">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MuST-C English—German+</a:t>
            </a:r>
            <a:endParaRPr>
              <a:latin typeface="Source Sans Pro"/>
              <a:ea typeface="Source Sans Pro"/>
              <a:cs typeface="Source Sans Pro"/>
              <a:sym typeface="Source Sans Pro"/>
            </a:endParaRPr>
          </a:p>
          <a:p>
            <a:pPr indent="-317500" lvl="0" marL="457200" rtl="0" algn="l">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~400 hours of speech with translations, transcripts</a:t>
            </a:r>
            <a:endParaRPr>
              <a:latin typeface="Source Sans Pro"/>
              <a:ea typeface="Source Sans Pro"/>
              <a:cs typeface="Source Sans Pro"/>
              <a:sym typeface="Source Sans Pro"/>
            </a:endParaRPr>
          </a:p>
        </p:txBody>
      </p:sp>
      <p:sp>
        <p:nvSpPr>
          <p:cNvPr id="4176" name="Google Shape;4176;p227"/>
          <p:cNvSpPr txBox="1"/>
          <p:nvPr/>
        </p:nvSpPr>
        <p:spPr>
          <a:xfrm>
            <a:off x="4356200" y="1748950"/>
            <a:ext cx="4444800" cy="167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latin typeface="Source Sans Pro"/>
                <a:ea typeface="Source Sans Pro"/>
                <a:cs typeface="Source Sans Pro"/>
                <a:sym typeface="Source Sans Pro"/>
              </a:rPr>
              <a:t>Performance Improvements</a:t>
            </a:r>
            <a:endParaRPr b="1" sz="1600">
              <a:latin typeface="Source Sans Pro"/>
              <a:ea typeface="Source Sans Pro"/>
              <a:cs typeface="Source Sans Pro"/>
              <a:sym typeface="Source Sans Pro"/>
            </a:endParaRPr>
          </a:p>
          <a:p>
            <a:pPr indent="-317500" lvl="0" marL="45720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Improvements of 1-2 BLEU</a:t>
            </a:r>
            <a:endParaRPr>
              <a:solidFill>
                <a:schemeClr val="dk2"/>
              </a:solidFill>
              <a:latin typeface="Source Sans Pro"/>
              <a:ea typeface="Source Sans Pro"/>
              <a:cs typeface="Source Sans Pro"/>
              <a:sym typeface="Source Sans Pro"/>
            </a:endParaRPr>
          </a:p>
          <a:p>
            <a:pPr indent="-317500" lvl="0" marL="45720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Computation reduction:</a:t>
            </a:r>
            <a:endParaRPr>
              <a:solidFill>
                <a:schemeClr val="dk2"/>
              </a:solidFill>
              <a:latin typeface="Source Sans Pro"/>
              <a:ea typeface="Source Sans Pro"/>
              <a:cs typeface="Source Sans Pro"/>
              <a:sym typeface="Source Sans Pro"/>
            </a:endParaRPr>
          </a:p>
          <a:p>
            <a:pPr indent="-317500" lvl="1" marL="914400" rtl="0" algn="l">
              <a:lnSpc>
                <a:spcPct val="115000"/>
              </a:lnSpc>
              <a:spcBef>
                <a:spcPts val="0"/>
              </a:spcBef>
              <a:spcAft>
                <a:spcPts val="0"/>
              </a:spcAft>
              <a:buClr>
                <a:schemeClr val="dk2"/>
              </a:buClr>
              <a:buSzPts val="1400"/>
              <a:buFont typeface="Source Sans Pro"/>
              <a:buChar char="○"/>
            </a:pPr>
            <a:r>
              <a:rPr i="1" lang="en">
                <a:solidFill>
                  <a:schemeClr val="dk2"/>
                </a:solidFill>
                <a:latin typeface="Source Sans Pro"/>
                <a:ea typeface="Source Sans Pro"/>
                <a:cs typeface="Source Sans Pro"/>
                <a:sym typeface="Source Sans Pro"/>
              </a:rPr>
              <a:t>AFS</a:t>
            </a:r>
            <a:r>
              <a:rPr lang="en">
                <a:solidFill>
                  <a:schemeClr val="dk2"/>
                </a:solidFill>
                <a:latin typeface="Source Sans Pro"/>
                <a:ea typeface="Source Sans Pro"/>
                <a:cs typeface="Source Sans Pro"/>
                <a:sym typeface="Source Sans Pro"/>
              </a:rPr>
              <a:t>: temporal reduction by 80%</a:t>
            </a:r>
            <a:endParaRPr>
              <a:solidFill>
                <a:schemeClr val="dk2"/>
              </a:solidFill>
              <a:latin typeface="Source Sans Pro"/>
              <a:ea typeface="Source Sans Pro"/>
              <a:cs typeface="Source Sans Pro"/>
              <a:sym typeface="Source Sans Pro"/>
            </a:endParaRPr>
          </a:p>
          <a:p>
            <a:pPr indent="-317500" lvl="1" marL="914400" rtl="0" algn="l">
              <a:lnSpc>
                <a:spcPct val="115000"/>
              </a:lnSpc>
              <a:spcBef>
                <a:spcPts val="0"/>
              </a:spcBef>
              <a:spcAft>
                <a:spcPts val="0"/>
              </a:spcAft>
              <a:buClr>
                <a:schemeClr val="dk2"/>
              </a:buClr>
              <a:buSzPts val="1400"/>
              <a:buFont typeface="Source Sans Pro"/>
              <a:buChar char="○"/>
            </a:pPr>
            <a:r>
              <a:rPr i="1" lang="en">
                <a:solidFill>
                  <a:schemeClr val="dk2"/>
                </a:solidFill>
                <a:latin typeface="Source Sans Pro"/>
                <a:ea typeface="Source Sans Pro"/>
                <a:cs typeface="Source Sans Pro"/>
                <a:sym typeface="Source Sans Pro"/>
              </a:rPr>
              <a:t>CTC</a:t>
            </a:r>
            <a:r>
              <a:rPr lang="en">
                <a:solidFill>
                  <a:schemeClr val="dk2"/>
                </a:solidFill>
                <a:latin typeface="Source Sans Pro"/>
                <a:ea typeface="Source Sans Pro"/>
                <a:cs typeface="Source Sans Pro"/>
                <a:sym typeface="Source Sans Pro"/>
              </a:rPr>
              <a:t>: overall computation reduced by ~10%</a:t>
            </a:r>
            <a:endParaRPr>
              <a:solidFill>
                <a:schemeClr val="dk2"/>
              </a:solidFill>
              <a:latin typeface="Source Sans Pro"/>
              <a:ea typeface="Source Sans Pro"/>
              <a:cs typeface="Source Sans Pro"/>
              <a:sym typeface="Source Sans Pro"/>
            </a:endParaRPr>
          </a:p>
          <a:p>
            <a:pPr indent="-317500" lvl="0" marL="457200" rtl="0" algn="l">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Training and inference time reductions</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6"/>
                                        </p:tgtEl>
                                        <p:attrNameLst>
                                          <p:attrName>style.visibility</p:attrName>
                                        </p:attrNameLst>
                                      </p:cBhvr>
                                      <p:to>
                                        <p:strVal val="visible"/>
                                      </p:to>
                                    </p:set>
                                    <p:animEffect filter="fade" transition="in">
                                      <p:cBhvr>
                                        <p:cTn dur="200"/>
                                        <p:tgtEl>
                                          <p:spTgt spid="4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0" name="Shape 4180"/>
        <p:cNvGrpSpPr/>
        <p:nvPr/>
      </p:nvGrpSpPr>
      <p:grpSpPr>
        <a:xfrm>
          <a:off x="0" y="0"/>
          <a:ext cx="0" cy="0"/>
          <a:chOff x="0" y="0"/>
          <a:chExt cx="0" cy="0"/>
        </a:xfrm>
      </p:grpSpPr>
      <p:sp>
        <p:nvSpPr>
          <p:cNvPr id="4181" name="Google Shape;4181;p22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4182" name="Google Shape;4182;p22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83" name="Google Shape;4183;p228"/>
          <p:cNvSpPr txBox="1"/>
          <p:nvPr/>
        </p:nvSpPr>
        <p:spPr>
          <a:xfrm>
            <a:off x="6426425" y="4556225"/>
            <a:ext cx="23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latin typeface="Source Sans Pro"/>
                <a:ea typeface="Source Sans Pro"/>
                <a:cs typeface="Source Sans Pro"/>
                <a:sym typeface="Source Sans Pro"/>
              </a:rPr>
              <a:t>(Salesky et al. 2019; Salesky et al. 2020)</a:t>
            </a:r>
            <a:endParaRPr sz="1000">
              <a:solidFill>
                <a:schemeClr val="lt2"/>
              </a:solidFill>
              <a:latin typeface="Source Sans Pro"/>
              <a:ea typeface="Source Sans Pro"/>
              <a:cs typeface="Source Sans Pro"/>
              <a:sym typeface="Source Sans Pro"/>
            </a:endParaRPr>
          </a:p>
        </p:txBody>
      </p:sp>
      <p:grpSp>
        <p:nvGrpSpPr>
          <p:cNvPr id="4184" name="Google Shape;4184;p228"/>
          <p:cNvGrpSpPr/>
          <p:nvPr/>
        </p:nvGrpSpPr>
        <p:grpSpPr>
          <a:xfrm>
            <a:off x="4937851" y="1807467"/>
            <a:ext cx="3324576" cy="2304608"/>
            <a:chOff x="4663100" y="1368475"/>
            <a:chExt cx="4267200" cy="3200400"/>
          </a:xfrm>
        </p:grpSpPr>
        <p:pic>
          <p:nvPicPr>
            <p:cNvPr id="4185" name="Google Shape;4185;p228"/>
            <p:cNvPicPr preferRelativeResize="0"/>
            <p:nvPr/>
          </p:nvPicPr>
          <p:blipFill>
            <a:blip r:embed="rId3">
              <a:alphaModFix/>
            </a:blip>
            <a:stretch>
              <a:fillRect/>
            </a:stretch>
          </p:blipFill>
          <p:spPr>
            <a:xfrm>
              <a:off x="4663100" y="1368475"/>
              <a:ext cx="4267200" cy="3200400"/>
            </a:xfrm>
            <a:prstGeom prst="rect">
              <a:avLst/>
            </a:prstGeom>
            <a:noFill/>
            <a:ln>
              <a:noFill/>
            </a:ln>
          </p:spPr>
        </p:pic>
        <p:sp>
          <p:nvSpPr>
            <p:cNvPr id="4186" name="Google Shape;4186;p228"/>
            <p:cNvSpPr/>
            <p:nvPr/>
          </p:nvSpPr>
          <p:spPr>
            <a:xfrm>
              <a:off x="7260075" y="3490525"/>
              <a:ext cx="1445100" cy="62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7" name="Google Shape;4187;p228"/>
          <p:cNvSpPr txBox="1"/>
          <p:nvPr/>
        </p:nvSpPr>
        <p:spPr>
          <a:xfrm>
            <a:off x="1006475" y="4338925"/>
            <a:ext cx="2266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Fisher Spanish—English (160 hours)</a:t>
            </a:r>
            <a:endParaRPr>
              <a:latin typeface="Source Sans Pro"/>
              <a:ea typeface="Source Sans Pro"/>
              <a:cs typeface="Source Sans Pro"/>
              <a:sym typeface="Source Sans Pro"/>
            </a:endParaRPr>
          </a:p>
        </p:txBody>
      </p:sp>
      <p:pic>
        <p:nvPicPr>
          <p:cNvPr id="4188" name="Google Shape;4188;p228"/>
          <p:cNvPicPr preferRelativeResize="0"/>
          <p:nvPr/>
        </p:nvPicPr>
        <p:blipFill>
          <a:blip r:embed="rId4">
            <a:alphaModFix/>
          </a:blip>
          <a:stretch>
            <a:fillRect/>
          </a:stretch>
        </p:blipFill>
        <p:spPr>
          <a:xfrm>
            <a:off x="423100" y="1272050"/>
            <a:ext cx="3250332" cy="2965699"/>
          </a:xfrm>
          <a:prstGeom prst="rect">
            <a:avLst/>
          </a:prstGeom>
          <a:noFill/>
          <a:ln>
            <a:noFill/>
          </a:ln>
        </p:spPr>
      </p:pic>
      <p:sp>
        <p:nvSpPr>
          <p:cNvPr id="4189" name="Google Shape;4189;p228"/>
          <p:cNvSpPr txBox="1"/>
          <p:nvPr/>
        </p:nvSpPr>
        <p:spPr>
          <a:xfrm rot="-5400000">
            <a:off x="4646875" y="2106550"/>
            <a:ext cx="785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333333"/>
                </a:solidFill>
              </a:rPr>
              <a:t>(1-Ref)</a:t>
            </a:r>
            <a:endParaRPr sz="900">
              <a:solidFill>
                <a:srgbClr val="33333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4"/>
                                        </p:tgtEl>
                                        <p:attrNameLst>
                                          <p:attrName>style.visibility</p:attrName>
                                        </p:attrNameLst>
                                      </p:cBhvr>
                                      <p:to>
                                        <p:strVal val="visible"/>
                                      </p:to>
                                    </p:set>
                                    <p:animEffect filter="fade" transition="in">
                                      <p:cBhvr>
                                        <p:cTn dur="200"/>
                                        <p:tgtEl>
                                          <p:spTgt spid="4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3" name="Shape 4193"/>
        <p:cNvGrpSpPr/>
        <p:nvPr/>
      </p:nvGrpSpPr>
      <p:grpSpPr>
        <a:xfrm>
          <a:off x="0" y="0"/>
          <a:ext cx="0" cy="0"/>
          <a:chOff x="0" y="0"/>
          <a:chExt cx="0" cy="0"/>
        </a:xfrm>
      </p:grpSpPr>
      <p:sp>
        <p:nvSpPr>
          <p:cNvPr id="4194" name="Google Shape;4194;p229"/>
          <p:cNvSpPr txBox="1"/>
          <p:nvPr>
            <p:ph type="title"/>
          </p:nvPr>
        </p:nvSpPr>
        <p:spPr>
          <a:xfrm>
            <a:off x="265500" y="1678650"/>
            <a:ext cx="4045200" cy="1786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600">
                <a:solidFill>
                  <a:srgbClr val="434343"/>
                </a:solidFill>
                <a:latin typeface="Caveat"/>
                <a:ea typeface="Caveat"/>
                <a:cs typeface="Caveat"/>
                <a:sym typeface="Caveat"/>
              </a:rPr>
              <a:t> 	Sec 4:</a:t>
            </a:r>
            <a:br>
              <a:rPr lang="en"/>
            </a:br>
            <a:r>
              <a:rPr lang="en"/>
              <a:t>	Evaluation</a:t>
            </a:r>
            <a:endParaRPr/>
          </a:p>
        </p:txBody>
      </p:sp>
      <p:sp>
        <p:nvSpPr>
          <p:cNvPr id="4195" name="Google Shape;4195;p229"/>
          <p:cNvSpPr txBox="1"/>
          <p:nvPr>
            <p:ph idx="2" type="body"/>
          </p:nvPr>
        </p:nvSpPr>
        <p:spPr>
          <a:xfrm>
            <a:off x="4939500" y="1239475"/>
            <a:ext cx="3837000" cy="318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Automatic Metrics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Utterance segmentation</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Mitigating error due to speaker variation</a:t>
            </a:r>
            <a:endParaRPr b="1"/>
          </a:p>
          <a:p>
            <a:pPr indent="0" lvl="0" marL="0" rtl="0" algn="l">
              <a:spcBef>
                <a:spcPts val="0"/>
              </a:spcBef>
              <a:spcAft>
                <a:spcPts val="1600"/>
              </a:spcAft>
              <a:buNone/>
            </a:pPr>
            <a:r>
              <a:t/>
            </a:r>
            <a:endParaRPr sz="1500"/>
          </a:p>
        </p:txBody>
      </p:sp>
      <p:sp>
        <p:nvSpPr>
          <p:cNvPr id="4196" name="Google Shape;4196;p22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0" name="Shape 4200"/>
        <p:cNvGrpSpPr/>
        <p:nvPr/>
      </p:nvGrpSpPr>
      <p:grpSpPr>
        <a:xfrm>
          <a:off x="0" y="0"/>
          <a:ext cx="0" cy="0"/>
          <a:chOff x="0" y="0"/>
          <a:chExt cx="0" cy="0"/>
        </a:xfrm>
      </p:grpSpPr>
      <p:sp>
        <p:nvSpPr>
          <p:cNvPr id="4201" name="Google Shape;4201;p230"/>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600">
                <a:solidFill>
                  <a:srgbClr val="CFE2F3"/>
                </a:solidFill>
                <a:latin typeface="Caveat"/>
                <a:ea typeface="Caveat"/>
                <a:cs typeface="Caveat"/>
                <a:sym typeface="Caveat"/>
              </a:rPr>
              <a:t>Sec 4.1</a:t>
            </a:r>
            <a:endParaRPr b="0" sz="3600">
              <a:solidFill>
                <a:srgbClr val="CFE2F3"/>
              </a:solidFill>
              <a:latin typeface="Source Sans Pro"/>
              <a:ea typeface="Source Sans Pro"/>
              <a:cs typeface="Source Sans Pro"/>
              <a:sym typeface="Source Sans Pro"/>
            </a:endParaRPr>
          </a:p>
          <a:p>
            <a:pPr indent="0" lvl="0" marL="0" rtl="0" algn="l">
              <a:spcBef>
                <a:spcPts val="0"/>
              </a:spcBef>
              <a:spcAft>
                <a:spcPts val="0"/>
              </a:spcAft>
              <a:buNone/>
            </a:pPr>
            <a:r>
              <a:rPr lang="en"/>
              <a:t>Automatic Metrics</a:t>
            </a:r>
            <a:endParaRPr/>
          </a:p>
        </p:txBody>
      </p:sp>
      <p:sp>
        <p:nvSpPr>
          <p:cNvPr id="4202" name="Google Shape;4202;p23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6" name="Shape 4206"/>
        <p:cNvGrpSpPr/>
        <p:nvPr/>
      </p:nvGrpSpPr>
      <p:grpSpPr>
        <a:xfrm>
          <a:off x="0" y="0"/>
          <a:ext cx="0" cy="0"/>
          <a:chOff x="0" y="0"/>
          <a:chExt cx="0" cy="0"/>
        </a:xfrm>
      </p:grpSpPr>
      <p:sp>
        <p:nvSpPr>
          <p:cNvPr id="4207" name="Google Shape;4207;p23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4208" name="Google Shape;4208;p2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Motivated by evaluation in machine translation</a:t>
            </a:r>
            <a:endParaRPr/>
          </a:p>
          <a:p>
            <a:pPr indent="-317500" lvl="1" marL="914400" rtl="0" algn="l">
              <a:spcBef>
                <a:spcPts val="0"/>
              </a:spcBef>
              <a:spcAft>
                <a:spcPts val="0"/>
              </a:spcAft>
              <a:buSzPts val="1400"/>
              <a:buChar char="○"/>
            </a:pPr>
            <a:r>
              <a:rPr lang="en"/>
              <a:t>Automatic evaluation</a:t>
            </a:r>
            <a:endParaRPr/>
          </a:p>
          <a:p>
            <a:pPr indent="-317500" lvl="2" marL="1371600" rtl="0" algn="l">
              <a:spcBef>
                <a:spcPts val="0"/>
              </a:spcBef>
              <a:spcAft>
                <a:spcPts val="0"/>
              </a:spcAft>
              <a:buSzPts val="1400"/>
              <a:buChar char="■"/>
            </a:pPr>
            <a:r>
              <a:rPr lang="en"/>
              <a:t>Cheap</a:t>
            </a:r>
            <a:endParaRPr/>
          </a:p>
          <a:p>
            <a:pPr indent="-317500" lvl="2" marL="1371600" rtl="0" algn="l">
              <a:spcBef>
                <a:spcPts val="0"/>
              </a:spcBef>
              <a:spcAft>
                <a:spcPts val="0"/>
              </a:spcAft>
              <a:buSzPts val="1400"/>
              <a:buChar char="■"/>
            </a:pPr>
            <a:r>
              <a:rPr lang="en"/>
              <a:t>Fast</a:t>
            </a:r>
            <a:endParaRPr/>
          </a:p>
          <a:p>
            <a:pPr indent="-317500" lvl="1" marL="914400" rtl="0" algn="l">
              <a:spcBef>
                <a:spcPts val="0"/>
              </a:spcBef>
              <a:spcAft>
                <a:spcPts val="0"/>
              </a:spcAft>
              <a:buSzPts val="1400"/>
              <a:buChar char="○"/>
            </a:pPr>
            <a:r>
              <a:rPr lang="en"/>
              <a:t>Human evaluation</a:t>
            </a:r>
            <a:endParaRPr/>
          </a:p>
          <a:p>
            <a:pPr indent="-317500" lvl="2" marL="1371600" rtl="0" algn="l">
              <a:spcBef>
                <a:spcPts val="0"/>
              </a:spcBef>
              <a:spcAft>
                <a:spcPts val="0"/>
              </a:spcAft>
              <a:buSzPts val="1400"/>
              <a:buChar char="■"/>
            </a:pPr>
            <a:r>
              <a:rPr lang="en"/>
              <a:t>Gold standard</a:t>
            </a:r>
            <a:endParaRPr/>
          </a:p>
          <a:p>
            <a:pPr indent="-317500" lvl="2" marL="1371600" rtl="0" algn="l">
              <a:spcBef>
                <a:spcPts val="0"/>
              </a:spcBef>
              <a:spcAft>
                <a:spcPts val="0"/>
              </a:spcAft>
              <a:buSzPts val="1400"/>
              <a:buChar char="■"/>
            </a:pPr>
            <a:r>
              <a:rPr lang="en"/>
              <a:t>Subjective</a:t>
            </a:r>
            <a:endParaRPr/>
          </a:p>
          <a:p>
            <a:pPr indent="-317500" lvl="2" marL="1371600" rtl="0" algn="l">
              <a:spcBef>
                <a:spcPts val="0"/>
              </a:spcBef>
              <a:spcAft>
                <a:spcPts val="0"/>
              </a:spcAft>
              <a:buSzPts val="1400"/>
              <a:buChar char="■"/>
            </a:pPr>
            <a:r>
              <a:rPr lang="en"/>
              <a:t>Expensive, time-consuming</a:t>
            </a:r>
            <a:endParaRPr/>
          </a:p>
        </p:txBody>
      </p:sp>
      <p:sp>
        <p:nvSpPr>
          <p:cNvPr id="4209" name="Google Shape;4209;p23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3" name="Shape 4213"/>
        <p:cNvGrpSpPr/>
        <p:nvPr/>
      </p:nvGrpSpPr>
      <p:grpSpPr>
        <a:xfrm>
          <a:off x="0" y="0"/>
          <a:ext cx="0" cy="0"/>
          <a:chOff x="0" y="0"/>
          <a:chExt cx="0" cy="0"/>
        </a:xfrm>
      </p:grpSpPr>
      <p:sp>
        <p:nvSpPr>
          <p:cNvPr id="4214" name="Google Shape;4214;p23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Automatic metrics</a:t>
            </a:r>
            <a:endParaRPr/>
          </a:p>
        </p:txBody>
      </p:sp>
      <p:sp>
        <p:nvSpPr>
          <p:cNvPr id="4215" name="Google Shape;4215;p2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Reuse Text MT-based metrics</a:t>
            </a:r>
            <a:endParaRPr/>
          </a:p>
          <a:p>
            <a:pPr indent="-317500" lvl="1" marL="914400" rtl="0" algn="l">
              <a:spcBef>
                <a:spcPts val="0"/>
              </a:spcBef>
              <a:spcAft>
                <a:spcPts val="0"/>
              </a:spcAft>
              <a:buClr>
                <a:srgbClr val="9900FF"/>
              </a:buClr>
              <a:buSzPts val="1400"/>
              <a:buFont typeface="Caveat"/>
              <a:buChar char="○"/>
            </a:pPr>
            <a:r>
              <a:rPr lang="en">
                <a:solidFill>
                  <a:srgbClr val="9900FF"/>
                </a:solidFill>
                <a:latin typeface="Caveat"/>
                <a:ea typeface="Caveat"/>
                <a:cs typeface="Caveat"/>
                <a:sym typeface="Caveat"/>
              </a:rPr>
              <a:t>BLEU</a:t>
            </a:r>
            <a:endParaRPr>
              <a:solidFill>
                <a:srgbClr val="9900FF"/>
              </a:solidFill>
              <a:latin typeface="Caveat"/>
              <a:ea typeface="Caveat"/>
              <a:cs typeface="Caveat"/>
              <a:sym typeface="Caveat"/>
            </a:endParaRPr>
          </a:p>
          <a:p>
            <a:pPr indent="-317500" lvl="2" marL="1371600" rtl="0" algn="l">
              <a:spcBef>
                <a:spcPts val="0"/>
              </a:spcBef>
              <a:spcAft>
                <a:spcPts val="0"/>
              </a:spcAft>
              <a:buSzPts val="1400"/>
              <a:buChar char="■"/>
            </a:pPr>
            <a:r>
              <a:rPr lang="en"/>
              <a:t>Compare reference translation to output</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Multi-task system</a:t>
            </a:r>
            <a:endParaRPr/>
          </a:p>
          <a:p>
            <a:pPr indent="-317500" lvl="1" marL="914400" rtl="0" algn="l">
              <a:spcBef>
                <a:spcPts val="0"/>
              </a:spcBef>
              <a:spcAft>
                <a:spcPts val="0"/>
              </a:spcAft>
              <a:buSzPts val="1400"/>
              <a:buChar char="○"/>
            </a:pPr>
            <a:r>
              <a:rPr lang="en">
                <a:solidFill>
                  <a:srgbClr val="9900FF"/>
                </a:solidFill>
                <a:latin typeface="Caveat"/>
                <a:ea typeface="Caveat"/>
                <a:cs typeface="Caveat"/>
                <a:sym typeface="Caveat"/>
              </a:rPr>
              <a:t>Word error rate (WER)</a:t>
            </a:r>
            <a:r>
              <a:rPr lang="en"/>
              <a:t> of transcription</a:t>
            </a:r>
            <a:endParaRPr/>
          </a:p>
          <a:p>
            <a:pPr indent="-317500" lvl="2" marL="1371600" rtl="0" algn="l">
              <a:spcBef>
                <a:spcPts val="0"/>
              </a:spcBef>
              <a:spcAft>
                <a:spcPts val="0"/>
              </a:spcAft>
              <a:buSzPts val="1400"/>
              <a:buChar char="■"/>
            </a:pPr>
            <a:r>
              <a:rPr lang="en"/>
              <a:t>Single correct output</a:t>
            </a:r>
            <a:endParaRPr/>
          </a:p>
          <a:p>
            <a:pPr indent="-317500" lvl="2" marL="1371600" rtl="0" algn="l">
              <a:spcBef>
                <a:spcPts val="0"/>
              </a:spcBef>
              <a:spcAft>
                <a:spcPts val="0"/>
              </a:spcAft>
              <a:buSzPts val="1400"/>
              <a:buChar char="■"/>
            </a:pPr>
            <a:r>
              <a:rPr lang="en"/>
              <a:t>Often calculated ignoring punctuation and case </a:t>
            </a:r>
            <a:endParaRPr/>
          </a:p>
        </p:txBody>
      </p:sp>
      <p:sp>
        <p:nvSpPr>
          <p:cNvPr id="4216" name="Google Shape;4216;p23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0" name="Shape 4220"/>
        <p:cNvGrpSpPr/>
        <p:nvPr/>
      </p:nvGrpSpPr>
      <p:grpSpPr>
        <a:xfrm>
          <a:off x="0" y="0"/>
          <a:ext cx="0" cy="0"/>
          <a:chOff x="0" y="0"/>
          <a:chExt cx="0" cy="0"/>
        </a:xfrm>
      </p:grpSpPr>
      <p:sp>
        <p:nvSpPr>
          <p:cNvPr id="4221" name="Google Shape;4221;p23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BLEU</a:t>
            </a:r>
            <a:endParaRPr/>
          </a:p>
        </p:txBody>
      </p:sp>
      <p:sp>
        <p:nvSpPr>
          <p:cNvPr id="4222" name="Google Shape;4222;p2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Compare Hypothesis to reference translation</a:t>
            </a:r>
            <a:endParaRPr/>
          </a:p>
          <a:p>
            <a:pPr indent="-317500" lvl="1" marL="914400" rtl="0" algn="l">
              <a:spcBef>
                <a:spcPts val="0"/>
              </a:spcBef>
              <a:spcAft>
                <a:spcPts val="0"/>
              </a:spcAft>
              <a:buSzPts val="1400"/>
              <a:buChar char="○"/>
            </a:pPr>
            <a:r>
              <a:rPr lang="en"/>
              <a:t>Geometric mean of n-gram precision (1 to 4-grams)</a:t>
            </a:r>
            <a:endParaRPr/>
          </a:p>
          <a:p>
            <a:pPr indent="-317500" lvl="1" marL="914400" rtl="0" algn="l">
              <a:spcBef>
                <a:spcPts val="0"/>
              </a:spcBef>
              <a:spcAft>
                <a:spcPts val="0"/>
              </a:spcAft>
              <a:buSzPts val="1400"/>
              <a:buChar char="○"/>
            </a:pPr>
            <a:r>
              <a:rPr lang="en"/>
              <a:t>Using case- and punctuation information</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914400" rtl="0" algn="l">
              <a:spcBef>
                <a:spcPts val="1600"/>
              </a:spcBef>
              <a:spcAft>
                <a:spcPts val="1600"/>
              </a:spcAft>
              <a:buNone/>
            </a:pPr>
            <a:r>
              <a:t/>
            </a:r>
            <a:endParaRPr/>
          </a:p>
        </p:txBody>
      </p:sp>
      <p:sp>
        <p:nvSpPr>
          <p:cNvPr id="4223" name="Google Shape;4223;p2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24" name="Google Shape;4224;p233"/>
          <p:cNvSpPr txBox="1"/>
          <p:nvPr/>
        </p:nvSpPr>
        <p:spPr>
          <a:xfrm>
            <a:off x="5986625" y="1746100"/>
            <a:ext cx="28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Reference: </a:t>
            </a:r>
            <a:r>
              <a:rPr lang="en">
                <a:solidFill>
                  <a:srgbClr val="9900FF"/>
                </a:solidFill>
                <a:latin typeface="Source Sans Pro"/>
                <a:ea typeface="Source Sans Pro"/>
                <a:cs typeface="Source Sans Pro"/>
                <a:sym typeface="Source Sans Pro"/>
              </a:rPr>
              <a:t>BLEU is </a:t>
            </a:r>
            <a:r>
              <a:rPr lang="en">
                <a:latin typeface="Source Sans Pro"/>
                <a:ea typeface="Source Sans Pro"/>
                <a:cs typeface="Source Sans Pro"/>
                <a:sym typeface="Source Sans Pro"/>
              </a:rPr>
              <a:t>a MT </a:t>
            </a:r>
            <a:r>
              <a:rPr lang="en">
                <a:solidFill>
                  <a:srgbClr val="9900FF"/>
                </a:solidFill>
                <a:latin typeface="Source Sans Pro"/>
                <a:ea typeface="Source Sans Pro"/>
                <a:cs typeface="Source Sans Pro"/>
                <a:sym typeface="Source Sans Pro"/>
              </a:rPr>
              <a:t>metric</a:t>
            </a:r>
            <a:endParaRPr>
              <a:solidFill>
                <a:srgbClr val="9900FF"/>
              </a:solidFill>
              <a:latin typeface="Source Sans Pro"/>
              <a:ea typeface="Source Sans Pro"/>
              <a:cs typeface="Source Sans Pro"/>
              <a:sym typeface="Source Sans Pro"/>
            </a:endParaRPr>
          </a:p>
        </p:txBody>
      </p:sp>
      <p:sp>
        <p:nvSpPr>
          <p:cNvPr id="4225" name="Google Shape;4225;p233"/>
          <p:cNvSpPr txBox="1"/>
          <p:nvPr/>
        </p:nvSpPr>
        <p:spPr>
          <a:xfrm>
            <a:off x="5986625" y="2146300"/>
            <a:ext cx="28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Hypothesis: </a:t>
            </a:r>
            <a:r>
              <a:rPr lang="en">
                <a:solidFill>
                  <a:srgbClr val="9900FF"/>
                </a:solidFill>
                <a:latin typeface="Source Sans Pro"/>
                <a:ea typeface="Source Sans Pro"/>
                <a:cs typeface="Source Sans Pro"/>
                <a:sym typeface="Source Sans Pro"/>
              </a:rPr>
              <a:t>BLEU is </a:t>
            </a:r>
            <a:r>
              <a:rPr lang="en">
                <a:latin typeface="Source Sans Pro"/>
                <a:ea typeface="Source Sans Pro"/>
                <a:cs typeface="Source Sans Pro"/>
                <a:sym typeface="Source Sans Pro"/>
              </a:rPr>
              <a:t>my</a:t>
            </a:r>
            <a:r>
              <a:rPr lang="en">
                <a:solidFill>
                  <a:srgbClr val="9900FF"/>
                </a:solidFill>
                <a:latin typeface="Source Sans Pro"/>
                <a:ea typeface="Source Sans Pro"/>
                <a:cs typeface="Source Sans Pro"/>
                <a:sym typeface="Source Sans Pro"/>
              </a:rPr>
              <a:t> metric</a:t>
            </a:r>
            <a:endParaRPr>
              <a:solidFill>
                <a:srgbClr val="9900FF"/>
              </a:solidFill>
              <a:latin typeface="Source Sans Pro"/>
              <a:ea typeface="Source Sans Pro"/>
              <a:cs typeface="Source Sans Pro"/>
              <a:sym typeface="Source Sans Pro"/>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9" name="Shape 4229"/>
        <p:cNvGrpSpPr/>
        <p:nvPr/>
      </p:nvGrpSpPr>
      <p:grpSpPr>
        <a:xfrm>
          <a:off x="0" y="0"/>
          <a:ext cx="0" cy="0"/>
          <a:chOff x="0" y="0"/>
          <a:chExt cx="0" cy="0"/>
        </a:xfrm>
      </p:grpSpPr>
      <p:sp>
        <p:nvSpPr>
          <p:cNvPr id="4230" name="Google Shape;4230;p23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BLEU</a:t>
            </a:r>
            <a:endParaRPr/>
          </a:p>
        </p:txBody>
      </p:sp>
      <p:sp>
        <p:nvSpPr>
          <p:cNvPr id="4231" name="Google Shape;4231;p2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Compare Hypothesis to reference translation</a:t>
            </a:r>
            <a:endParaRPr/>
          </a:p>
          <a:p>
            <a:pPr indent="-317500" lvl="1" marL="914400" rtl="0" algn="l">
              <a:spcBef>
                <a:spcPts val="0"/>
              </a:spcBef>
              <a:spcAft>
                <a:spcPts val="0"/>
              </a:spcAft>
              <a:buSzPts val="1400"/>
              <a:buChar char="○"/>
            </a:pPr>
            <a:r>
              <a:rPr lang="en"/>
              <a:t>Geometric mean of n-gram precision (1 to 4-grams)</a:t>
            </a:r>
            <a:endParaRPr/>
          </a:p>
          <a:p>
            <a:pPr indent="-317500" lvl="1" marL="914400" rtl="0" algn="l">
              <a:spcBef>
                <a:spcPts val="0"/>
              </a:spcBef>
              <a:spcAft>
                <a:spcPts val="0"/>
              </a:spcAft>
              <a:buSzPts val="1400"/>
              <a:buChar char="○"/>
            </a:pPr>
            <a:r>
              <a:rPr lang="en"/>
              <a:t>Using case- and punctuation information</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914400" rtl="0" algn="l">
              <a:spcBef>
                <a:spcPts val="1600"/>
              </a:spcBef>
              <a:spcAft>
                <a:spcPts val="1600"/>
              </a:spcAft>
              <a:buNone/>
            </a:pPr>
            <a:r>
              <a:t/>
            </a:r>
            <a:endParaRPr/>
          </a:p>
        </p:txBody>
      </p:sp>
      <p:sp>
        <p:nvSpPr>
          <p:cNvPr id="4232" name="Google Shape;4232;p23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33" name="Google Shape;4233;p234"/>
          <p:cNvSpPr txBox="1"/>
          <p:nvPr/>
        </p:nvSpPr>
        <p:spPr>
          <a:xfrm>
            <a:off x="5986625" y="1746100"/>
            <a:ext cx="28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Reference: </a:t>
            </a:r>
            <a:r>
              <a:rPr lang="en">
                <a:solidFill>
                  <a:srgbClr val="9900FF"/>
                </a:solidFill>
                <a:latin typeface="Source Sans Pro"/>
                <a:ea typeface="Source Sans Pro"/>
                <a:cs typeface="Source Sans Pro"/>
                <a:sym typeface="Source Sans Pro"/>
              </a:rPr>
              <a:t>BLEU is </a:t>
            </a:r>
            <a:r>
              <a:rPr lang="en">
                <a:latin typeface="Source Sans Pro"/>
                <a:ea typeface="Source Sans Pro"/>
                <a:cs typeface="Source Sans Pro"/>
                <a:sym typeface="Source Sans Pro"/>
              </a:rPr>
              <a:t>a MT </a:t>
            </a:r>
            <a:r>
              <a:rPr lang="en">
                <a:solidFill>
                  <a:srgbClr val="9900FF"/>
                </a:solidFill>
                <a:latin typeface="Source Sans Pro"/>
                <a:ea typeface="Source Sans Pro"/>
                <a:cs typeface="Source Sans Pro"/>
                <a:sym typeface="Source Sans Pro"/>
              </a:rPr>
              <a:t>metric</a:t>
            </a:r>
            <a:endParaRPr>
              <a:solidFill>
                <a:srgbClr val="9900FF"/>
              </a:solidFill>
              <a:latin typeface="Source Sans Pro"/>
              <a:ea typeface="Source Sans Pro"/>
              <a:cs typeface="Source Sans Pro"/>
              <a:sym typeface="Source Sans Pro"/>
            </a:endParaRPr>
          </a:p>
        </p:txBody>
      </p:sp>
      <p:sp>
        <p:nvSpPr>
          <p:cNvPr id="4234" name="Google Shape;4234;p234"/>
          <p:cNvSpPr txBox="1"/>
          <p:nvPr/>
        </p:nvSpPr>
        <p:spPr>
          <a:xfrm>
            <a:off x="5986625" y="2146300"/>
            <a:ext cx="28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Hypothesis: </a:t>
            </a:r>
            <a:r>
              <a:rPr lang="en">
                <a:solidFill>
                  <a:srgbClr val="9900FF"/>
                </a:solidFill>
                <a:latin typeface="Source Sans Pro"/>
                <a:ea typeface="Source Sans Pro"/>
                <a:cs typeface="Source Sans Pro"/>
                <a:sym typeface="Source Sans Pro"/>
              </a:rPr>
              <a:t>BLEU is </a:t>
            </a:r>
            <a:r>
              <a:rPr lang="en">
                <a:latin typeface="Source Sans Pro"/>
                <a:ea typeface="Source Sans Pro"/>
                <a:cs typeface="Source Sans Pro"/>
                <a:sym typeface="Source Sans Pro"/>
              </a:rPr>
              <a:t>my</a:t>
            </a:r>
            <a:r>
              <a:rPr lang="en">
                <a:solidFill>
                  <a:srgbClr val="9900FF"/>
                </a:solidFill>
                <a:latin typeface="Source Sans Pro"/>
                <a:ea typeface="Source Sans Pro"/>
                <a:cs typeface="Source Sans Pro"/>
                <a:sym typeface="Source Sans Pro"/>
              </a:rPr>
              <a:t> metric</a:t>
            </a:r>
            <a:endParaRPr>
              <a:solidFill>
                <a:srgbClr val="9900FF"/>
              </a:solidFill>
              <a:latin typeface="Source Sans Pro"/>
              <a:ea typeface="Source Sans Pro"/>
              <a:cs typeface="Source Sans Pro"/>
              <a:sym typeface="Source Sans Pro"/>
            </a:endParaRPr>
          </a:p>
        </p:txBody>
      </p:sp>
      <p:sp>
        <p:nvSpPr>
          <p:cNvPr id="4235" name="Google Shape;4235;p234"/>
          <p:cNvSpPr txBox="1"/>
          <p:nvPr/>
        </p:nvSpPr>
        <p:spPr>
          <a:xfrm>
            <a:off x="5986625" y="2604875"/>
            <a:ext cx="2873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1-gram: 3/4</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2-gram: 1/3</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3-gram: 0/2</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4-gram: 0/1</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BLEU = ∜3/4*1/3*0*0*BP</a:t>
            </a:r>
            <a:endParaRPr>
              <a:latin typeface="Source Sans Pro"/>
              <a:ea typeface="Source Sans Pro"/>
              <a:cs typeface="Source Sans Pro"/>
              <a:sym typeface="Source Sans Pro"/>
            </a:endParaRPr>
          </a:p>
        </p:txBody>
      </p:sp>
      <p:cxnSp>
        <p:nvCxnSpPr>
          <p:cNvPr id="4236" name="Google Shape;4236;p234"/>
          <p:cNvCxnSpPr/>
          <p:nvPr/>
        </p:nvCxnSpPr>
        <p:spPr>
          <a:xfrm>
            <a:off x="6759900" y="3771575"/>
            <a:ext cx="1067700" cy="9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0" name="Shape 4240"/>
        <p:cNvGrpSpPr/>
        <p:nvPr/>
      </p:nvGrpSpPr>
      <p:grpSpPr>
        <a:xfrm>
          <a:off x="0" y="0"/>
          <a:ext cx="0" cy="0"/>
          <a:chOff x="0" y="0"/>
          <a:chExt cx="0" cy="0"/>
        </a:xfrm>
      </p:grpSpPr>
      <p:sp>
        <p:nvSpPr>
          <p:cNvPr id="4241" name="Google Shape;4241;p23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BLEU</a:t>
            </a:r>
            <a:endParaRPr/>
          </a:p>
        </p:txBody>
      </p:sp>
      <p:sp>
        <p:nvSpPr>
          <p:cNvPr id="4242" name="Google Shape;4242;p2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Compare Hypothesis to reference translation</a:t>
            </a:r>
            <a:endParaRPr/>
          </a:p>
          <a:p>
            <a:pPr indent="-317500" lvl="1" marL="914400" rtl="0" algn="l">
              <a:spcBef>
                <a:spcPts val="0"/>
              </a:spcBef>
              <a:spcAft>
                <a:spcPts val="0"/>
              </a:spcAft>
              <a:buSzPts val="1400"/>
              <a:buChar char="○"/>
            </a:pPr>
            <a:r>
              <a:rPr lang="en"/>
              <a:t>Geometric mean of n-gram precision (1 to 4-grams)</a:t>
            </a:r>
            <a:endParaRPr/>
          </a:p>
          <a:p>
            <a:pPr indent="-317500" lvl="1" marL="914400" rtl="0" algn="l">
              <a:spcBef>
                <a:spcPts val="0"/>
              </a:spcBef>
              <a:spcAft>
                <a:spcPts val="0"/>
              </a:spcAft>
              <a:buSzPts val="1400"/>
              <a:buChar char="○"/>
            </a:pPr>
            <a:r>
              <a:rPr lang="en"/>
              <a:t>Using case- and punctuation information</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Aggregated scores over large dataset</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a:t>
            </a:r>
            <a:r>
              <a:rPr lang="en">
                <a:solidFill>
                  <a:srgbClr val="9900FF"/>
                </a:solidFill>
                <a:latin typeface="Caveat"/>
                <a:ea typeface="Caveat"/>
                <a:cs typeface="Caveat"/>
                <a:sym typeface="Caveat"/>
              </a:rPr>
              <a:t>Brevity penalty</a:t>
            </a:r>
            <a:r>
              <a:rPr lang="en"/>
              <a:t>” to account for  recall</a:t>
            </a:r>
            <a:endParaRPr/>
          </a:p>
          <a:p>
            <a:pPr indent="0" lvl="0" marL="914400" rtl="0" algn="l">
              <a:spcBef>
                <a:spcPts val="1600"/>
              </a:spcBef>
              <a:spcAft>
                <a:spcPts val="1600"/>
              </a:spcAft>
              <a:buNone/>
            </a:pPr>
            <a:r>
              <a:t/>
            </a:r>
            <a:endParaRPr/>
          </a:p>
        </p:txBody>
      </p:sp>
      <p:sp>
        <p:nvSpPr>
          <p:cNvPr id="4243" name="Google Shape;4243;p23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44" name="Google Shape;4244;p235"/>
          <p:cNvSpPr txBox="1"/>
          <p:nvPr/>
        </p:nvSpPr>
        <p:spPr>
          <a:xfrm>
            <a:off x="5986625" y="1746100"/>
            <a:ext cx="28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Reference: </a:t>
            </a:r>
            <a:r>
              <a:rPr lang="en">
                <a:solidFill>
                  <a:srgbClr val="9900FF"/>
                </a:solidFill>
                <a:latin typeface="Source Sans Pro"/>
                <a:ea typeface="Source Sans Pro"/>
                <a:cs typeface="Source Sans Pro"/>
                <a:sym typeface="Source Sans Pro"/>
              </a:rPr>
              <a:t>BLEU is </a:t>
            </a:r>
            <a:r>
              <a:rPr lang="en">
                <a:latin typeface="Source Sans Pro"/>
                <a:ea typeface="Source Sans Pro"/>
                <a:cs typeface="Source Sans Pro"/>
                <a:sym typeface="Source Sans Pro"/>
              </a:rPr>
              <a:t>a </a:t>
            </a:r>
            <a:r>
              <a:rPr lang="en">
                <a:latin typeface="Source Sans Pro"/>
                <a:ea typeface="Source Sans Pro"/>
                <a:cs typeface="Source Sans Pro"/>
                <a:sym typeface="Source Sans Pro"/>
              </a:rPr>
              <a:t>MT </a:t>
            </a:r>
            <a:r>
              <a:rPr lang="en">
                <a:solidFill>
                  <a:srgbClr val="9900FF"/>
                </a:solidFill>
                <a:latin typeface="Source Sans Pro"/>
                <a:ea typeface="Source Sans Pro"/>
                <a:cs typeface="Source Sans Pro"/>
                <a:sym typeface="Source Sans Pro"/>
              </a:rPr>
              <a:t>metric</a:t>
            </a:r>
            <a:endParaRPr>
              <a:solidFill>
                <a:srgbClr val="9900FF"/>
              </a:solidFill>
              <a:latin typeface="Source Sans Pro"/>
              <a:ea typeface="Source Sans Pro"/>
              <a:cs typeface="Source Sans Pro"/>
              <a:sym typeface="Source Sans Pro"/>
            </a:endParaRPr>
          </a:p>
        </p:txBody>
      </p:sp>
      <p:sp>
        <p:nvSpPr>
          <p:cNvPr id="4245" name="Google Shape;4245;p235"/>
          <p:cNvSpPr txBox="1"/>
          <p:nvPr/>
        </p:nvSpPr>
        <p:spPr>
          <a:xfrm>
            <a:off x="5986625" y="2146300"/>
            <a:ext cx="28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Hypothesis: </a:t>
            </a:r>
            <a:r>
              <a:rPr lang="en">
                <a:solidFill>
                  <a:srgbClr val="9900FF"/>
                </a:solidFill>
                <a:latin typeface="Source Sans Pro"/>
                <a:ea typeface="Source Sans Pro"/>
                <a:cs typeface="Source Sans Pro"/>
                <a:sym typeface="Source Sans Pro"/>
              </a:rPr>
              <a:t>BLEU is </a:t>
            </a:r>
            <a:r>
              <a:rPr lang="en">
                <a:latin typeface="Source Sans Pro"/>
                <a:ea typeface="Source Sans Pro"/>
                <a:cs typeface="Source Sans Pro"/>
                <a:sym typeface="Source Sans Pro"/>
              </a:rPr>
              <a:t>my</a:t>
            </a:r>
            <a:r>
              <a:rPr lang="en">
                <a:solidFill>
                  <a:srgbClr val="9900FF"/>
                </a:solidFill>
                <a:latin typeface="Source Sans Pro"/>
                <a:ea typeface="Source Sans Pro"/>
                <a:cs typeface="Source Sans Pro"/>
                <a:sym typeface="Source Sans Pro"/>
              </a:rPr>
              <a:t> metric</a:t>
            </a:r>
            <a:endParaRPr>
              <a:solidFill>
                <a:srgbClr val="9900FF"/>
              </a:solidFill>
              <a:latin typeface="Source Sans Pro"/>
              <a:ea typeface="Source Sans Pro"/>
              <a:cs typeface="Source Sans Pro"/>
              <a:sym typeface="Source Sans Pro"/>
            </a:endParaRPr>
          </a:p>
        </p:txBody>
      </p:sp>
      <p:sp>
        <p:nvSpPr>
          <p:cNvPr id="4246" name="Google Shape;4246;p235"/>
          <p:cNvSpPr txBox="1"/>
          <p:nvPr/>
        </p:nvSpPr>
        <p:spPr>
          <a:xfrm>
            <a:off x="5986625" y="2604875"/>
            <a:ext cx="2873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1-gram: 3/4</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2-gram: 1/3</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3-gram: 0/2</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4-gram: 0/1</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BLEU = ∜3/4*1/3*0*0*BP</a:t>
            </a:r>
            <a:endParaRPr>
              <a:latin typeface="Source Sans Pro"/>
              <a:ea typeface="Source Sans Pro"/>
              <a:cs typeface="Source Sans Pro"/>
              <a:sym typeface="Source Sans Pro"/>
            </a:endParaRPr>
          </a:p>
        </p:txBody>
      </p:sp>
      <p:cxnSp>
        <p:nvCxnSpPr>
          <p:cNvPr id="4247" name="Google Shape;4247;p235"/>
          <p:cNvCxnSpPr/>
          <p:nvPr/>
        </p:nvCxnSpPr>
        <p:spPr>
          <a:xfrm>
            <a:off x="6759900" y="3771575"/>
            <a:ext cx="1067700" cy="9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1" name="Shape 4251"/>
        <p:cNvGrpSpPr/>
        <p:nvPr/>
      </p:nvGrpSpPr>
      <p:grpSpPr>
        <a:xfrm>
          <a:off x="0" y="0"/>
          <a:ext cx="0" cy="0"/>
          <a:chOff x="0" y="0"/>
          <a:chExt cx="0" cy="0"/>
        </a:xfrm>
      </p:grpSpPr>
      <p:sp>
        <p:nvSpPr>
          <p:cNvPr id="4252" name="Google Shape;4252;p23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error rate (WER)</a:t>
            </a:r>
            <a:endParaRPr/>
          </a:p>
        </p:txBody>
      </p:sp>
      <p:sp>
        <p:nvSpPr>
          <p:cNvPr id="4253" name="Google Shape;4253;p2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Align reference and </a:t>
            </a:r>
            <a:r>
              <a:rPr lang="en"/>
              <a:t>hypothesis</a:t>
            </a:r>
            <a:endParaRPr/>
          </a:p>
          <a:p>
            <a:pPr indent="-317500" lvl="1" marL="914400" rtl="0" algn="l">
              <a:spcBef>
                <a:spcPts val="0"/>
              </a:spcBef>
              <a:spcAft>
                <a:spcPts val="0"/>
              </a:spcAft>
              <a:buSzPts val="1400"/>
              <a:buChar char="○"/>
            </a:pPr>
            <a:r>
              <a:rPr lang="en"/>
              <a:t>Calculate</a:t>
            </a:r>
            <a:r>
              <a:rPr lang="en"/>
              <a:t> insertions, deletions and </a:t>
            </a:r>
            <a:r>
              <a:rPr lang="en"/>
              <a:t>substitutions</a:t>
            </a:r>
            <a:endParaRPr/>
          </a:p>
          <a:p>
            <a:pPr indent="-317500" lvl="1" marL="914400" rtl="0" algn="l">
              <a:spcBef>
                <a:spcPts val="0"/>
              </a:spcBef>
              <a:spcAft>
                <a:spcPts val="0"/>
              </a:spcAft>
              <a:buSzPts val="1400"/>
              <a:buChar char="○"/>
            </a:pPr>
            <a:r>
              <a:rPr lang="en"/>
              <a:t>Divide by reference length</a:t>
            </a:r>
            <a:endParaRPr/>
          </a:p>
          <a:p>
            <a:pPr indent="0" lvl="0" marL="914400" rtl="0" algn="l">
              <a:spcBef>
                <a:spcPts val="1600"/>
              </a:spcBef>
              <a:spcAft>
                <a:spcPts val="0"/>
              </a:spcAft>
              <a:buNone/>
            </a:pPr>
            <a:r>
              <a:t/>
            </a:r>
            <a:endParaRPr/>
          </a:p>
          <a:p>
            <a:pPr indent="-342900" lvl="0" marL="457200" rtl="0" algn="l">
              <a:spcBef>
                <a:spcPts val="1600"/>
              </a:spcBef>
              <a:spcAft>
                <a:spcPts val="0"/>
              </a:spcAft>
              <a:buSzPts val="1800"/>
              <a:buChar char="●"/>
            </a:pPr>
            <a:r>
              <a:rPr lang="en"/>
              <a:t>Often ignoring case and punctuation</a:t>
            </a:r>
            <a:endParaRPr/>
          </a:p>
          <a:p>
            <a:pPr indent="0" lvl="0" marL="0" rtl="0" algn="l">
              <a:spcBef>
                <a:spcPts val="1600"/>
              </a:spcBef>
              <a:spcAft>
                <a:spcPts val="0"/>
              </a:spcAft>
              <a:buNone/>
            </a:pPr>
            <a:r>
              <a:t/>
            </a:r>
            <a:endParaRPr/>
          </a:p>
          <a:p>
            <a:pPr indent="0" lvl="0" marL="914400" rtl="0" algn="l">
              <a:spcBef>
                <a:spcPts val="1600"/>
              </a:spcBef>
              <a:spcAft>
                <a:spcPts val="1600"/>
              </a:spcAft>
              <a:buNone/>
            </a:pPr>
            <a:r>
              <a:t/>
            </a:r>
            <a:endParaRPr/>
          </a:p>
        </p:txBody>
      </p:sp>
      <p:sp>
        <p:nvSpPr>
          <p:cNvPr id="4254" name="Google Shape;4254;p23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55" name="Google Shape;4255;p236"/>
          <p:cNvSpPr txBox="1"/>
          <p:nvPr/>
        </p:nvSpPr>
        <p:spPr>
          <a:xfrm>
            <a:off x="5986625" y="1212700"/>
            <a:ext cx="28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Reference:   </a:t>
            </a:r>
            <a:r>
              <a:rPr lang="en">
                <a:solidFill>
                  <a:srgbClr val="9900FF"/>
                </a:solidFill>
                <a:latin typeface="Source Sans Pro"/>
                <a:ea typeface="Source Sans Pro"/>
                <a:cs typeface="Source Sans Pro"/>
                <a:sym typeface="Source Sans Pro"/>
              </a:rPr>
              <a:t>WER</a:t>
            </a:r>
            <a:r>
              <a:rPr lang="en">
                <a:solidFill>
                  <a:srgbClr val="9900FF"/>
                </a:solidFill>
                <a:latin typeface="Source Sans Pro"/>
                <a:ea typeface="Source Sans Pro"/>
                <a:cs typeface="Source Sans Pro"/>
                <a:sym typeface="Source Sans Pro"/>
              </a:rPr>
              <a:t> is </a:t>
            </a:r>
            <a:r>
              <a:rPr lang="en">
                <a:latin typeface="Source Sans Pro"/>
                <a:ea typeface="Source Sans Pro"/>
                <a:cs typeface="Source Sans Pro"/>
                <a:sym typeface="Source Sans Pro"/>
              </a:rPr>
              <a:t>an ASR </a:t>
            </a:r>
            <a:r>
              <a:rPr lang="en">
                <a:solidFill>
                  <a:srgbClr val="9900FF"/>
                </a:solidFill>
                <a:latin typeface="Source Sans Pro"/>
                <a:ea typeface="Source Sans Pro"/>
                <a:cs typeface="Source Sans Pro"/>
                <a:sym typeface="Source Sans Pro"/>
              </a:rPr>
              <a:t>metric</a:t>
            </a:r>
            <a:endParaRPr>
              <a:solidFill>
                <a:srgbClr val="9900FF"/>
              </a:solidFill>
              <a:latin typeface="Source Sans Pro"/>
              <a:ea typeface="Source Sans Pro"/>
              <a:cs typeface="Source Sans Pro"/>
              <a:sym typeface="Source Sans Pro"/>
            </a:endParaRPr>
          </a:p>
        </p:txBody>
      </p:sp>
      <p:sp>
        <p:nvSpPr>
          <p:cNvPr id="4256" name="Google Shape;4256;p236"/>
          <p:cNvSpPr txBox="1"/>
          <p:nvPr/>
        </p:nvSpPr>
        <p:spPr>
          <a:xfrm>
            <a:off x="5986625" y="1612900"/>
            <a:ext cx="28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Hypothesis: </a:t>
            </a:r>
            <a:r>
              <a:rPr lang="en">
                <a:solidFill>
                  <a:srgbClr val="9900FF"/>
                </a:solidFill>
                <a:latin typeface="Source Sans Pro"/>
                <a:ea typeface="Source Sans Pro"/>
                <a:cs typeface="Source Sans Pro"/>
                <a:sym typeface="Source Sans Pro"/>
              </a:rPr>
              <a:t>WER</a:t>
            </a:r>
            <a:r>
              <a:rPr lang="en">
                <a:solidFill>
                  <a:srgbClr val="9900FF"/>
                </a:solidFill>
                <a:latin typeface="Source Sans Pro"/>
                <a:ea typeface="Source Sans Pro"/>
                <a:cs typeface="Source Sans Pro"/>
                <a:sym typeface="Source Sans Pro"/>
              </a:rPr>
              <a:t> is </a:t>
            </a:r>
            <a:r>
              <a:rPr lang="en">
                <a:latin typeface="Source Sans Pro"/>
                <a:ea typeface="Source Sans Pro"/>
                <a:cs typeface="Source Sans Pro"/>
                <a:sym typeface="Source Sans Pro"/>
              </a:rPr>
              <a:t>my</a:t>
            </a:r>
            <a:r>
              <a:rPr lang="en">
                <a:solidFill>
                  <a:srgbClr val="9900FF"/>
                </a:solidFill>
                <a:latin typeface="Source Sans Pro"/>
                <a:ea typeface="Source Sans Pro"/>
                <a:cs typeface="Source Sans Pro"/>
                <a:sym typeface="Source Sans Pro"/>
              </a:rPr>
              <a:t> </a:t>
            </a:r>
            <a:r>
              <a:rPr lang="en">
                <a:latin typeface="Source Sans Pro"/>
                <a:ea typeface="Source Sans Pro"/>
                <a:cs typeface="Source Sans Pro"/>
                <a:sym typeface="Source Sans Pro"/>
              </a:rPr>
              <a:t> ***</a:t>
            </a:r>
            <a:r>
              <a:rPr lang="en">
                <a:solidFill>
                  <a:srgbClr val="9900FF"/>
                </a:solidFill>
                <a:latin typeface="Source Sans Pro"/>
                <a:ea typeface="Source Sans Pro"/>
                <a:cs typeface="Source Sans Pro"/>
                <a:sym typeface="Source Sans Pro"/>
              </a:rPr>
              <a:t> metric</a:t>
            </a:r>
            <a:endParaRPr>
              <a:solidFill>
                <a:srgbClr val="9900FF"/>
              </a:solidFill>
              <a:latin typeface="Source Sans Pro"/>
              <a:ea typeface="Source Sans Pro"/>
              <a:cs typeface="Source Sans Pro"/>
              <a:sym typeface="Source Sans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8"/>
          <p:cNvSpPr txBox="1"/>
          <p:nvPr>
            <p:ph type="title"/>
          </p:nvPr>
        </p:nvSpPr>
        <p:spPr>
          <a:xfrm>
            <a:off x="359999" y="310695"/>
            <a:ext cx="8326800" cy="567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2"/>
              </a:buClr>
              <a:buSzPts val="1100"/>
              <a:buFont typeface="Arial"/>
              <a:buNone/>
            </a:pPr>
            <a:r>
              <a:rPr lang="en"/>
              <a:t>Challenges in translation of speech</a:t>
            </a:r>
            <a:endParaRPr/>
          </a:p>
          <a:p>
            <a:pPr indent="0" lvl="0" marL="0" rtl="0" algn="l">
              <a:lnSpc>
                <a:spcPct val="100000"/>
              </a:lnSpc>
              <a:spcBef>
                <a:spcPts val="0"/>
              </a:spcBef>
              <a:spcAft>
                <a:spcPts val="0"/>
              </a:spcAft>
              <a:buClr>
                <a:schemeClr val="dk2"/>
              </a:buClr>
              <a:buSzPts val="3600"/>
              <a:buFont typeface="Calibri"/>
              <a:buNone/>
            </a:pPr>
            <a:r>
              <a:t/>
            </a:r>
            <a:endParaRPr/>
          </a:p>
        </p:txBody>
      </p:sp>
      <p:sp>
        <p:nvSpPr>
          <p:cNvPr id="515" name="Google Shape;515;p48"/>
          <p:cNvSpPr txBox="1"/>
          <p:nvPr>
            <p:ph idx="1" type="body"/>
          </p:nvPr>
        </p:nvSpPr>
        <p:spPr>
          <a:xfrm>
            <a:off x="359999" y="972000"/>
            <a:ext cx="8326800" cy="2720400"/>
          </a:xfrm>
          <a:prstGeom prst="rect">
            <a:avLst/>
          </a:prstGeom>
          <a:noFill/>
          <a:ln>
            <a:noFill/>
          </a:ln>
        </p:spPr>
        <p:txBody>
          <a:bodyPr anchorCtr="0" anchor="t" bIns="0" lIns="0" spcFirstLastPara="1" rIns="0" wrap="square" tIns="0">
            <a:noAutofit/>
          </a:bodyPr>
          <a:lstStyle/>
          <a:p>
            <a:pPr indent="-342900" lvl="0" marL="342900" rtl="0" algn="l">
              <a:lnSpc>
                <a:spcPct val="100000"/>
              </a:lnSpc>
              <a:spcBef>
                <a:spcPts val="0"/>
              </a:spcBef>
              <a:spcAft>
                <a:spcPts val="0"/>
              </a:spcAft>
              <a:buClr>
                <a:schemeClr val="dk1"/>
              </a:buClr>
              <a:buSzPts val="2400"/>
              <a:buChar char="•"/>
            </a:pPr>
            <a:r>
              <a:rPr lang="en"/>
              <a:t>Audio</a:t>
            </a:r>
            <a:r>
              <a:rPr lang="en"/>
              <a:t> challenges</a:t>
            </a:r>
            <a:endParaRPr/>
          </a:p>
          <a:p>
            <a:pPr indent="-342900" lvl="0" marL="342900" rtl="0" algn="l">
              <a:lnSpc>
                <a:spcPct val="100000"/>
              </a:lnSpc>
              <a:spcBef>
                <a:spcPts val="0"/>
              </a:spcBef>
              <a:spcAft>
                <a:spcPts val="0"/>
              </a:spcAft>
              <a:buClr>
                <a:schemeClr val="dk1"/>
              </a:buClr>
              <a:buSzPts val="2400"/>
              <a:buChar char="•"/>
            </a:pPr>
            <a:r>
              <a:rPr lang="en"/>
              <a:t>Text-Speech mismatch</a:t>
            </a:r>
            <a:endParaRPr/>
          </a:p>
          <a:p>
            <a:pPr indent="-368300" lvl="1" marL="914400" rtl="0" algn="l">
              <a:lnSpc>
                <a:spcPct val="100000"/>
              </a:lnSpc>
              <a:spcBef>
                <a:spcPts val="0"/>
              </a:spcBef>
              <a:spcAft>
                <a:spcPts val="0"/>
              </a:spcAft>
              <a:buSzPts val="2200"/>
              <a:buChar char="-"/>
            </a:pPr>
            <a:r>
              <a:rPr lang="en" sz="1800"/>
              <a:t>Disfluencies</a:t>
            </a:r>
            <a:endParaRPr sz="1800"/>
          </a:p>
          <a:p>
            <a:pPr indent="-368300" lvl="2" marL="1371600" rtl="0" algn="l">
              <a:lnSpc>
                <a:spcPct val="100000"/>
              </a:lnSpc>
              <a:spcBef>
                <a:spcPts val="0"/>
              </a:spcBef>
              <a:spcAft>
                <a:spcPts val="0"/>
              </a:spcAft>
              <a:buSzPts val="2200"/>
              <a:buChar char="-"/>
            </a:pPr>
            <a:r>
              <a:rPr lang="en" sz="1800"/>
              <a:t>Hesitations: “uh”, “uhm”, “hmm”,  </a:t>
            </a:r>
            <a:endParaRPr sz="1800"/>
          </a:p>
          <a:p>
            <a:pPr indent="-368300" lvl="2" marL="1371600" rtl="0" algn="l">
              <a:lnSpc>
                <a:spcPct val="100000"/>
              </a:lnSpc>
              <a:spcBef>
                <a:spcPts val="0"/>
              </a:spcBef>
              <a:spcAft>
                <a:spcPts val="0"/>
              </a:spcAft>
              <a:buSzPts val="2200"/>
              <a:buChar char="-"/>
            </a:pPr>
            <a:r>
              <a:rPr lang="en" sz="1800"/>
              <a:t>Discourse markers: “you know”, “I mean”,… </a:t>
            </a:r>
            <a:endParaRPr sz="1800"/>
          </a:p>
          <a:p>
            <a:pPr indent="-368300" lvl="2" marL="1371600" rtl="0" algn="l">
              <a:lnSpc>
                <a:spcPct val="100000"/>
              </a:lnSpc>
              <a:spcBef>
                <a:spcPts val="0"/>
              </a:spcBef>
              <a:spcAft>
                <a:spcPts val="0"/>
              </a:spcAft>
              <a:buSzPts val="2200"/>
              <a:buChar char="-"/>
            </a:pPr>
            <a:r>
              <a:rPr lang="en" sz="1800"/>
              <a:t>Repetitions: “It had, it had been a good day”</a:t>
            </a:r>
            <a:endParaRPr sz="1800"/>
          </a:p>
          <a:p>
            <a:pPr indent="-368300" lvl="2" marL="1371600" rtl="0" algn="l">
              <a:lnSpc>
                <a:spcPct val="100000"/>
              </a:lnSpc>
              <a:spcBef>
                <a:spcPts val="0"/>
              </a:spcBef>
              <a:spcAft>
                <a:spcPts val="0"/>
              </a:spcAft>
              <a:buSzPts val="2200"/>
              <a:buChar char="-"/>
            </a:pPr>
            <a:r>
              <a:rPr lang="en" sz="1800"/>
              <a:t>Corrections: “no, it cannot, I cannot go there”</a:t>
            </a:r>
            <a:endParaRPr sz="1800"/>
          </a:p>
          <a:p>
            <a:pPr indent="0" lvl="0" marL="1371600" rtl="0" algn="l">
              <a:lnSpc>
                <a:spcPct val="100000"/>
              </a:lnSpc>
              <a:spcBef>
                <a:spcPts val="0"/>
              </a:spcBef>
              <a:spcAft>
                <a:spcPts val="0"/>
              </a:spcAft>
              <a:buNone/>
            </a:pPr>
            <a:r>
              <a:t/>
            </a:r>
            <a:endParaRPr sz="2200"/>
          </a:p>
          <a:p>
            <a:pPr indent="-368300" lvl="1" marL="914400" rtl="0" algn="l">
              <a:lnSpc>
                <a:spcPct val="100000"/>
              </a:lnSpc>
              <a:spcBef>
                <a:spcPts val="0"/>
              </a:spcBef>
              <a:spcAft>
                <a:spcPts val="0"/>
              </a:spcAft>
              <a:buSzPts val="2200"/>
              <a:buChar char="-"/>
            </a:pPr>
            <a:r>
              <a:rPr lang="en" sz="1800"/>
              <a:t>No punctuation</a:t>
            </a:r>
            <a:endParaRPr sz="1800"/>
          </a:p>
          <a:p>
            <a:pPr indent="-368300" lvl="2" marL="1371600" rtl="0" algn="l">
              <a:lnSpc>
                <a:spcPct val="100000"/>
              </a:lnSpc>
              <a:spcBef>
                <a:spcPts val="0"/>
              </a:spcBef>
              <a:spcAft>
                <a:spcPts val="0"/>
              </a:spcAft>
              <a:buSzPts val="2200"/>
              <a:buChar char="-"/>
            </a:pPr>
            <a:r>
              <a:rPr lang="en" sz="1800"/>
              <a:t>Let’s eat Grandpa !</a:t>
            </a:r>
            <a:endParaRPr sz="1800"/>
          </a:p>
          <a:p>
            <a:pPr indent="-368300" lvl="2" marL="1371600" rtl="0" algn="l">
              <a:lnSpc>
                <a:spcPct val="100000"/>
              </a:lnSpc>
              <a:spcBef>
                <a:spcPts val="0"/>
              </a:spcBef>
              <a:spcAft>
                <a:spcPts val="0"/>
              </a:spcAft>
              <a:buSzPts val="2200"/>
              <a:buChar char="-"/>
            </a:pPr>
            <a:r>
              <a:rPr lang="en" sz="1800"/>
              <a:t>Let’s eat, Grandpa !</a:t>
            </a:r>
            <a:endParaRPr sz="1800"/>
          </a:p>
          <a:p>
            <a:pPr indent="0" lvl="0" marL="13716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346075" lvl="1" marL="717550" rtl="0" algn="l">
              <a:lnSpc>
                <a:spcPct val="100000"/>
              </a:lnSpc>
              <a:spcBef>
                <a:spcPts val="0"/>
              </a:spcBef>
              <a:spcAft>
                <a:spcPts val="0"/>
              </a:spcAft>
              <a:buSzPts val="1800"/>
              <a:buChar char="-"/>
            </a:pPr>
            <a:r>
              <a:t/>
            </a:r>
            <a:endParaRPr/>
          </a:p>
          <a:p>
            <a:pPr indent="-190500" lvl="0" marL="342900" rtl="0" algn="l">
              <a:lnSpc>
                <a:spcPct val="100000"/>
              </a:lnSpc>
              <a:spcBef>
                <a:spcPts val="0"/>
              </a:spcBef>
              <a:spcAft>
                <a:spcPts val="0"/>
              </a:spcAft>
              <a:buClr>
                <a:schemeClr val="dk1"/>
              </a:buClr>
              <a:buSzPts val="2400"/>
              <a:buNone/>
            </a:pPr>
            <a:r>
              <a:t/>
            </a:r>
            <a:endParaRPr/>
          </a:p>
        </p:txBody>
      </p:sp>
      <p:pic>
        <p:nvPicPr>
          <p:cNvPr id="516" name="Google Shape;516;p48"/>
          <p:cNvPicPr preferRelativeResize="0"/>
          <p:nvPr/>
        </p:nvPicPr>
        <p:blipFill rotWithShape="1">
          <a:blip r:embed="rId3">
            <a:alphaModFix/>
          </a:blip>
          <a:srcRect b="0" l="0" r="0" t="0"/>
          <a:stretch/>
        </p:blipFill>
        <p:spPr>
          <a:xfrm flipH="1">
            <a:off x="7029783" y="3524216"/>
            <a:ext cx="648875" cy="1297725"/>
          </a:xfrm>
          <a:prstGeom prst="rect">
            <a:avLst/>
          </a:prstGeom>
          <a:noFill/>
          <a:ln>
            <a:noFill/>
          </a:ln>
        </p:spPr>
      </p:pic>
      <p:sp>
        <p:nvSpPr>
          <p:cNvPr id="517" name="Google Shape;517;p48"/>
          <p:cNvSpPr txBox="1"/>
          <p:nvPr>
            <p:ph idx="12" type="sldNum"/>
          </p:nvPr>
        </p:nvSpPr>
        <p:spPr>
          <a:xfrm>
            <a:off x="8316141" y="4738799"/>
            <a:ext cx="370800" cy="2739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0" name="Shape 4260"/>
        <p:cNvGrpSpPr/>
        <p:nvPr/>
      </p:nvGrpSpPr>
      <p:grpSpPr>
        <a:xfrm>
          <a:off x="0" y="0"/>
          <a:ext cx="0" cy="0"/>
          <a:chOff x="0" y="0"/>
          <a:chExt cx="0" cy="0"/>
        </a:xfrm>
      </p:grpSpPr>
      <p:sp>
        <p:nvSpPr>
          <p:cNvPr id="4261" name="Google Shape;4261;p23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error rate (WER)</a:t>
            </a:r>
            <a:endParaRPr/>
          </a:p>
        </p:txBody>
      </p:sp>
      <p:sp>
        <p:nvSpPr>
          <p:cNvPr id="4262" name="Google Shape;4262;p2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Align reference and hypothesis</a:t>
            </a:r>
            <a:endParaRPr/>
          </a:p>
          <a:p>
            <a:pPr indent="-317500" lvl="1" marL="914400" rtl="0" algn="l">
              <a:spcBef>
                <a:spcPts val="0"/>
              </a:spcBef>
              <a:spcAft>
                <a:spcPts val="0"/>
              </a:spcAft>
              <a:buSzPts val="1400"/>
              <a:buChar char="○"/>
            </a:pPr>
            <a:r>
              <a:rPr lang="en"/>
              <a:t>Calculate insertions, deletions and substitutions</a:t>
            </a:r>
            <a:endParaRPr/>
          </a:p>
          <a:p>
            <a:pPr indent="-317500" lvl="1" marL="914400" rtl="0" algn="l">
              <a:spcBef>
                <a:spcPts val="0"/>
              </a:spcBef>
              <a:spcAft>
                <a:spcPts val="0"/>
              </a:spcAft>
              <a:buSzPts val="1400"/>
              <a:buChar char="○"/>
            </a:pPr>
            <a:r>
              <a:rPr lang="en"/>
              <a:t>Divide by reference length</a:t>
            </a:r>
            <a:endParaRPr/>
          </a:p>
          <a:p>
            <a:pPr indent="0" lvl="0" marL="914400" rtl="0" algn="l">
              <a:spcBef>
                <a:spcPts val="1600"/>
              </a:spcBef>
              <a:spcAft>
                <a:spcPts val="0"/>
              </a:spcAft>
              <a:buNone/>
            </a:pPr>
            <a:r>
              <a:t/>
            </a:r>
            <a:endParaRPr/>
          </a:p>
          <a:p>
            <a:pPr indent="-342900" lvl="0" marL="457200" rtl="0" algn="l">
              <a:spcBef>
                <a:spcPts val="1600"/>
              </a:spcBef>
              <a:spcAft>
                <a:spcPts val="0"/>
              </a:spcAft>
              <a:buSzPts val="1800"/>
              <a:buChar char="●"/>
            </a:pPr>
            <a:r>
              <a:rPr lang="en"/>
              <a:t>Often ignoring case and punctuation</a:t>
            </a:r>
            <a:endParaRPr/>
          </a:p>
          <a:p>
            <a:pPr indent="0" lvl="0" marL="0" rtl="0" algn="l">
              <a:spcBef>
                <a:spcPts val="1600"/>
              </a:spcBef>
              <a:spcAft>
                <a:spcPts val="0"/>
              </a:spcAft>
              <a:buNone/>
            </a:pPr>
            <a:r>
              <a:t/>
            </a:r>
            <a:endParaRPr/>
          </a:p>
          <a:p>
            <a:pPr indent="0" lvl="0" marL="914400" rtl="0" algn="l">
              <a:spcBef>
                <a:spcPts val="1600"/>
              </a:spcBef>
              <a:spcAft>
                <a:spcPts val="1600"/>
              </a:spcAft>
              <a:buNone/>
            </a:pPr>
            <a:r>
              <a:t/>
            </a:r>
            <a:endParaRPr/>
          </a:p>
        </p:txBody>
      </p:sp>
      <p:sp>
        <p:nvSpPr>
          <p:cNvPr id="4263" name="Google Shape;4263;p23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64" name="Google Shape;4264;p237"/>
          <p:cNvSpPr txBox="1"/>
          <p:nvPr/>
        </p:nvSpPr>
        <p:spPr>
          <a:xfrm>
            <a:off x="5986625" y="1212700"/>
            <a:ext cx="28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Reference:   </a:t>
            </a:r>
            <a:r>
              <a:rPr lang="en">
                <a:solidFill>
                  <a:srgbClr val="9900FF"/>
                </a:solidFill>
                <a:latin typeface="Source Sans Pro"/>
                <a:ea typeface="Source Sans Pro"/>
                <a:cs typeface="Source Sans Pro"/>
                <a:sym typeface="Source Sans Pro"/>
              </a:rPr>
              <a:t>WER is </a:t>
            </a:r>
            <a:r>
              <a:rPr lang="en">
                <a:latin typeface="Source Sans Pro"/>
                <a:ea typeface="Source Sans Pro"/>
                <a:cs typeface="Source Sans Pro"/>
                <a:sym typeface="Source Sans Pro"/>
              </a:rPr>
              <a:t>an ASR </a:t>
            </a:r>
            <a:r>
              <a:rPr lang="en">
                <a:solidFill>
                  <a:srgbClr val="9900FF"/>
                </a:solidFill>
                <a:latin typeface="Source Sans Pro"/>
                <a:ea typeface="Source Sans Pro"/>
                <a:cs typeface="Source Sans Pro"/>
                <a:sym typeface="Source Sans Pro"/>
              </a:rPr>
              <a:t>metric</a:t>
            </a:r>
            <a:endParaRPr>
              <a:solidFill>
                <a:srgbClr val="9900FF"/>
              </a:solidFill>
              <a:latin typeface="Source Sans Pro"/>
              <a:ea typeface="Source Sans Pro"/>
              <a:cs typeface="Source Sans Pro"/>
              <a:sym typeface="Source Sans Pro"/>
            </a:endParaRPr>
          </a:p>
        </p:txBody>
      </p:sp>
      <p:sp>
        <p:nvSpPr>
          <p:cNvPr id="4265" name="Google Shape;4265;p237"/>
          <p:cNvSpPr txBox="1"/>
          <p:nvPr/>
        </p:nvSpPr>
        <p:spPr>
          <a:xfrm>
            <a:off x="5986625" y="1612900"/>
            <a:ext cx="28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Hypothesis: </a:t>
            </a:r>
            <a:r>
              <a:rPr lang="en">
                <a:solidFill>
                  <a:srgbClr val="9900FF"/>
                </a:solidFill>
                <a:latin typeface="Source Sans Pro"/>
                <a:ea typeface="Source Sans Pro"/>
                <a:cs typeface="Source Sans Pro"/>
                <a:sym typeface="Source Sans Pro"/>
              </a:rPr>
              <a:t>WER is </a:t>
            </a:r>
            <a:r>
              <a:rPr lang="en">
                <a:latin typeface="Source Sans Pro"/>
                <a:ea typeface="Source Sans Pro"/>
                <a:cs typeface="Source Sans Pro"/>
                <a:sym typeface="Source Sans Pro"/>
              </a:rPr>
              <a:t>my</a:t>
            </a:r>
            <a:r>
              <a:rPr lang="en">
                <a:solidFill>
                  <a:srgbClr val="9900FF"/>
                </a:solidFill>
                <a:latin typeface="Source Sans Pro"/>
                <a:ea typeface="Source Sans Pro"/>
                <a:cs typeface="Source Sans Pro"/>
                <a:sym typeface="Source Sans Pro"/>
              </a:rPr>
              <a:t> </a:t>
            </a:r>
            <a:r>
              <a:rPr lang="en">
                <a:latin typeface="Source Sans Pro"/>
                <a:ea typeface="Source Sans Pro"/>
                <a:cs typeface="Source Sans Pro"/>
                <a:sym typeface="Source Sans Pro"/>
              </a:rPr>
              <a:t> ***</a:t>
            </a:r>
            <a:r>
              <a:rPr lang="en">
                <a:solidFill>
                  <a:srgbClr val="9900FF"/>
                </a:solidFill>
                <a:latin typeface="Source Sans Pro"/>
                <a:ea typeface="Source Sans Pro"/>
                <a:cs typeface="Source Sans Pro"/>
                <a:sym typeface="Source Sans Pro"/>
              </a:rPr>
              <a:t> metric</a:t>
            </a:r>
            <a:endParaRPr>
              <a:solidFill>
                <a:srgbClr val="9900FF"/>
              </a:solidFill>
              <a:latin typeface="Source Sans Pro"/>
              <a:ea typeface="Source Sans Pro"/>
              <a:cs typeface="Source Sans Pro"/>
              <a:sym typeface="Source Sans Pro"/>
            </a:endParaRPr>
          </a:p>
        </p:txBody>
      </p:sp>
      <p:sp>
        <p:nvSpPr>
          <p:cNvPr id="4266" name="Google Shape;4266;p237"/>
          <p:cNvSpPr txBox="1"/>
          <p:nvPr/>
        </p:nvSpPr>
        <p:spPr>
          <a:xfrm>
            <a:off x="6064200" y="2013100"/>
            <a:ext cx="28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Alignment:               </a:t>
            </a:r>
            <a:r>
              <a:rPr lang="en">
                <a:solidFill>
                  <a:srgbClr val="9900FF"/>
                </a:solidFill>
                <a:latin typeface="Source Sans Pro"/>
                <a:ea typeface="Source Sans Pro"/>
                <a:cs typeface="Source Sans Pro"/>
                <a:sym typeface="Source Sans Pro"/>
              </a:rPr>
              <a:t> </a:t>
            </a:r>
            <a:r>
              <a:rPr lang="en">
                <a:latin typeface="Source Sans Pro"/>
                <a:ea typeface="Source Sans Pro"/>
                <a:cs typeface="Source Sans Pro"/>
                <a:sym typeface="Source Sans Pro"/>
              </a:rPr>
              <a:t>S      D</a:t>
            </a:r>
            <a:r>
              <a:rPr lang="en">
                <a:solidFill>
                  <a:srgbClr val="9900FF"/>
                </a:solidFill>
                <a:latin typeface="Source Sans Pro"/>
                <a:ea typeface="Source Sans Pro"/>
                <a:cs typeface="Source Sans Pro"/>
                <a:sym typeface="Source Sans Pro"/>
              </a:rPr>
              <a:t>  </a:t>
            </a:r>
            <a:endParaRPr>
              <a:solidFill>
                <a:srgbClr val="9900FF"/>
              </a:solidFill>
              <a:latin typeface="Source Sans Pro"/>
              <a:ea typeface="Source Sans Pro"/>
              <a:cs typeface="Source Sans Pro"/>
              <a:sym typeface="Source Sans Pro"/>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0" name="Shape 4270"/>
        <p:cNvGrpSpPr/>
        <p:nvPr/>
      </p:nvGrpSpPr>
      <p:grpSpPr>
        <a:xfrm>
          <a:off x="0" y="0"/>
          <a:ext cx="0" cy="0"/>
          <a:chOff x="0" y="0"/>
          <a:chExt cx="0" cy="0"/>
        </a:xfrm>
      </p:grpSpPr>
      <p:sp>
        <p:nvSpPr>
          <p:cNvPr id="4271" name="Google Shape;4271;p23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error rate (WER)</a:t>
            </a:r>
            <a:endParaRPr/>
          </a:p>
        </p:txBody>
      </p:sp>
      <p:sp>
        <p:nvSpPr>
          <p:cNvPr id="4272" name="Google Shape;4272;p2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Align reference and hypothesis</a:t>
            </a:r>
            <a:endParaRPr/>
          </a:p>
          <a:p>
            <a:pPr indent="-317500" lvl="1" marL="914400" rtl="0" algn="l">
              <a:spcBef>
                <a:spcPts val="0"/>
              </a:spcBef>
              <a:spcAft>
                <a:spcPts val="0"/>
              </a:spcAft>
              <a:buSzPts val="1400"/>
              <a:buChar char="○"/>
            </a:pPr>
            <a:r>
              <a:rPr lang="en"/>
              <a:t>Calculate insertions, deletions and substitutions</a:t>
            </a:r>
            <a:endParaRPr/>
          </a:p>
          <a:p>
            <a:pPr indent="-317500" lvl="1" marL="914400" rtl="0" algn="l">
              <a:spcBef>
                <a:spcPts val="0"/>
              </a:spcBef>
              <a:spcAft>
                <a:spcPts val="0"/>
              </a:spcAft>
              <a:buSzPts val="1400"/>
              <a:buChar char="○"/>
            </a:pPr>
            <a:r>
              <a:rPr lang="en"/>
              <a:t>Divide by reference length</a:t>
            </a:r>
            <a:endParaRPr/>
          </a:p>
          <a:p>
            <a:pPr indent="0" lvl="0" marL="914400" rtl="0" algn="l">
              <a:spcBef>
                <a:spcPts val="1600"/>
              </a:spcBef>
              <a:spcAft>
                <a:spcPts val="0"/>
              </a:spcAft>
              <a:buNone/>
            </a:pPr>
            <a:r>
              <a:t/>
            </a:r>
            <a:endParaRPr/>
          </a:p>
          <a:p>
            <a:pPr indent="-342900" lvl="0" marL="457200" rtl="0" algn="l">
              <a:spcBef>
                <a:spcPts val="1600"/>
              </a:spcBef>
              <a:spcAft>
                <a:spcPts val="0"/>
              </a:spcAft>
              <a:buSzPts val="1800"/>
              <a:buChar char="●"/>
            </a:pPr>
            <a:r>
              <a:rPr lang="en"/>
              <a:t>Often ignoring case and punctuation</a:t>
            </a:r>
            <a:endParaRPr/>
          </a:p>
          <a:p>
            <a:pPr indent="0" lvl="0" marL="0" rtl="0" algn="l">
              <a:spcBef>
                <a:spcPts val="1600"/>
              </a:spcBef>
              <a:spcAft>
                <a:spcPts val="0"/>
              </a:spcAft>
              <a:buNone/>
            </a:pPr>
            <a:r>
              <a:t/>
            </a:r>
            <a:endParaRPr/>
          </a:p>
          <a:p>
            <a:pPr indent="0" lvl="0" marL="914400" rtl="0" algn="l">
              <a:spcBef>
                <a:spcPts val="1600"/>
              </a:spcBef>
              <a:spcAft>
                <a:spcPts val="1600"/>
              </a:spcAft>
              <a:buNone/>
            </a:pPr>
            <a:r>
              <a:t/>
            </a:r>
            <a:endParaRPr/>
          </a:p>
        </p:txBody>
      </p:sp>
      <p:sp>
        <p:nvSpPr>
          <p:cNvPr id="4273" name="Google Shape;4273;p23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74" name="Google Shape;4274;p238"/>
          <p:cNvSpPr txBox="1"/>
          <p:nvPr/>
        </p:nvSpPr>
        <p:spPr>
          <a:xfrm>
            <a:off x="5986625" y="1212700"/>
            <a:ext cx="28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Reference:   </a:t>
            </a:r>
            <a:r>
              <a:rPr lang="en">
                <a:solidFill>
                  <a:srgbClr val="9900FF"/>
                </a:solidFill>
                <a:latin typeface="Source Sans Pro"/>
                <a:ea typeface="Source Sans Pro"/>
                <a:cs typeface="Source Sans Pro"/>
                <a:sym typeface="Source Sans Pro"/>
              </a:rPr>
              <a:t>WER is </a:t>
            </a:r>
            <a:r>
              <a:rPr lang="en">
                <a:latin typeface="Source Sans Pro"/>
                <a:ea typeface="Source Sans Pro"/>
                <a:cs typeface="Source Sans Pro"/>
                <a:sym typeface="Source Sans Pro"/>
              </a:rPr>
              <a:t>an ASR </a:t>
            </a:r>
            <a:r>
              <a:rPr lang="en">
                <a:solidFill>
                  <a:srgbClr val="9900FF"/>
                </a:solidFill>
                <a:latin typeface="Source Sans Pro"/>
                <a:ea typeface="Source Sans Pro"/>
                <a:cs typeface="Source Sans Pro"/>
                <a:sym typeface="Source Sans Pro"/>
              </a:rPr>
              <a:t>metric</a:t>
            </a:r>
            <a:endParaRPr>
              <a:solidFill>
                <a:srgbClr val="9900FF"/>
              </a:solidFill>
              <a:latin typeface="Source Sans Pro"/>
              <a:ea typeface="Source Sans Pro"/>
              <a:cs typeface="Source Sans Pro"/>
              <a:sym typeface="Source Sans Pro"/>
            </a:endParaRPr>
          </a:p>
        </p:txBody>
      </p:sp>
      <p:sp>
        <p:nvSpPr>
          <p:cNvPr id="4275" name="Google Shape;4275;p238"/>
          <p:cNvSpPr txBox="1"/>
          <p:nvPr/>
        </p:nvSpPr>
        <p:spPr>
          <a:xfrm>
            <a:off x="5986625" y="1612900"/>
            <a:ext cx="28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Hypothesis: </a:t>
            </a:r>
            <a:r>
              <a:rPr lang="en">
                <a:solidFill>
                  <a:srgbClr val="9900FF"/>
                </a:solidFill>
                <a:latin typeface="Source Sans Pro"/>
                <a:ea typeface="Source Sans Pro"/>
                <a:cs typeface="Source Sans Pro"/>
                <a:sym typeface="Source Sans Pro"/>
              </a:rPr>
              <a:t>WER is </a:t>
            </a:r>
            <a:r>
              <a:rPr lang="en">
                <a:latin typeface="Source Sans Pro"/>
                <a:ea typeface="Source Sans Pro"/>
                <a:cs typeface="Source Sans Pro"/>
                <a:sym typeface="Source Sans Pro"/>
              </a:rPr>
              <a:t>my</a:t>
            </a:r>
            <a:r>
              <a:rPr lang="en">
                <a:solidFill>
                  <a:srgbClr val="9900FF"/>
                </a:solidFill>
                <a:latin typeface="Source Sans Pro"/>
                <a:ea typeface="Source Sans Pro"/>
                <a:cs typeface="Source Sans Pro"/>
                <a:sym typeface="Source Sans Pro"/>
              </a:rPr>
              <a:t> </a:t>
            </a:r>
            <a:r>
              <a:rPr lang="en">
                <a:latin typeface="Source Sans Pro"/>
                <a:ea typeface="Source Sans Pro"/>
                <a:cs typeface="Source Sans Pro"/>
                <a:sym typeface="Source Sans Pro"/>
              </a:rPr>
              <a:t> ***</a:t>
            </a:r>
            <a:r>
              <a:rPr lang="en">
                <a:solidFill>
                  <a:srgbClr val="9900FF"/>
                </a:solidFill>
                <a:latin typeface="Source Sans Pro"/>
                <a:ea typeface="Source Sans Pro"/>
                <a:cs typeface="Source Sans Pro"/>
                <a:sym typeface="Source Sans Pro"/>
              </a:rPr>
              <a:t> metric</a:t>
            </a:r>
            <a:endParaRPr>
              <a:solidFill>
                <a:srgbClr val="9900FF"/>
              </a:solidFill>
              <a:latin typeface="Source Sans Pro"/>
              <a:ea typeface="Source Sans Pro"/>
              <a:cs typeface="Source Sans Pro"/>
              <a:sym typeface="Source Sans Pro"/>
            </a:endParaRPr>
          </a:p>
        </p:txBody>
      </p:sp>
      <p:sp>
        <p:nvSpPr>
          <p:cNvPr id="4276" name="Google Shape;4276;p238"/>
          <p:cNvSpPr txBox="1"/>
          <p:nvPr/>
        </p:nvSpPr>
        <p:spPr>
          <a:xfrm>
            <a:off x="5986625" y="2604875"/>
            <a:ext cx="287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WER =                      =   </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cxnSp>
        <p:nvCxnSpPr>
          <p:cNvPr id="4277" name="Google Shape;4277;p238"/>
          <p:cNvCxnSpPr/>
          <p:nvPr/>
        </p:nvCxnSpPr>
        <p:spPr>
          <a:xfrm>
            <a:off x="6590275" y="2813500"/>
            <a:ext cx="638700" cy="300"/>
          </a:xfrm>
          <a:prstGeom prst="straightConnector1">
            <a:avLst/>
          </a:prstGeom>
          <a:noFill/>
          <a:ln cap="flat" cmpd="sng" w="9525">
            <a:solidFill>
              <a:schemeClr val="dk2"/>
            </a:solidFill>
            <a:prstDash val="solid"/>
            <a:round/>
            <a:headEnd len="med" w="med" type="none"/>
            <a:tailEnd len="med" w="med" type="none"/>
          </a:ln>
        </p:spPr>
      </p:cxnSp>
      <p:sp>
        <p:nvSpPr>
          <p:cNvPr id="4278" name="Google Shape;4278;p238"/>
          <p:cNvSpPr txBox="1"/>
          <p:nvPr/>
        </p:nvSpPr>
        <p:spPr>
          <a:xfrm>
            <a:off x="6064200" y="2013100"/>
            <a:ext cx="28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Alignment:               </a:t>
            </a:r>
            <a:r>
              <a:rPr lang="en">
                <a:solidFill>
                  <a:srgbClr val="9900FF"/>
                </a:solidFill>
                <a:latin typeface="Source Sans Pro"/>
                <a:ea typeface="Source Sans Pro"/>
                <a:cs typeface="Source Sans Pro"/>
                <a:sym typeface="Source Sans Pro"/>
              </a:rPr>
              <a:t> </a:t>
            </a:r>
            <a:r>
              <a:rPr lang="en">
                <a:latin typeface="Source Sans Pro"/>
                <a:ea typeface="Source Sans Pro"/>
                <a:cs typeface="Source Sans Pro"/>
                <a:sym typeface="Source Sans Pro"/>
              </a:rPr>
              <a:t>S      D</a:t>
            </a:r>
            <a:r>
              <a:rPr lang="en">
                <a:solidFill>
                  <a:srgbClr val="9900FF"/>
                </a:solidFill>
                <a:latin typeface="Source Sans Pro"/>
                <a:ea typeface="Source Sans Pro"/>
                <a:cs typeface="Source Sans Pro"/>
                <a:sym typeface="Source Sans Pro"/>
              </a:rPr>
              <a:t>  </a:t>
            </a:r>
            <a:endParaRPr>
              <a:solidFill>
                <a:srgbClr val="9900FF"/>
              </a:solidFill>
              <a:latin typeface="Source Sans Pro"/>
              <a:ea typeface="Source Sans Pro"/>
              <a:cs typeface="Source Sans Pro"/>
              <a:sym typeface="Source Sans Pro"/>
            </a:endParaRPr>
          </a:p>
        </p:txBody>
      </p:sp>
      <p:sp>
        <p:nvSpPr>
          <p:cNvPr id="4279" name="Google Shape;4279;p238"/>
          <p:cNvSpPr txBox="1"/>
          <p:nvPr/>
        </p:nvSpPr>
        <p:spPr>
          <a:xfrm>
            <a:off x="6635175" y="2523025"/>
            <a:ext cx="13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S+D+I          2</a:t>
            </a:r>
            <a:endParaRPr>
              <a:latin typeface="Source Sans Pro"/>
              <a:ea typeface="Source Sans Pro"/>
              <a:cs typeface="Source Sans Pro"/>
              <a:sym typeface="Source Sans Pro"/>
            </a:endParaRPr>
          </a:p>
        </p:txBody>
      </p:sp>
      <p:sp>
        <p:nvSpPr>
          <p:cNvPr id="4280" name="Google Shape;4280;p238"/>
          <p:cNvSpPr txBox="1"/>
          <p:nvPr/>
        </p:nvSpPr>
        <p:spPr>
          <a:xfrm>
            <a:off x="6635175" y="2712575"/>
            <a:ext cx="13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      N             5</a:t>
            </a:r>
            <a:endParaRPr>
              <a:latin typeface="Source Sans Pro"/>
              <a:ea typeface="Source Sans Pro"/>
              <a:cs typeface="Source Sans Pro"/>
              <a:sym typeface="Source Sans Pro"/>
            </a:endParaRPr>
          </a:p>
        </p:txBody>
      </p:sp>
      <p:cxnSp>
        <p:nvCxnSpPr>
          <p:cNvPr id="4281" name="Google Shape;4281;p238"/>
          <p:cNvCxnSpPr/>
          <p:nvPr/>
        </p:nvCxnSpPr>
        <p:spPr>
          <a:xfrm>
            <a:off x="7458325" y="2813700"/>
            <a:ext cx="204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5" name="Shape 4285"/>
        <p:cNvGrpSpPr/>
        <p:nvPr/>
      </p:nvGrpSpPr>
      <p:grpSpPr>
        <a:xfrm>
          <a:off x="0" y="0"/>
          <a:ext cx="0" cy="0"/>
          <a:chOff x="0" y="0"/>
          <a:chExt cx="0" cy="0"/>
        </a:xfrm>
      </p:grpSpPr>
      <p:sp>
        <p:nvSpPr>
          <p:cNvPr id="4286" name="Google Shape;4286;p239"/>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600">
                <a:solidFill>
                  <a:srgbClr val="CFE2F3"/>
                </a:solidFill>
                <a:latin typeface="Caveat"/>
                <a:ea typeface="Caveat"/>
                <a:cs typeface="Caveat"/>
                <a:sym typeface="Caveat"/>
              </a:rPr>
              <a:t>Sec 4.2</a:t>
            </a:r>
            <a:endParaRPr b="0" sz="3600">
              <a:solidFill>
                <a:srgbClr val="CFE2F3"/>
              </a:solidFill>
              <a:latin typeface="Source Sans Pro"/>
              <a:ea typeface="Source Sans Pro"/>
              <a:cs typeface="Source Sans Pro"/>
              <a:sym typeface="Source Sans Pro"/>
            </a:endParaRPr>
          </a:p>
          <a:p>
            <a:pPr indent="0" lvl="0" marL="0" rtl="0" algn="l">
              <a:spcBef>
                <a:spcPts val="0"/>
              </a:spcBef>
              <a:spcAft>
                <a:spcPts val="0"/>
              </a:spcAft>
              <a:buNone/>
            </a:pPr>
            <a:r>
              <a:rPr lang="en"/>
              <a:t>Utterance Segmentation</a:t>
            </a:r>
            <a:endParaRPr/>
          </a:p>
        </p:txBody>
      </p:sp>
      <p:sp>
        <p:nvSpPr>
          <p:cNvPr id="4287" name="Google Shape;4287;p23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91" name="Shape 4291"/>
        <p:cNvGrpSpPr/>
        <p:nvPr/>
      </p:nvGrpSpPr>
      <p:grpSpPr>
        <a:xfrm>
          <a:off x="0" y="0"/>
          <a:ext cx="0" cy="0"/>
          <a:chOff x="0" y="0"/>
          <a:chExt cx="0" cy="0"/>
        </a:xfrm>
      </p:grpSpPr>
      <p:sp>
        <p:nvSpPr>
          <p:cNvPr id="4292" name="Google Shape;4292;p24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Utterance segmentation</a:t>
            </a:r>
            <a:endParaRPr/>
          </a:p>
        </p:txBody>
      </p:sp>
      <p:sp>
        <p:nvSpPr>
          <p:cNvPr id="4293" name="Google Shape;4293;p2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a:t>
            </a:r>
            <a:endParaRPr/>
          </a:p>
          <a:p>
            <a:pPr indent="0" lvl="0" marL="0" rtl="0" algn="l">
              <a:spcBef>
                <a:spcPts val="1600"/>
              </a:spcBef>
              <a:spcAft>
                <a:spcPts val="0"/>
              </a:spcAft>
              <a:buNone/>
            </a:pPr>
            <a:r>
              <a:rPr lang="en"/>
              <a:t>How to evaluate different STL systems having different segmentations:</a:t>
            </a:r>
            <a:endParaRPr/>
          </a:p>
          <a:p>
            <a:pPr indent="0" lvl="0" marL="0" rtl="0" algn="l">
              <a:spcBef>
                <a:spcPts val="1600"/>
              </a:spcBef>
              <a:spcAft>
                <a:spcPts val="0"/>
              </a:spcAft>
              <a:buNone/>
            </a:pPr>
            <a:r>
              <a:rPr lang="en"/>
              <a:t>-) Matusov approach (</a:t>
            </a:r>
            <a:r>
              <a:rPr lang="en" u="sng">
                <a:solidFill>
                  <a:schemeClr val="hlink"/>
                </a:solidFill>
                <a:hlinkClick r:id="rId3"/>
              </a:rPr>
              <a:t>https://www-i6.informatik.rwth-aachen.de/publications/download/344/Matusov-IWSLT-2005.pdf</a:t>
            </a:r>
            <a:r>
              <a:rPr lang="en"/>
              <a:t>) </a:t>
            </a:r>
            <a:r>
              <a:rPr lang="en" sz="1000">
                <a:solidFill>
                  <a:srgbClr val="222222"/>
                </a:solidFill>
                <a:highlight>
                  <a:srgbClr val="FFFFFF"/>
                </a:highlight>
                <a:latin typeface="Arial"/>
                <a:ea typeface="Arial"/>
                <a:cs typeface="Arial"/>
                <a:sym typeface="Arial"/>
              </a:rPr>
              <a:t>Matusov, Evgeny, Gregor Leusch, Oliver Bender, and Hermann Ney. "Evaluating machine translation output with automatic sentence segmentation." In </a:t>
            </a:r>
            <a:r>
              <a:rPr i="1" lang="en" sz="1000">
                <a:solidFill>
                  <a:srgbClr val="222222"/>
                </a:solidFill>
                <a:latin typeface="Arial"/>
                <a:ea typeface="Arial"/>
                <a:cs typeface="Arial"/>
                <a:sym typeface="Arial"/>
              </a:rPr>
              <a:t>International Workshop on Spoken Language Translation (IWSLT) 2005</a:t>
            </a:r>
            <a:r>
              <a:rPr lang="en" sz="1000">
                <a:solidFill>
                  <a:srgbClr val="222222"/>
                </a:solidFill>
                <a:highlight>
                  <a:srgbClr val="FFFFFF"/>
                </a:highlight>
                <a:latin typeface="Arial"/>
                <a:ea typeface="Arial"/>
                <a:cs typeface="Arial"/>
                <a:sym typeface="Arial"/>
              </a:rPr>
              <a:t>. 2005.</a:t>
            </a:r>
            <a:endParaRPr/>
          </a:p>
          <a:p>
            <a:pPr indent="0" lvl="0" marL="0" rtl="0" algn="l">
              <a:spcBef>
                <a:spcPts val="1600"/>
              </a:spcBef>
              <a:spcAft>
                <a:spcPts val="0"/>
              </a:spcAft>
              <a:buNone/>
            </a:pPr>
            <a:r>
              <a:rPr lang="en"/>
              <a:t>-) Concatenation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294" name="Google Shape;4294;p24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8" name="Shape 4298"/>
        <p:cNvGrpSpPr/>
        <p:nvPr/>
      </p:nvGrpSpPr>
      <p:grpSpPr>
        <a:xfrm>
          <a:off x="0" y="0"/>
          <a:ext cx="0" cy="0"/>
          <a:chOff x="0" y="0"/>
          <a:chExt cx="0" cy="0"/>
        </a:xfrm>
      </p:grpSpPr>
      <p:sp>
        <p:nvSpPr>
          <p:cNvPr id="4299" name="Google Shape;4299;p24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Utterance segmentation</a:t>
            </a:r>
            <a:endParaRPr/>
          </a:p>
        </p:txBody>
      </p:sp>
      <p:sp>
        <p:nvSpPr>
          <p:cNvPr id="4300" name="Google Shape;4300;p2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SLT </a:t>
            </a:r>
            <a:r>
              <a:rPr lang="en"/>
              <a:t>evaluation</a:t>
            </a:r>
            <a:r>
              <a:rPr lang="en"/>
              <a:t> has an additional level of complexity </a:t>
            </a:r>
            <a:r>
              <a:rPr lang="en"/>
              <a:t>compared</a:t>
            </a:r>
            <a:r>
              <a:rPr lang="en"/>
              <a:t> to machine translation.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301" name="Google Shape;4301;p24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5" name="Shape 4305"/>
        <p:cNvGrpSpPr/>
        <p:nvPr/>
      </p:nvGrpSpPr>
      <p:grpSpPr>
        <a:xfrm>
          <a:off x="0" y="0"/>
          <a:ext cx="0" cy="0"/>
          <a:chOff x="0" y="0"/>
          <a:chExt cx="0" cy="0"/>
        </a:xfrm>
      </p:grpSpPr>
      <p:sp>
        <p:nvSpPr>
          <p:cNvPr id="4306" name="Google Shape;4306;p24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Utterance segmentation</a:t>
            </a:r>
            <a:endParaRPr/>
          </a:p>
        </p:txBody>
      </p:sp>
      <p:sp>
        <p:nvSpPr>
          <p:cNvPr id="4307" name="Google Shape;4307;p2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SLT evaluation has an additional level of complexity compared to machine translation.</a:t>
            </a:r>
            <a:endParaRPr/>
          </a:p>
          <a:p>
            <a:pPr indent="0" lvl="0" marL="0" rtl="0" algn="l">
              <a:spcBef>
                <a:spcPts val="1600"/>
              </a:spcBef>
              <a:spcAft>
                <a:spcPts val="0"/>
              </a:spcAft>
              <a:buNone/>
            </a:pPr>
            <a:r>
              <a:rPr lang="en"/>
              <a:t>Machine Translation:</a:t>
            </a:r>
            <a:endParaRPr/>
          </a:p>
          <a:p>
            <a:pPr indent="0" lvl="0" marL="0" rtl="0" algn="l">
              <a:spcBef>
                <a:spcPts val="1600"/>
              </a:spcBef>
              <a:spcAft>
                <a:spcPts val="1600"/>
              </a:spcAft>
              <a:buNone/>
            </a:pPr>
            <a:r>
              <a:t/>
            </a:r>
            <a:endParaRPr/>
          </a:p>
        </p:txBody>
      </p:sp>
      <p:sp>
        <p:nvSpPr>
          <p:cNvPr id="4308" name="Google Shape;4308;p242"/>
          <p:cNvSpPr txBox="1"/>
          <p:nvPr/>
        </p:nvSpPr>
        <p:spPr>
          <a:xfrm>
            <a:off x="493650" y="2171550"/>
            <a:ext cx="1977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Document:</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just">
              <a:spcBef>
                <a:spcPts val="0"/>
              </a:spcBef>
              <a:spcAft>
                <a:spcPts val="0"/>
              </a:spcAft>
              <a:buNone/>
            </a:pPr>
            <a:r>
              <a:rPr lang="en">
                <a:latin typeface="Source Sans Pro"/>
                <a:ea typeface="Source Sans Pro"/>
                <a:cs typeface="Source Sans Pro"/>
                <a:sym typeface="Source Sans Pro"/>
              </a:rPr>
              <a:t>This is an audio signal. In the training data it was split using strong punctuation. Three sentences in total.</a:t>
            </a:r>
            <a:endParaRPr>
              <a:latin typeface="Source Sans Pro"/>
              <a:ea typeface="Source Sans Pro"/>
              <a:cs typeface="Source Sans Pro"/>
              <a:sym typeface="Source Sans Pro"/>
            </a:endParaRPr>
          </a:p>
        </p:txBody>
      </p:sp>
      <p:sp>
        <p:nvSpPr>
          <p:cNvPr id="4309" name="Google Shape;4309;p24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3" name="Shape 4313"/>
        <p:cNvGrpSpPr/>
        <p:nvPr/>
      </p:nvGrpSpPr>
      <p:grpSpPr>
        <a:xfrm>
          <a:off x="0" y="0"/>
          <a:ext cx="0" cy="0"/>
          <a:chOff x="0" y="0"/>
          <a:chExt cx="0" cy="0"/>
        </a:xfrm>
      </p:grpSpPr>
      <p:sp>
        <p:nvSpPr>
          <p:cNvPr id="4314" name="Google Shape;4314;p24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Utterance segmentation</a:t>
            </a:r>
            <a:endParaRPr/>
          </a:p>
        </p:txBody>
      </p:sp>
      <p:sp>
        <p:nvSpPr>
          <p:cNvPr id="4315" name="Google Shape;4315;p2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SLT evaluation has an additional level of complexity compared to machine translation.</a:t>
            </a:r>
            <a:endParaRPr/>
          </a:p>
          <a:p>
            <a:pPr indent="0" lvl="0" marL="0" rtl="0" algn="l">
              <a:spcBef>
                <a:spcPts val="1600"/>
              </a:spcBef>
              <a:spcAft>
                <a:spcPts val="0"/>
              </a:spcAft>
              <a:buNone/>
            </a:pPr>
            <a:r>
              <a:rPr lang="en"/>
              <a:t>Machine Translation:</a:t>
            </a:r>
            <a:endParaRPr/>
          </a:p>
          <a:p>
            <a:pPr indent="0" lvl="0" marL="0" rtl="0" algn="l">
              <a:spcBef>
                <a:spcPts val="1600"/>
              </a:spcBef>
              <a:spcAft>
                <a:spcPts val="1600"/>
              </a:spcAft>
              <a:buNone/>
            </a:pPr>
            <a:r>
              <a:t/>
            </a:r>
            <a:endParaRPr/>
          </a:p>
        </p:txBody>
      </p:sp>
      <p:sp>
        <p:nvSpPr>
          <p:cNvPr id="4316" name="Google Shape;4316;p243"/>
          <p:cNvSpPr txBox="1"/>
          <p:nvPr/>
        </p:nvSpPr>
        <p:spPr>
          <a:xfrm>
            <a:off x="493650" y="2171550"/>
            <a:ext cx="1977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Document:</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just">
              <a:spcBef>
                <a:spcPts val="0"/>
              </a:spcBef>
              <a:spcAft>
                <a:spcPts val="0"/>
              </a:spcAft>
              <a:buNone/>
            </a:pPr>
            <a:r>
              <a:rPr lang="en">
                <a:latin typeface="Source Sans Pro"/>
                <a:ea typeface="Source Sans Pro"/>
                <a:cs typeface="Source Sans Pro"/>
                <a:sym typeface="Source Sans Pro"/>
              </a:rPr>
              <a:t>This is an audio signal. In the training data it was split using strong punctuation. Three sentences in total.</a:t>
            </a:r>
            <a:endParaRPr>
              <a:latin typeface="Source Sans Pro"/>
              <a:ea typeface="Source Sans Pro"/>
              <a:cs typeface="Source Sans Pro"/>
              <a:sym typeface="Source Sans Pro"/>
            </a:endParaRPr>
          </a:p>
        </p:txBody>
      </p:sp>
      <p:sp>
        <p:nvSpPr>
          <p:cNvPr id="4317" name="Google Shape;4317;p243"/>
          <p:cNvSpPr txBox="1"/>
          <p:nvPr/>
        </p:nvSpPr>
        <p:spPr>
          <a:xfrm>
            <a:off x="3111749" y="3360050"/>
            <a:ext cx="2433900" cy="8313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In the training data it was split using strong punctuation.</a:t>
            </a:r>
            <a:endParaRPr>
              <a:latin typeface="Source Sans Pro"/>
              <a:ea typeface="Source Sans Pro"/>
              <a:cs typeface="Source Sans Pro"/>
              <a:sym typeface="Source Sans Pro"/>
            </a:endParaRPr>
          </a:p>
        </p:txBody>
      </p:sp>
      <p:sp>
        <p:nvSpPr>
          <p:cNvPr id="4318" name="Google Shape;4318;p243"/>
          <p:cNvSpPr txBox="1"/>
          <p:nvPr/>
        </p:nvSpPr>
        <p:spPr>
          <a:xfrm>
            <a:off x="3111750" y="4399625"/>
            <a:ext cx="20760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sp>
        <p:nvSpPr>
          <p:cNvPr id="4319" name="Google Shape;4319;p243"/>
          <p:cNvSpPr txBox="1"/>
          <p:nvPr/>
        </p:nvSpPr>
        <p:spPr>
          <a:xfrm>
            <a:off x="3111756" y="2751575"/>
            <a:ext cx="19344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320" name="Google Shape;4320;p243"/>
          <p:cNvSpPr txBox="1"/>
          <p:nvPr/>
        </p:nvSpPr>
        <p:spPr>
          <a:xfrm>
            <a:off x="3068250" y="2210650"/>
            <a:ext cx="19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Source sentences:</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p:txBody>
      </p:sp>
      <p:sp>
        <p:nvSpPr>
          <p:cNvPr id="4321" name="Google Shape;4321;p2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5" name="Shape 4325"/>
        <p:cNvGrpSpPr/>
        <p:nvPr/>
      </p:nvGrpSpPr>
      <p:grpSpPr>
        <a:xfrm>
          <a:off x="0" y="0"/>
          <a:ext cx="0" cy="0"/>
          <a:chOff x="0" y="0"/>
          <a:chExt cx="0" cy="0"/>
        </a:xfrm>
      </p:grpSpPr>
      <p:sp>
        <p:nvSpPr>
          <p:cNvPr id="4326" name="Google Shape;4326;p24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Utterance segmentation</a:t>
            </a:r>
            <a:endParaRPr/>
          </a:p>
        </p:txBody>
      </p:sp>
      <p:sp>
        <p:nvSpPr>
          <p:cNvPr id="4327" name="Google Shape;4327;p2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SLT evaluation has an additional level of complexity compared to machine translation.</a:t>
            </a:r>
            <a:endParaRPr/>
          </a:p>
          <a:p>
            <a:pPr indent="0" lvl="0" marL="0" rtl="0" algn="l">
              <a:spcBef>
                <a:spcPts val="1600"/>
              </a:spcBef>
              <a:spcAft>
                <a:spcPts val="0"/>
              </a:spcAft>
              <a:buNone/>
            </a:pPr>
            <a:r>
              <a:rPr lang="en"/>
              <a:t>Machine Translation:</a:t>
            </a:r>
            <a:endParaRPr/>
          </a:p>
          <a:p>
            <a:pPr indent="0" lvl="0" marL="0" rtl="0" algn="l">
              <a:spcBef>
                <a:spcPts val="1600"/>
              </a:spcBef>
              <a:spcAft>
                <a:spcPts val="1600"/>
              </a:spcAft>
              <a:buNone/>
            </a:pPr>
            <a:r>
              <a:t/>
            </a:r>
            <a:endParaRPr/>
          </a:p>
        </p:txBody>
      </p:sp>
      <p:sp>
        <p:nvSpPr>
          <p:cNvPr id="4328" name="Google Shape;4328;p244"/>
          <p:cNvSpPr txBox="1"/>
          <p:nvPr/>
        </p:nvSpPr>
        <p:spPr>
          <a:xfrm>
            <a:off x="493650" y="2171550"/>
            <a:ext cx="1977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Document:</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just">
              <a:spcBef>
                <a:spcPts val="0"/>
              </a:spcBef>
              <a:spcAft>
                <a:spcPts val="0"/>
              </a:spcAft>
              <a:buNone/>
            </a:pPr>
            <a:r>
              <a:rPr lang="en">
                <a:latin typeface="Source Sans Pro"/>
                <a:ea typeface="Source Sans Pro"/>
                <a:cs typeface="Source Sans Pro"/>
                <a:sym typeface="Source Sans Pro"/>
              </a:rPr>
              <a:t>This is an audio signal. In the training data it was split using strong punctuation. Three sentences in total.</a:t>
            </a:r>
            <a:endParaRPr>
              <a:latin typeface="Source Sans Pro"/>
              <a:ea typeface="Source Sans Pro"/>
              <a:cs typeface="Source Sans Pro"/>
              <a:sym typeface="Source Sans Pro"/>
            </a:endParaRPr>
          </a:p>
        </p:txBody>
      </p:sp>
      <p:sp>
        <p:nvSpPr>
          <p:cNvPr id="4329" name="Google Shape;4329;p244"/>
          <p:cNvSpPr txBox="1"/>
          <p:nvPr/>
        </p:nvSpPr>
        <p:spPr>
          <a:xfrm>
            <a:off x="3111749" y="3360050"/>
            <a:ext cx="2433900" cy="8313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In the training data it was split using strong punctuation.</a:t>
            </a:r>
            <a:endParaRPr>
              <a:latin typeface="Source Sans Pro"/>
              <a:ea typeface="Source Sans Pro"/>
              <a:cs typeface="Source Sans Pro"/>
              <a:sym typeface="Source Sans Pro"/>
            </a:endParaRPr>
          </a:p>
        </p:txBody>
      </p:sp>
      <p:sp>
        <p:nvSpPr>
          <p:cNvPr id="4330" name="Google Shape;4330;p244"/>
          <p:cNvSpPr txBox="1"/>
          <p:nvPr/>
        </p:nvSpPr>
        <p:spPr>
          <a:xfrm>
            <a:off x="3111750" y="4399625"/>
            <a:ext cx="20760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sp>
        <p:nvSpPr>
          <p:cNvPr id="4331" name="Google Shape;4331;p244"/>
          <p:cNvSpPr txBox="1"/>
          <p:nvPr/>
        </p:nvSpPr>
        <p:spPr>
          <a:xfrm>
            <a:off x="3111756" y="2751575"/>
            <a:ext cx="19344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332" name="Google Shape;4332;p244"/>
          <p:cNvSpPr txBox="1"/>
          <p:nvPr/>
        </p:nvSpPr>
        <p:spPr>
          <a:xfrm>
            <a:off x="3068250" y="2210650"/>
            <a:ext cx="19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Source sentences:</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p:txBody>
      </p:sp>
      <p:sp>
        <p:nvSpPr>
          <p:cNvPr id="4333" name="Google Shape;4333;p244"/>
          <p:cNvSpPr txBox="1"/>
          <p:nvPr/>
        </p:nvSpPr>
        <p:spPr>
          <a:xfrm>
            <a:off x="6388349" y="3360050"/>
            <a:ext cx="2433900" cy="8313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Nei dati di training e’ stato diviso usando la punteggiatura forte.</a:t>
            </a:r>
            <a:endParaRPr>
              <a:latin typeface="Source Sans Pro"/>
              <a:ea typeface="Source Sans Pro"/>
              <a:cs typeface="Source Sans Pro"/>
              <a:sym typeface="Source Sans Pro"/>
            </a:endParaRPr>
          </a:p>
        </p:txBody>
      </p:sp>
      <p:sp>
        <p:nvSpPr>
          <p:cNvPr id="4334" name="Google Shape;4334;p244"/>
          <p:cNvSpPr txBox="1"/>
          <p:nvPr/>
        </p:nvSpPr>
        <p:spPr>
          <a:xfrm>
            <a:off x="6388350" y="4399625"/>
            <a:ext cx="20760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Tre frasi in totale!</a:t>
            </a:r>
            <a:endParaRPr>
              <a:latin typeface="Source Sans Pro"/>
              <a:ea typeface="Source Sans Pro"/>
              <a:cs typeface="Source Sans Pro"/>
              <a:sym typeface="Source Sans Pro"/>
            </a:endParaRPr>
          </a:p>
        </p:txBody>
      </p:sp>
      <p:sp>
        <p:nvSpPr>
          <p:cNvPr id="4335" name="Google Shape;4335;p244"/>
          <p:cNvSpPr txBox="1"/>
          <p:nvPr/>
        </p:nvSpPr>
        <p:spPr>
          <a:xfrm>
            <a:off x="6388350" y="2751575"/>
            <a:ext cx="23697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Questo e’ un segnale audio.</a:t>
            </a:r>
            <a:endParaRPr>
              <a:latin typeface="Source Sans Pro"/>
              <a:ea typeface="Source Sans Pro"/>
              <a:cs typeface="Source Sans Pro"/>
              <a:sym typeface="Source Sans Pro"/>
            </a:endParaRPr>
          </a:p>
        </p:txBody>
      </p:sp>
      <p:sp>
        <p:nvSpPr>
          <p:cNvPr id="4336" name="Google Shape;4336;p244"/>
          <p:cNvSpPr txBox="1"/>
          <p:nvPr/>
        </p:nvSpPr>
        <p:spPr>
          <a:xfrm>
            <a:off x="6344850" y="2210650"/>
            <a:ext cx="19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Reference sentence:</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p:txBody>
      </p:sp>
      <p:sp>
        <p:nvSpPr>
          <p:cNvPr id="4337" name="Google Shape;4337;p2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1" name="Shape 4341"/>
        <p:cNvGrpSpPr/>
        <p:nvPr/>
      </p:nvGrpSpPr>
      <p:grpSpPr>
        <a:xfrm>
          <a:off x="0" y="0"/>
          <a:ext cx="0" cy="0"/>
          <a:chOff x="0" y="0"/>
          <a:chExt cx="0" cy="0"/>
        </a:xfrm>
      </p:grpSpPr>
      <p:sp>
        <p:nvSpPr>
          <p:cNvPr id="4342" name="Google Shape;4342;p24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Utterance segmentation</a:t>
            </a:r>
            <a:endParaRPr/>
          </a:p>
        </p:txBody>
      </p:sp>
      <p:sp>
        <p:nvSpPr>
          <p:cNvPr id="4343" name="Google Shape;4343;p2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SLT evaluation has an additional level of complexity compared to machine translation.</a:t>
            </a:r>
            <a:endParaRPr/>
          </a:p>
          <a:p>
            <a:pPr indent="0" lvl="0" marL="0" rtl="0" algn="l">
              <a:spcBef>
                <a:spcPts val="1600"/>
              </a:spcBef>
              <a:spcAft>
                <a:spcPts val="0"/>
              </a:spcAft>
              <a:buNone/>
            </a:pPr>
            <a:r>
              <a:rPr lang="en"/>
              <a:t>Machine Translation:</a:t>
            </a:r>
            <a:endParaRPr sz="2100">
              <a:solidFill>
                <a:srgbClr val="202124"/>
              </a:solidFill>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344" name="Google Shape;4344;p245"/>
          <p:cNvSpPr txBox="1"/>
          <p:nvPr/>
        </p:nvSpPr>
        <p:spPr>
          <a:xfrm>
            <a:off x="3340349" y="3360050"/>
            <a:ext cx="2433900" cy="8313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Nei dati di allenamento è stato suddiviso utilizzando una forte punteggiatura.</a:t>
            </a:r>
            <a:endParaRPr>
              <a:latin typeface="Source Sans Pro"/>
              <a:ea typeface="Source Sans Pro"/>
              <a:cs typeface="Source Sans Pro"/>
              <a:sym typeface="Source Sans Pro"/>
            </a:endParaRPr>
          </a:p>
        </p:txBody>
      </p:sp>
      <p:sp>
        <p:nvSpPr>
          <p:cNvPr id="4345" name="Google Shape;4345;p245"/>
          <p:cNvSpPr txBox="1"/>
          <p:nvPr/>
        </p:nvSpPr>
        <p:spPr>
          <a:xfrm>
            <a:off x="3340350" y="4399625"/>
            <a:ext cx="20760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3 frasi i</a:t>
            </a:r>
            <a:r>
              <a:rPr lang="en">
                <a:latin typeface="Source Sans Pro"/>
                <a:ea typeface="Source Sans Pro"/>
                <a:cs typeface="Source Sans Pro"/>
                <a:sym typeface="Source Sans Pro"/>
              </a:rPr>
              <a:t>n totale!</a:t>
            </a:r>
            <a:endParaRPr>
              <a:latin typeface="Source Sans Pro"/>
              <a:ea typeface="Source Sans Pro"/>
              <a:cs typeface="Source Sans Pro"/>
              <a:sym typeface="Source Sans Pro"/>
            </a:endParaRPr>
          </a:p>
        </p:txBody>
      </p:sp>
      <p:sp>
        <p:nvSpPr>
          <p:cNvPr id="4346" name="Google Shape;4346;p245"/>
          <p:cNvSpPr txBox="1"/>
          <p:nvPr/>
        </p:nvSpPr>
        <p:spPr>
          <a:xfrm>
            <a:off x="3340350" y="2751575"/>
            <a:ext cx="22743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Questo è un segnale audio.</a:t>
            </a:r>
            <a:endParaRPr>
              <a:latin typeface="Source Sans Pro"/>
              <a:ea typeface="Source Sans Pro"/>
              <a:cs typeface="Source Sans Pro"/>
              <a:sym typeface="Source Sans Pro"/>
            </a:endParaRPr>
          </a:p>
        </p:txBody>
      </p:sp>
      <p:sp>
        <p:nvSpPr>
          <p:cNvPr id="4347" name="Google Shape;4347;p245"/>
          <p:cNvSpPr txBox="1"/>
          <p:nvPr/>
        </p:nvSpPr>
        <p:spPr>
          <a:xfrm>
            <a:off x="3296850" y="2210650"/>
            <a:ext cx="19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MT</a:t>
            </a:r>
            <a:r>
              <a:rPr lang="en">
                <a:latin typeface="Source Sans Pro"/>
                <a:ea typeface="Source Sans Pro"/>
                <a:cs typeface="Source Sans Pro"/>
                <a:sym typeface="Source Sans Pro"/>
              </a:rPr>
              <a:t> sentences:</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p:txBody>
      </p:sp>
      <p:sp>
        <p:nvSpPr>
          <p:cNvPr id="4348" name="Google Shape;4348;p245"/>
          <p:cNvSpPr txBox="1"/>
          <p:nvPr/>
        </p:nvSpPr>
        <p:spPr>
          <a:xfrm>
            <a:off x="6388349" y="3360050"/>
            <a:ext cx="2433900" cy="8313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Nei dati di training e’ stato diviso usando la punteggiatura forte.</a:t>
            </a:r>
            <a:endParaRPr>
              <a:latin typeface="Source Sans Pro"/>
              <a:ea typeface="Source Sans Pro"/>
              <a:cs typeface="Source Sans Pro"/>
              <a:sym typeface="Source Sans Pro"/>
            </a:endParaRPr>
          </a:p>
        </p:txBody>
      </p:sp>
      <p:sp>
        <p:nvSpPr>
          <p:cNvPr id="4349" name="Google Shape;4349;p245"/>
          <p:cNvSpPr txBox="1"/>
          <p:nvPr/>
        </p:nvSpPr>
        <p:spPr>
          <a:xfrm>
            <a:off x="6388350" y="4399625"/>
            <a:ext cx="20760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Tre frasi in totale!</a:t>
            </a:r>
            <a:endParaRPr>
              <a:latin typeface="Source Sans Pro"/>
              <a:ea typeface="Source Sans Pro"/>
              <a:cs typeface="Source Sans Pro"/>
              <a:sym typeface="Source Sans Pro"/>
            </a:endParaRPr>
          </a:p>
        </p:txBody>
      </p:sp>
      <p:sp>
        <p:nvSpPr>
          <p:cNvPr id="4350" name="Google Shape;4350;p245"/>
          <p:cNvSpPr txBox="1"/>
          <p:nvPr/>
        </p:nvSpPr>
        <p:spPr>
          <a:xfrm>
            <a:off x="6388350" y="2751575"/>
            <a:ext cx="23697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Questo e’ un segnale audio.</a:t>
            </a:r>
            <a:endParaRPr>
              <a:latin typeface="Source Sans Pro"/>
              <a:ea typeface="Source Sans Pro"/>
              <a:cs typeface="Source Sans Pro"/>
              <a:sym typeface="Source Sans Pro"/>
            </a:endParaRPr>
          </a:p>
        </p:txBody>
      </p:sp>
      <p:sp>
        <p:nvSpPr>
          <p:cNvPr id="4351" name="Google Shape;4351;p245"/>
          <p:cNvSpPr txBox="1"/>
          <p:nvPr/>
        </p:nvSpPr>
        <p:spPr>
          <a:xfrm>
            <a:off x="6344850" y="2210650"/>
            <a:ext cx="19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Reference sentence:</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p:txBody>
      </p:sp>
      <p:sp>
        <p:nvSpPr>
          <p:cNvPr id="4352" name="Google Shape;4352;p245"/>
          <p:cNvSpPr txBox="1"/>
          <p:nvPr/>
        </p:nvSpPr>
        <p:spPr>
          <a:xfrm>
            <a:off x="216149" y="3360050"/>
            <a:ext cx="2433900" cy="8313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In the training data it was split using strong punctuation.</a:t>
            </a:r>
            <a:endParaRPr>
              <a:latin typeface="Source Sans Pro"/>
              <a:ea typeface="Source Sans Pro"/>
              <a:cs typeface="Source Sans Pro"/>
              <a:sym typeface="Source Sans Pro"/>
            </a:endParaRPr>
          </a:p>
        </p:txBody>
      </p:sp>
      <p:sp>
        <p:nvSpPr>
          <p:cNvPr id="4353" name="Google Shape;4353;p245"/>
          <p:cNvSpPr txBox="1"/>
          <p:nvPr/>
        </p:nvSpPr>
        <p:spPr>
          <a:xfrm>
            <a:off x="216150" y="4399625"/>
            <a:ext cx="20760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sp>
        <p:nvSpPr>
          <p:cNvPr id="4354" name="Google Shape;4354;p245"/>
          <p:cNvSpPr txBox="1"/>
          <p:nvPr/>
        </p:nvSpPr>
        <p:spPr>
          <a:xfrm>
            <a:off x="216156" y="2751575"/>
            <a:ext cx="19344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355" name="Google Shape;4355;p245"/>
          <p:cNvSpPr txBox="1"/>
          <p:nvPr/>
        </p:nvSpPr>
        <p:spPr>
          <a:xfrm>
            <a:off x="172650" y="2210650"/>
            <a:ext cx="19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Source sentences:</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p:txBody>
      </p:sp>
      <p:sp>
        <p:nvSpPr>
          <p:cNvPr id="4356" name="Google Shape;4356;p24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0" name="Shape 4360"/>
        <p:cNvGrpSpPr/>
        <p:nvPr/>
      </p:nvGrpSpPr>
      <p:grpSpPr>
        <a:xfrm>
          <a:off x="0" y="0"/>
          <a:ext cx="0" cy="0"/>
          <a:chOff x="0" y="0"/>
          <a:chExt cx="0" cy="0"/>
        </a:xfrm>
      </p:grpSpPr>
      <p:sp>
        <p:nvSpPr>
          <p:cNvPr id="4361" name="Google Shape;4361;p24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Utterance segmentation</a:t>
            </a:r>
            <a:endParaRPr/>
          </a:p>
        </p:txBody>
      </p:sp>
      <p:sp>
        <p:nvSpPr>
          <p:cNvPr id="4362" name="Google Shape;4362;p2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SLT evaluation has an additional level of complexity compared to machine translation.</a:t>
            </a:r>
            <a:endParaRPr/>
          </a:p>
          <a:p>
            <a:pPr indent="0" lvl="0" marL="0" rtl="0" algn="l">
              <a:spcBef>
                <a:spcPts val="1600"/>
              </a:spcBef>
              <a:spcAft>
                <a:spcPts val="0"/>
              </a:spcAft>
              <a:buNone/>
            </a:pPr>
            <a:r>
              <a:rPr lang="en"/>
              <a:t>Machine Translation:</a:t>
            </a:r>
            <a:endParaRPr sz="2100">
              <a:solidFill>
                <a:srgbClr val="202124"/>
              </a:solidFill>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363" name="Google Shape;4363;p246"/>
          <p:cNvSpPr txBox="1"/>
          <p:nvPr/>
        </p:nvSpPr>
        <p:spPr>
          <a:xfrm>
            <a:off x="3340349" y="3360050"/>
            <a:ext cx="2433900" cy="8313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Nei dati di allenamento è stato suddiviso utilizzando una forte punteggiatura.</a:t>
            </a:r>
            <a:endParaRPr>
              <a:latin typeface="Source Sans Pro"/>
              <a:ea typeface="Source Sans Pro"/>
              <a:cs typeface="Source Sans Pro"/>
              <a:sym typeface="Source Sans Pro"/>
            </a:endParaRPr>
          </a:p>
        </p:txBody>
      </p:sp>
      <p:sp>
        <p:nvSpPr>
          <p:cNvPr id="4364" name="Google Shape;4364;p246"/>
          <p:cNvSpPr txBox="1"/>
          <p:nvPr/>
        </p:nvSpPr>
        <p:spPr>
          <a:xfrm>
            <a:off x="3340350" y="4399625"/>
            <a:ext cx="20760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3 frasi in totale!</a:t>
            </a:r>
            <a:endParaRPr>
              <a:latin typeface="Source Sans Pro"/>
              <a:ea typeface="Source Sans Pro"/>
              <a:cs typeface="Source Sans Pro"/>
              <a:sym typeface="Source Sans Pro"/>
            </a:endParaRPr>
          </a:p>
        </p:txBody>
      </p:sp>
      <p:sp>
        <p:nvSpPr>
          <p:cNvPr id="4365" name="Google Shape;4365;p246"/>
          <p:cNvSpPr txBox="1"/>
          <p:nvPr/>
        </p:nvSpPr>
        <p:spPr>
          <a:xfrm>
            <a:off x="3340350" y="2751575"/>
            <a:ext cx="22743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Questo è un segnale audio.</a:t>
            </a:r>
            <a:endParaRPr>
              <a:latin typeface="Source Sans Pro"/>
              <a:ea typeface="Source Sans Pro"/>
              <a:cs typeface="Source Sans Pro"/>
              <a:sym typeface="Source Sans Pro"/>
            </a:endParaRPr>
          </a:p>
        </p:txBody>
      </p:sp>
      <p:sp>
        <p:nvSpPr>
          <p:cNvPr id="4366" name="Google Shape;4366;p246"/>
          <p:cNvSpPr txBox="1"/>
          <p:nvPr/>
        </p:nvSpPr>
        <p:spPr>
          <a:xfrm>
            <a:off x="3296850" y="2210650"/>
            <a:ext cx="19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MT sentences:</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p:txBody>
      </p:sp>
      <p:sp>
        <p:nvSpPr>
          <p:cNvPr id="4367" name="Google Shape;4367;p246"/>
          <p:cNvSpPr txBox="1"/>
          <p:nvPr/>
        </p:nvSpPr>
        <p:spPr>
          <a:xfrm>
            <a:off x="6388349" y="3360050"/>
            <a:ext cx="2433900" cy="8313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Nei dati di training e’ stato diviso usando la punteggiatura forte.</a:t>
            </a:r>
            <a:endParaRPr>
              <a:latin typeface="Source Sans Pro"/>
              <a:ea typeface="Source Sans Pro"/>
              <a:cs typeface="Source Sans Pro"/>
              <a:sym typeface="Source Sans Pro"/>
            </a:endParaRPr>
          </a:p>
        </p:txBody>
      </p:sp>
      <p:sp>
        <p:nvSpPr>
          <p:cNvPr id="4368" name="Google Shape;4368;p246"/>
          <p:cNvSpPr txBox="1"/>
          <p:nvPr/>
        </p:nvSpPr>
        <p:spPr>
          <a:xfrm>
            <a:off x="6388350" y="4399625"/>
            <a:ext cx="20760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Tre frasi in totale!</a:t>
            </a:r>
            <a:endParaRPr>
              <a:latin typeface="Source Sans Pro"/>
              <a:ea typeface="Source Sans Pro"/>
              <a:cs typeface="Source Sans Pro"/>
              <a:sym typeface="Source Sans Pro"/>
            </a:endParaRPr>
          </a:p>
        </p:txBody>
      </p:sp>
      <p:sp>
        <p:nvSpPr>
          <p:cNvPr id="4369" name="Google Shape;4369;p246"/>
          <p:cNvSpPr txBox="1"/>
          <p:nvPr/>
        </p:nvSpPr>
        <p:spPr>
          <a:xfrm>
            <a:off x="6388350" y="2751575"/>
            <a:ext cx="23697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Questo e’ un segnale audio.</a:t>
            </a:r>
            <a:endParaRPr>
              <a:latin typeface="Source Sans Pro"/>
              <a:ea typeface="Source Sans Pro"/>
              <a:cs typeface="Source Sans Pro"/>
              <a:sym typeface="Source Sans Pro"/>
            </a:endParaRPr>
          </a:p>
        </p:txBody>
      </p:sp>
      <p:sp>
        <p:nvSpPr>
          <p:cNvPr id="4370" name="Google Shape;4370;p246"/>
          <p:cNvSpPr txBox="1"/>
          <p:nvPr/>
        </p:nvSpPr>
        <p:spPr>
          <a:xfrm>
            <a:off x="6344850" y="2210650"/>
            <a:ext cx="19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Reference sentence:</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p:txBody>
      </p:sp>
      <p:sp>
        <p:nvSpPr>
          <p:cNvPr id="4371" name="Google Shape;4371;p246"/>
          <p:cNvSpPr txBox="1"/>
          <p:nvPr/>
        </p:nvSpPr>
        <p:spPr>
          <a:xfrm>
            <a:off x="216149" y="3360050"/>
            <a:ext cx="2433900" cy="8313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In the training data it was split using strong punctuation.</a:t>
            </a:r>
            <a:endParaRPr>
              <a:latin typeface="Source Sans Pro"/>
              <a:ea typeface="Source Sans Pro"/>
              <a:cs typeface="Source Sans Pro"/>
              <a:sym typeface="Source Sans Pro"/>
            </a:endParaRPr>
          </a:p>
        </p:txBody>
      </p:sp>
      <p:sp>
        <p:nvSpPr>
          <p:cNvPr id="4372" name="Google Shape;4372;p246"/>
          <p:cNvSpPr txBox="1"/>
          <p:nvPr/>
        </p:nvSpPr>
        <p:spPr>
          <a:xfrm>
            <a:off x="216150" y="4399625"/>
            <a:ext cx="20760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sp>
        <p:nvSpPr>
          <p:cNvPr id="4373" name="Google Shape;4373;p246"/>
          <p:cNvSpPr txBox="1"/>
          <p:nvPr/>
        </p:nvSpPr>
        <p:spPr>
          <a:xfrm>
            <a:off x="216156" y="2751575"/>
            <a:ext cx="19344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374" name="Google Shape;4374;p246"/>
          <p:cNvSpPr txBox="1"/>
          <p:nvPr/>
        </p:nvSpPr>
        <p:spPr>
          <a:xfrm>
            <a:off x="172650" y="2210650"/>
            <a:ext cx="19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Source sentences:</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p:txBody>
      </p:sp>
      <p:sp>
        <p:nvSpPr>
          <p:cNvPr id="4375" name="Google Shape;4375;p246"/>
          <p:cNvSpPr/>
          <p:nvPr/>
        </p:nvSpPr>
        <p:spPr>
          <a:xfrm>
            <a:off x="3198925" y="2627425"/>
            <a:ext cx="5722500" cy="23082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24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9"/>
          <p:cNvSpPr txBox="1"/>
          <p:nvPr>
            <p:ph type="title"/>
          </p:nvPr>
        </p:nvSpPr>
        <p:spPr>
          <a:xfrm>
            <a:off x="359999" y="310695"/>
            <a:ext cx="8326800" cy="567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2"/>
              </a:buClr>
              <a:buSzPts val="1100"/>
              <a:buFont typeface="Arial"/>
              <a:buNone/>
            </a:pPr>
            <a:r>
              <a:rPr lang="en"/>
              <a:t>Challenges in translation of speech</a:t>
            </a:r>
            <a:endParaRPr/>
          </a:p>
          <a:p>
            <a:pPr indent="0" lvl="0" marL="0" rtl="0" algn="l">
              <a:lnSpc>
                <a:spcPct val="100000"/>
              </a:lnSpc>
              <a:spcBef>
                <a:spcPts val="0"/>
              </a:spcBef>
              <a:spcAft>
                <a:spcPts val="0"/>
              </a:spcAft>
              <a:buClr>
                <a:schemeClr val="dk2"/>
              </a:buClr>
              <a:buSzPts val="3600"/>
              <a:buFont typeface="Calibri"/>
              <a:buNone/>
            </a:pPr>
            <a:r>
              <a:t/>
            </a:r>
            <a:endParaRPr/>
          </a:p>
        </p:txBody>
      </p:sp>
      <p:sp>
        <p:nvSpPr>
          <p:cNvPr id="523" name="Google Shape;523;p49"/>
          <p:cNvSpPr txBox="1"/>
          <p:nvPr>
            <p:ph idx="1" type="body"/>
          </p:nvPr>
        </p:nvSpPr>
        <p:spPr>
          <a:xfrm>
            <a:off x="359999" y="972000"/>
            <a:ext cx="8326800" cy="2720400"/>
          </a:xfrm>
          <a:prstGeom prst="rect">
            <a:avLst/>
          </a:prstGeom>
          <a:noFill/>
          <a:ln>
            <a:noFill/>
          </a:ln>
        </p:spPr>
        <p:txBody>
          <a:bodyPr anchorCtr="0" anchor="t" bIns="0" lIns="0" spcFirstLastPara="1" rIns="0" wrap="square" tIns="0">
            <a:noAutofit/>
          </a:bodyPr>
          <a:lstStyle/>
          <a:p>
            <a:pPr indent="-342900" lvl="0" marL="342900" rtl="0" algn="l">
              <a:lnSpc>
                <a:spcPct val="100000"/>
              </a:lnSpc>
              <a:spcBef>
                <a:spcPts val="0"/>
              </a:spcBef>
              <a:spcAft>
                <a:spcPts val="0"/>
              </a:spcAft>
              <a:buClr>
                <a:schemeClr val="dk1"/>
              </a:buClr>
              <a:buSzPts val="2400"/>
              <a:buChar char="•"/>
            </a:pPr>
            <a:r>
              <a:rPr lang="en"/>
              <a:t>Audio challenges</a:t>
            </a:r>
            <a:endParaRPr/>
          </a:p>
          <a:p>
            <a:pPr indent="-342900" lvl="0" marL="342900" rtl="0" algn="l">
              <a:lnSpc>
                <a:spcPct val="100000"/>
              </a:lnSpc>
              <a:spcBef>
                <a:spcPts val="0"/>
              </a:spcBef>
              <a:spcAft>
                <a:spcPts val="0"/>
              </a:spcAft>
              <a:buClr>
                <a:schemeClr val="dk1"/>
              </a:buClr>
              <a:buSzPts val="2400"/>
              <a:buChar char="•"/>
            </a:pPr>
            <a:r>
              <a:rPr lang="en"/>
              <a:t>Text-Speech mismatch</a:t>
            </a:r>
            <a:endParaRPr/>
          </a:p>
          <a:p>
            <a:pPr indent="-342900" lvl="0" marL="342900" rtl="0" algn="l">
              <a:lnSpc>
                <a:spcPct val="100000"/>
              </a:lnSpc>
              <a:spcBef>
                <a:spcPts val="0"/>
              </a:spcBef>
              <a:spcAft>
                <a:spcPts val="0"/>
              </a:spcAft>
              <a:buClr>
                <a:schemeClr val="dk1"/>
              </a:buClr>
              <a:buSzPts val="2400"/>
              <a:buChar char="•"/>
            </a:pPr>
            <a:r>
              <a:rPr lang="en"/>
              <a:t>Error propagation</a:t>
            </a:r>
            <a:endParaRPr/>
          </a:p>
          <a:p>
            <a:pPr indent="-406400" lvl="1" marL="914400" rtl="0" algn="l">
              <a:spcBef>
                <a:spcPts val="0"/>
              </a:spcBef>
              <a:spcAft>
                <a:spcPts val="0"/>
              </a:spcAft>
              <a:buSzPts val="2800"/>
              <a:buChar char="-"/>
            </a:pPr>
            <a:r>
              <a:rPr lang="en" sz="1800"/>
              <a:t>ASR errors worse after translation</a:t>
            </a:r>
            <a:endParaRPr sz="1800"/>
          </a:p>
          <a:p>
            <a:pPr indent="-406400" lvl="2" marL="1371600" rtl="0" algn="l">
              <a:spcBef>
                <a:spcPts val="0"/>
              </a:spcBef>
              <a:spcAft>
                <a:spcPts val="0"/>
              </a:spcAft>
              <a:buSzPts val="2800"/>
              <a:buChar char="-"/>
            </a:pPr>
            <a:r>
              <a:rPr lang="en" sz="1800"/>
              <a:t>More difficult to compensate by human</a:t>
            </a:r>
            <a:endParaRPr sz="1800"/>
          </a:p>
          <a:p>
            <a:pPr indent="-406400" lvl="2" marL="1371600" rtl="0" algn="l">
              <a:spcBef>
                <a:spcPts val="0"/>
              </a:spcBef>
              <a:spcAft>
                <a:spcPts val="0"/>
              </a:spcAft>
              <a:buSzPts val="2800"/>
              <a:buChar char="-"/>
            </a:pPr>
            <a:r>
              <a:rPr lang="en" sz="1800"/>
              <a:t>MT adds additional errors</a:t>
            </a:r>
            <a:endParaRPr sz="1800"/>
          </a:p>
          <a:p>
            <a:pPr indent="0" lvl="0" marL="9144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pic>
        <p:nvPicPr>
          <p:cNvPr id="524" name="Google Shape;524;p49"/>
          <p:cNvPicPr preferRelativeResize="0"/>
          <p:nvPr/>
        </p:nvPicPr>
        <p:blipFill rotWithShape="1">
          <a:blip r:embed="rId3">
            <a:alphaModFix/>
          </a:blip>
          <a:srcRect b="0" l="0" r="0" t="0"/>
          <a:stretch/>
        </p:blipFill>
        <p:spPr>
          <a:xfrm>
            <a:off x="5702786" y="1199926"/>
            <a:ext cx="1639215" cy="1155647"/>
          </a:xfrm>
          <a:prstGeom prst="rect">
            <a:avLst/>
          </a:prstGeom>
          <a:noFill/>
          <a:ln>
            <a:noFill/>
          </a:ln>
        </p:spPr>
      </p:pic>
      <p:pic>
        <p:nvPicPr>
          <p:cNvPr id="525" name="Google Shape;525;p49"/>
          <p:cNvPicPr preferRelativeResize="0"/>
          <p:nvPr/>
        </p:nvPicPr>
        <p:blipFill rotWithShape="1">
          <a:blip r:embed="rId4">
            <a:alphaModFix/>
          </a:blip>
          <a:srcRect b="0" l="0" r="0" t="0"/>
          <a:stretch/>
        </p:blipFill>
        <p:spPr>
          <a:xfrm>
            <a:off x="5572170" y="2715063"/>
            <a:ext cx="389528" cy="607550"/>
          </a:xfrm>
          <a:prstGeom prst="rect">
            <a:avLst/>
          </a:prstGeom>
          <a:noFill/>
          <a:ln>
            <a:noFill/>
          </a:ln>
        </p:spPr>
      </p:pic>
      <p:sp>
        <p:nvSpPr>
          <p:cNvPr id="526" name="Google Shape;526;p49"/>
          <p:cNvSpPr txBox="1"/>
          <p:nvPr/>
        </p:nvSpPr>
        <p:spPr>
          <a:xfrm>
            <a:off x="6169113" y="2976366"/>
            <a:ext cx="2084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Re</a:t>
            </a:r>
            <a:r>
              <a:rPr b="1" i="0" lang="en" sz="1400" u="none" cap="none" strike="noStrike">
                <a:solidFill>
                  <a:srgbClr val="9900FF"/>
                </a:solidFill>
                <a:latin typeface="Arial"/>
                <a:ea typeface="Arial"/>
                <a:cs typeface="Arial"/>
                <a:sym typeface="Arial"/>
              </a:rPr>
              <a:t>d</a:t>
            </a:r>
            <a:r>
              <a:rPr b="0" i="0" lang="en" sz="1400" u="none" cap="none" strike="noStrike">
                <a:solidFill>
                  <a:srgbClr val="000000"/>
                </a:solidFill>
                <a:latin typeface="Arial"/>
                <a:ea typeface="Arial"/>
                <a:cs typeface="Arial"/>
                <a:sym typeface="Arial"/>
              </a:rPr>
              <a:t>en (engl. speeches)</a:t>
            </a:r>
            <a:endParaRPr/>
          </a:p>
        </p:txBody>
      </p:sp>
      <p:sp>
        <p:nvSpPr>
          <p:cNvPr id="527" name="Google Shape;527;p49"/>
          <p:cNvSpPr txBox="1"/>
          <p:nvPr/>
        </p:nvSpPr>
        <p:spPr>
          <a:xfrm>
            <a:off x="6343038" y="3597161"/>
            <a:ext cx="1736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Re</a:t>
            </a:r>
            <a:r>
              <a:rPr b="1" i="0" lang="en" sz="1400" u="none" cap="none" strike="noStrike">
                <a:solidFill>
                  <a:srgbClr val="9900FF"/>
                </a:solidFill>
                <a:latin typeface="Arial"/>
                <a:ea typeface="Arial"/>
                <a:cs typeface="Arial"/>
                <a:sym typeface="Arial"/>
              </a:rPr>
              <a:t>b</a:t>
            </a:r>
            <a:r>
              <a:rPr b="0" i="0" lang="en" sz="1400" u="none" cap="none" strike="noStrike">
                <a:solidFill>
                  <a:srgbClr val="000000"/>
                </a:solidFill>
                <a:latin typeface="Arial"/>
                <a:ea typeface="Arial"/>
                <a:cs typeface="Arial"/>
                <a:sym typeface="Arial"/>
              </a:rPr>
              <a:t>en (engl. vines)</a:t>
            </a:r>
            <a:endParaRPr/>
          </a:p>
        </p:txBody>
      </p:sp>
      <p:pic>
        <p:nvPicPr>
          <p:cNvPr id="528" name="Google Shape;528;p49"/>
          <p:cNvPicPr preferRelativeResize="0"/>
          <p:nvPr/>
        </p:nvPicPr>
        <p:blipFill rotWithShape="1">
          <a:blip r:embed="rId5">
            <a:alphaModFix/>
          </a:blip>
          <a:srcRect b="0" l="0" r="0" t="0"/>
          <a:stretch/>
        </p:blipFill>
        <p:spPr>
          <a:xfrm>
            <a:off x="5592587" y="3481581"/>
            <a:ext cx="432394" cy="461990"/>
          </a:xfrm>
          <a:prstGeom prst="rect">
            <a:avLst/>
          </a:prstGeom>
          <a:noFill/>
          <a:ln>
            <a:noFill/>
          </a:ln>
        </p:spPr>
      </p:pic>
      <p:sp>
        <p:nvSpPr>
          <p:cNvPr id="529" name="Google Shape;529;p49"/>
          <p:cNvSpPr txBox="1"/>
          <p:nvPr>
            <p:ph idx="12" type="sldNum"/>
          </p:nvPr>
        </p:nvSpPr>
        <p:spPr>
          <a:xfrm>
            <a:off x="8316141" y="4738799"/>
            <a:ext cx="370800" cy="2739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0" name="Shape 4380"/>
        <p:cNvGrpSpPr/>
        <p:nvPr/>
      </p:nvGrpSpPr>
      <p:grpSpPr>
        <a:xfrm>
          <a:off x="0" y="0"/>
          <a:ext cx="0" cy="0"/>
          <a:chOff x="0" y="0"/>
          <a:chExt cx="0" cy="0"/>
        </a:xfrm>
      </p:grpSpPr>
      <p:sp>
        <p:nvSpPr>
          <p:cNvPr id="4381" name="Google Shape;4381;p2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Spoken Language  Translation:</a:t>
            </a:r>
            <a:endParaRPr sz="2100">
              <a:solidFill>
                <a:srgbClr val="202124"/>
              </a:solidFill>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382" name="Google Shape;4382;p24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Utterance segmentation</a:t>
            </a:r>
            <a:endParaRPr/>
          </a:p>
        </p:txBody>
      </p:sp>
      <p:pic>
        <p:nvPicPr>
          <p:cNvPr id="4383" name="Google Shape;4383;p247"/>
          <p:cNvPicPr preferRelativeResize="0"/>
          <p:nvPr/>
        </p:nvPicPr>
        <p:blipFill>
          <a:blip r:embed="rId3">
            <a:alphaModFix/>
          </a:blip>
          <a:stretch>
            <a:fillRect/>
          </a:stretch>
        </p:blipFill>
        <p:spPr>
          <a:xfrm>
            <a:off x="457725" y="1899021"/>
            <a:ext cx="7903199" cy="781405"/>
          </a:xfrm>
          <a:prstGeom prst="rect">
            <a:avLst/>
          </a:prstGeom>
          <a:noFill/>
          <a:ln>
            <a:noFill/>
          </a:ln>
        </p:spPr>
      </p:pic>
      <p:sp>
        <p:nvSpPr>
          <p:cNvPr id="4384" name="Google Shape;4384;p247"/>
          <p:cNvSpPr txBox="1"/>
          <p:nvPr/>
        </p:nvSpPr>
        <p:spPr>
          <a:xfrm>
            <a:off x="44575" y="2716600"/>
            <a:ext cx="9012300" cy="369300"/>
          </a:xfrm>
          <a:prstGeom prst="rect">
            <a:avLst/>
          </a:prstGeom>
          <a:solidFill>
            <a:srgbClr val="EA99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t h i s i s a n a u d i o s i g n a l i n t h e t r a i n i n g d a t a i t w a s s p l i t u s i n g s t r o n g p u n c t u a t i o n t h r e e s e n t e n c e s i n t o t a l</a:t>
            </a:r>
            <a:endParaRPr sz="1200">
              <a:solidFill>
                <a:schemeClr val="dk2"/>
              </a:solidFill>
              <a:latin typeface="Source Sans Pro"/>
              <a:ea typeface="Source Sans Pro"/>
              <a:cs typeface="Source Sans Pro"/>
              <a:sym typeface="Source Sans Pro"/>
            </a:endParaRPr>
          </a:p>
        </p:txBody>
      </p:sp>
      <p:sp>
        <p:nvSpPr>
          <p:cNvPr id="4385" name="Google Shape;4385;p247"/>
          <p:cNvSpPr txBox="1"/>
          <p:nvPr/>
        </p:nvSpPr>
        <p:spPr>
          <a:xfrm>
            <a:off x="311700" y="1630775"/>
            <a:ext cx="19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Source input:</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p:txBody>
      </p:sp>
      <p:sp>
        <p:nvSpPr>
          <p:cNvPr id="4386" name="Google Shape;4386;p2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0" name="Shape 4390"/>
        <p:cNvGrpSpPr/>
        <p:nvPr/>
      </p:nvGrpSpPr>
      <p:grpSpPr>
        <a:xfrm>
          <a:off x="0" y="0"/>
          <a:ext cx="0" cy="0"/>
          <a:chOff x="0" y="0"/>
          <a:chExt cx="0" cy="0"/>
        </a:xfrm>
      </p:grpSpPr>
      <p:sp>
        <p:nvSpPr>
          <p:cNvPr id="4391" name="Google Shape;4391;p2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Spoken Language  Translation:</a:t>
            </a:r>
            <a:endParaRPr sz="2100">
              <a:solidFill>
                <a:srgbClr val="202124"/>
              </a:solidFill>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392" name="Google Shape;4392;p24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Utterance segmentation</a:t>
            </a:r>
            <a:endParaRPr/>
          </a:p>
        </p:txBody>
      </p:sp>
      <p:pic>
        <p:nvPicPr>
          <p:cNvPr id="4393" name="Google Shape;4393;p248"/>
          <p:cNvPicPr preferRelativeResize="0"/>
          <p:nvPr/>
        </p:nvPicPr>
        <p:blipFill>
          <a:blip r:embed="rId3">
            <a:alphaModFix/>
          </a:blip>
          <a:stretch>
            <a:fillRect/>
          </a:stretch>
        </p:blipFill>
        <p:spPr>
          <a:xfrm>
            <a:off x="457725" y="1899021"/>
            <a:ext cx="7903199" cy="781405"/>
          </a:xfrm>
          <a:prstGeom prst="rect">
            <a:avLst/>
          </a:prstGeom>
          <a:noFill/>
          <a:ln>
            <a:noFill/>
          </a:ln>
        </p:spPr>
      </p:pic>
      <p:sp>
        <p:nvSpPr>
          <p:cNvPr id="4394" name="Google Shape;4394;p248"/>
          <p:cNvSpPr txBox="1"/>
          <p:nvPr/>
        </p:nvSpPr>
        <p:spPr>
          <a:xfrm>
            <a:off x="44575" y="2716600"/>
            <a:ext cx="9012300" cy="369300"/>
          </a:xfrm>
          <a:prstGeom prst="rect">
            <a:avLst/>
          </a:prstGeom>
          <a:solidFill>
            <a:srgbClr val="EA99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t h i s i s a n a u d i o s i g n a l i n t h e t r a i n i n g d a t a i t w a s s p l i t u s i n g s t r o n g p u n c t u a t i o n t h r e e s e n t e n c e s i n t o t a l</a:t>
            </a:r>
            <a:endParaRPr sz="1200">
              <a:solidFill>
                <a:schemeClr val="dk2"/>
              </a:solidFill>
              <a:latin typeface="Source Sans Pro"/>
              <a:ea typeface="Source Sans Pro"/>
              <a:cs typeface="Source Sans Pro"/>
              <a:sym typeface="Source Sans Pro"/>
            </a:endParaRPr>
          </a:p>
        </p:txBody>
      </p:sp>
      <p:sp>
        <p:nvSpPr>
          <p:cNvPr id="4395" name="Google Shape;4395;p248"/>
          <p:cNvSpPr txBox="1"/>
          <p:nvPr/>
        </p:nvSpPr>
        <p:spPr>
          <a:xfrm>
            <a:off x="137406" y="3925100"/>
            <a:ext cx="19344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396" name="Google Shape;4396;p248"/>
          <p:cNvSpPr txBox="1"/>
          <p:nvPr/>
        </p:nvSpPr>
        <p:spPr>
          <a:xfrm>
            <a:off x="2260200" y="3925100"/>
            <a:ext cx="45384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In the training data it was split using strong punctuation.</a:t>
            </a:r>
            <a:endParaRPr>
              <a:latin typeface="Source Sans Pro"/>
              <a:ea typeface="Source Sans Pro"/>
              <a:cs typeface="Source Sans Pro"/>
              <a:sym typeface="Source Sans Pro"/>
            </a:endParaRPr>
          </a:p>
        </p:txBody>
      </p:sp>
      <p:sp>
        <p:nvSpPr>
          <p:cNvPr id="4397" name="Google Shape;4397;p248"/>
          <p:cNvSpPr txBox="1"/>
          <p:nvPr/>
        </p:nvSpPr>
        <p:spPr>
          <a:xfrm>
            <a:off x="6896675" y="3925100"/>
            <a:ext cx="20760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pic>
        <p:nvPicPr>
          <p:cNvPr id="4398" name="Google Shape;4398;p248"/>
          <p:cNvPicPr preferRelativeResize="0"/>
          <p:nvPr/>
        </p:nvPicPr>
        <p:blipFill rotWithShape="1">
          <a:blip r:embed="rId3">
            <a:alphaModFix amt="30000"/>
          </a:blip>
          <a:srcRect b="0" l="0" r="85094" t="0"/>
          <a:stretch/>
        </p:blipFill>
        <p:spPr>
          <a:xfrm>
            <a:off x="515619" y="4352875"/>
            <a:ext cx="1177974" cy="781399"/>
          </a:xfrm>
          <a:prstGeom prst="rect">
            <a:avLst/>
          </a:prstGeom>
          <a:noFill/>
          <a:ln>
            <a:noFill/>
          </a:ln>
        </p:spPr>
      </p:pic>
      <p:pic>
        <p:nvPicPr>
          <p:cNvPr id="4399" name="Google Shape;4399;p248"/>
          <p:cNvPicPr preferRelativeResize="0"/>
          <p:nvPr/>
        </p:nvPicPr>
        <p:blipFill rotWithShape="1">
          <a:blip r:embed="rId3">
            <a:alphaModFix amt="30000"/>
          </a:blip>
          <a:srcRect b="0" l="15590" r="25755" t="0"/>
          <a:stretch/>
        </p:blipFill>
        <p:spPr>
          <a:xfrm>
            <a:off x="2260200" y="4352875"/>
            <a:ext cx="4448097" cy="781399"/>
          </a:xfrm>
          <a:prstGeom prst="rect">
            <a:avLst/>
          </a:prstGeom>
          <a:noFill/>
          <a:ln>
            <a:noFill/>
          </a:ln>
        </p:spPr>
      </p:pic>
      <p:pic>
        <p:nvPicPr>
          <p:cNvPr id="4400" name="Google Shape;4400;p248"/>
          <p:cNvPicPr preferRelativeResize="0"/>
          <p:nvPr/>
        </p:nvPicPr>
        <p:blipFill rotWithShape="1">
          <a:blip r:embed="rId3">
            <a:alphaModFix amt="30000"/>
          </a:blip>
          <a:srcRect b="0" l="74487" r="0" t="0"/>
          <a:stretch/>
        </p:blipFill>
        <p:spPr>
          <a:xfrm>
            <a:off x="6896675" y="4352875"/>
            <a:ext cx="2046150" cy="781399"/>
          </a:xfrm>
          <a:prstGeom prst="rect">
            <a:avLst/>
          </a:prstGeom>
          <a:noFill/>
          <a:ln>
            <a:noFill/>
          </a:ln>
        </p:spPr>
      </p:pic>
      <p:sp>
        <p:nvSpPr>
          <p:cNvPr id="4401" name="Google Shape;4401;p248"/>
          <p:cNvSpPr txBox="1"/>
          <p:nvPr/>
        </p:nvSpPr>
        <p:spPr>
          <a:xfrm>
            <a:off x="311700" y="1630775"/>
            <a:ext cx="19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Source input:</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p:txBody>
      </p:sp>
      <p:sp>
        <p:nvSpPr>
          <p:cNvPr id="4402" name="Google Shape;4402;p248"/>
          <p:cNvSpPr txBox="1"/>
          <p:nvPr/>
        </p:nvSpPr>
        <p:spPr>
          <a:xfrm>
            <a:off x="311700" y="3444250"/>
            <a:ext cx="19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Reference sentences:</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p:txBody>
      </p:sp>
      <p:sp>
        <p:nvSpPr>
          <p:cNvPr id="4403" name="Google Shape;4403;p24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7" name="Shape 4407"/>
        <p:cNvGrpSpPr/>
        <p:nvPr/>
      </p:nvGrpSpPr>
      <p:grpSpPr>
        <a:xfrm>
          <a:off x="0" y="0"/>
          <a:ext cx="0" cy="0"/>
          <a:chOff x="0" y="0"/>
          <a:chExt cx="0" cy="0"/>
        </a:xfrm>
      </p:grpSpPr>
      <p:sp>
        <p:nvSpPr>
          <p:cNvPr id="4408" name="Google Shape;4408;p2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SLT outputs depend on the segmentation of the audio input:</a:t>
            </a:r>
            <a:endParaRPr sz="2100">
              <a:solidFill>
                <a:srgbClr val="202124"/>
              </a:solidFill>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409" name="Google Shape;4409;p24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Utterance segmentation</a:t>
            </a:r>
            <a:endParaRPr/>
          </a:p>
        </p:txBody>
      </p:sp>
      <p:sp>
        <p:nvSpPr>
          <p:cNvPr id="4410" name="Google Shape;4410;p249"/>
          <p:cNvSpPr txBox="1"/>
          <p:nvPr/>
        </p:nvSpPr>
        <p:spPr>
          <a:xfrm>
            <a:off x="252575" y="1733525"/>
            <a:ext cx="14040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a:t>
            </a:r>
            <a:endParaRPr>
              <a:latin typeface="Source Sans Pro"/>
              <a:ea typeface="Source Sans Pro"/>
              <a:cs typeface="Source Sans Pro"/>
              <a:sym typeface="Source Sans Pro"/>
            </a:endParaRPr>
          </a:p>
        </p:txBody>
      </p:sp>
      <p:sp>
        <p:nvSpPr>
          <p:cNvPr id="4411" name="Google Shape;4411;p249"/>
          <p:cNvSpPr txBox="1"/>
          <p:nvPr/>
        </p:nvSpPr>
        <p:spPr>
          <a:xfrm>
            <a:off x="1979550" y="1733525"/>
            <a:ext cx="28905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Signal in the training data was split.</a:t>
            </a:r>
            <a:endParaRPr>
              <a:latin typeface="Source Sans Pro"/>
              <a:ea typeface="Source Sans Pro"/>
              <a:cs typeface="Source Sans Pro"/>
              <a:sym typeface="Source Sans Pro"/>
            </a:endParaRPr>
          </a:p>
        </p:txBody>
      </p:sp>
      <p:sp>
        <p:nvSpPr>
          <p:cNvPr id="4412" name="Google Shape;4412;p249"/>
          <p:cNvSpPr txBox="1"/>
          <p:nvPr/>
        </p:nvSpPr>
        <p:spPr>
          <a:xfrm>
            <a:off x="5247850" y="1733525"/>
            <a:ext cx="37437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Using strong punctuation, </a:t>
            </a:r>
            <a:r>
              <a:rPr lang="en">
                <a:latin typeface="Source Sans Pro"/>
                <a:ea typeface="Source Sans Pro"/>
                <a:cs typeface="Source Sans Pro"/>
                <a:sym typeface="Source Sans Pro"/>
              </a:rPr>
              <a:t>3 sentences in total!</a:t>
            </a:r>
            <a:endParaRPr>
              <a:latin typeface="Source Sans Pro"/>
              <a:ea typeface="Source Sans Pro"/>
              <a:cs typeface="Source Sans Pro"/>
              <a:sym typeface="Source Sans Pro"/>
            </a:endParaRPr>
          </a:p>
        </p:txBody>
      </p:sp>
      <p:sp>
        <p:nvSpPr>
          <p:cNvPr id="4413" name="Google Shape;4413;p24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7" name="Shape 4417"/>
        <p:cNvGrpSpPr/>
        <p:nvPr/>
      </p:nvGrpSpPr>
      <p:grpSpPr>
        <a:xfrm>
          <a:off x="0" y="0"/>
          <a:ext cx="0" cy="0"/>
          <a:chOff x="0" y="0"/>
          <a:chExt cx="0" cy="0"/>
        </a:xfrm>
      </p:grpSpPr>
      <p:sp>
        <p:nvSpPr>
          <p:cNvPr id="4418" name="Google Shape;4418;p2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SLT outputs depend on the segmentation of the audio input:</a:t>
            </a:r>
            <a:endParaRPr sz="2100">
              <a:solidFill>
                <a:srgbClr val="202124"/>
              </a:solidFill>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419" name="Google Shape;4419;p25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Utterance segmentation</a:t>
            </a:r>
            <a:endParaRPr/>
          </a:p>
        </p:txBody>
      </p:sp>
      <p:sp>
        <p:nvSpPr>
          <p:cNvPr id="4420" name="Google Shape;4420;p250"/>
          <p:cNvSpPr txBox="1"/>
          <p:nvPr/>
        </p:nvSpPr>
        <p:spPr>
          <a:xfrm>
            <a:off x="252575" y="1733525"/>
            <a:ext cx="14040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a:t>
            </a:r>
            <a:endParaRPr>
              <a:latin typeface="Source Sans Pro"/>
              <a:ea typeface="Source Sans Pro"/>
              <a:cs typeface="Source Sans Pro"/>
              <a:sym typeface="Source Sans Pro"/>
            </a:endParaRPr>
          </a:p>
        </p:txBody>
      </p:sp>
      <p:sp>
        <p:nvSpPr>
          <p:cNvPr id="4421" name="Google Shape;4421;p250"/>
          <p:cNvSpPr txBox="1"/>
          <p:nvPr/>
        </p:nvSpPr>
        <p:spPr>
          <a:xfrm>
            <a:off x="1979550" y="1733525"/>
            <a:ext cx="28905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Signal in the training data was split.</a:t>
            </a:r>
            <a:endParaRPr>
              <a:latin typeface="Source Sans Pro"/>
              <a:ea typeface="Source Sans Pro"/>
              <a:cs typeface="Source Sans Pro"/>
              <a:sym typeface="Source Sans Pro"/>
            </a:endParaRPr>
          </a:p>
        </p:txBody>
      </p:sp>
      <p:sp>
        <p:nvSpPr>
          <p:cNvPr id="4422" name="Google Shape;4422;p250"/>
          <p:cNvSpPr txBox="1"/>
          <p:nvPr/>
        </p:nvSpPr>
        <p:spPr>
          <a:xfrm>
            <a:off x="5247850" y="1733525"/>
            <a:ext cx="37437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Using strong punctuation, </a:t>
            </a:r>
            <a:r>
              <a:rPr lang="en">
                <a:latin typeface="Source Sans Pro"/>
                <a:ea typeface="Source Sans Pro"/>
                <a:cs typeface="Source Sans Pro"/>
                <a:sym typeface="Source Sans Pro"/>
              </a:rPr>
              <a:t>3 sentences in total!</a:t>
            </a:r>
            <a:endParaRPr>
              <a:latin typeface="Source Sans Pro"/>
              <a:ea typeface="Source Sans Pro"/>
              <a:cs typeface="Source Sans Pro"/>
              <a:sym typeface="Source Sans Pro"/>
            </a:endParaRPr>
          </a:p>
        </p:txBody>
      </p:sp>
      <p:sp>
        <p:nvSpPr>
          <p:cNvPr id="4423" name="Google Shape;4423;p250"/>
          <p:cNvSpPr txBox="1"/>
          <p:nvPr/>
        </p:nvSpPr>
        <p:spPr>
          <a:xfrm>
            <a:off x="215250" y="2296675"/>
            <a:ext cx="33711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 in the training data.</a:t>
            </a:r>
            <a:endParaRPr>
              <a:latin typeface="Source Sans Pro"/>
              <a:ea typeface="Source Sans Pro"/>
              <a:cs typeface="Source Sans Pro"/>
              <a:sym typeface="Source Sans Pro"/>
            </a:endParaRPr>
          </a:p>
        </p:txBody>
      </p:sp>
      <p:sp>
        <p:nvSpPr>
          <p:cNvPr id="4424" name="Google Shape;4424;p250"/>
          <p:cNvSpPr txBox="1"/>
          <p:nvPr/>
        </p:nvSpPr>
        <p:spPr>
          <a:xfrm>
            <a:off x="3752025" y="2296675"/>
            <a:ext cx="31245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It was split using strong punctuation.</a:t>
            </a:r>
            <a:endParaRPr>
              <a:latin typeface="Source Sans Pro"/>
              <a:ea typeface="Source Sans Pro"/>
              <a:cs typeface="Source Sans Pro"/>
              <a:sym typeface="Source Sans Pro"/>
            </a:endParaRPr>
          </a:p>
        </p:txBody>
      </p:sp>
      <p:sp>
        <p:nvSpPr>
          <p:cNvPr id="4425" name="Google Shape;4425;p250"/>
          <p:cNvSpPr txBox="1"/>
          <p:nvPr/>
        </p:nvSpPr>
        <p:spPr>
          <a:xfrm>
            <a:off x="6974525" y="2296663"/>
            <a:ext cx="20760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sp>
        <p:nvSpPr>
          <p:cNvPr id="4426" name="Google Shape;4426;p25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0" name="Shape 4430"/>
        <p:cNvGrpSpPr/>
        <p:nvPr/>
      </p:nvGrpSpPr>
      <p:grpSpPr>
        <a:xfrm>
          <a:off x="0" y="0"/>
          <a:ext cx="0" cy="0"/>
          <a:chOff x="0" y="0"/>
          <a:chExt cx="0" cy="0"/>
        </a:xfrm>
      </p:grpSpPr>
      <p:sp>
        <p:nvSpPr>
          <p:cNvPr id="4431" name="Google Shape;4431;p2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SLT outputs depend on the segmentation of the audio input:</a:t>
            </a:r>
            <a:endParaRPr sz="2100">
              <a:solidFill>
                <a:srgbClr val="202124"/>
              </a:solidFill>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432" name="Google Shape;4432;p25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Utterance segmentation</a:t>
            </a:r>
            <a:endParaRPr/>
          </a:p>
        </p:txBody>
      </p:sp>
      <p:sp>
        <p:nvSpPr>
          <p:cNvPr id="4433" name="Google Shape;4433;p251"/>
          <p:cNvSpPr txBox="1"/>
          <p:nvPr/>
        </p:nvSpPr>
        <p:spPr>
          <a:xfrm>
            <a:off x="252575" y="1733525"/>
            <a:ext cx="14040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a:t>
            </a:r>
            <a:endParaRPr>
              <a:latin typeface="Source Sans Pro"/>
              <a:ea typeface="Source Sans Pro"/>
              <a:cs typeface="Source Sans Pro"/>
              <a:sym typeface="Source Sans Pro"/>
            </a:endParaRPr>
          </a:p>
        </p:txBody>
      </p:sp>
      <p:sp>
        <p:nvSpPr>
          <p:cNvPr id="4434" name="Google Shape;4434;p251"/>
          <p:cNvSpPr txBox="1"/>
          <p:nvPr/>
        </p:nvSpPr>
        <p:spPr>
          <a:xfrm>
            <a:off x="1979550" y="1733525"/>
            <a:ext cx="28905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Signal in the training data was split.</a:t>
            </a:r>
            <a:endParaRPr>
              <a:latin typeface="Source Sans Pro"/>
              <a:ea typeface="Source Sans Pro"/>
              <a:cs typeface="Source Sans Pro"/>
              <a:sym typeface="Source Sans Pro"/>
            </a:endParaRPr>
          </a:p>
        </p:txBody>
      </p:sp>
      <p:sp>
        <p:nvSpPr>
          <p:cNvPr id="4435" name="Google Shape;4435;p251"/>
          <p:cNvSpPr txBox="1"/>
          <p:nvPr/>
        </p:nvSpPr>
        <p:spPr>
          <a:xfrm>
            <a:off x="5247850" y="1733525"/>
            <a:ext cx="37437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Using strong punctuation, </a:t>
            </a:r>
            <a:r>
              <a:rPr lang="en">
                <a:latin typeface="Source Sans Pro"/>
                <a:ea typeface="Source Sans Pro"/>
                <a:cs typeface="Source Sans Pro"/>
                <a:sym typeface="Source Sans Pro"/>
              </a:rPr>
              <a:t>3 sentences in total!</a:t>
            </a:r>
            <a:endParaRPr>
              <a:latin typeface="Source Sans Pro"/>
              <a:ea typeface="Source Sans Pro"/>
              <a:cs typeface="Source Sans Pro"/>
              <a:sym typeface="Source Sans Pro"/>
            </a:endParaRPr>
          </a:p>
        </p:txBody>
      </p:sp>
      <p:sp>
        <p:nvSpPr>
          <p:cNvPr id="4436" name="Google Shape;4436;p251"/>
          <p:cNvSpPr txBox="1"/>
          <p:nvPr/>
        </p:nvSpPr>
        <p:spPr>
          <a:xfrm>
            <a:off x="215250" y="2296675"/>
            <a:ext cx="33711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 in the training data.</a:t>
            </a:r>
            <a:endParaRPr>
              <a:latin typeface="Source Sans Pro"/>
              <a:ea typeface="Source Sans Pro"/>
              <a:cs typeface="Source Sans Pro"/>
              <a:sym typeface="Source Sans Pro"/>
            </a:endParaRPr>
          </a:p>
        </p:txBody>
      </p:sp>
      <p:sp>
        <p:nvSpPr>
          <p:cNvPr id="4437" name="Google Shape;4437;p251"/>
          <p:cNvSpPr txBox="1"/>
          <p:nvPr/>
        </p:nvSpPr>
        <p:spPr>
          <a:xfrm>
            <a:off x="3752025" y="2296675"/>
            <a:ext cx="31245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It was split using strong punctuation.</a:t>
            </a:r>
            <a:endParaRPr>
              <a:latin typeface="Source Sans Pro"/>
              <a:ea typeface="Source Sans Pro"/>
              <a:cs typeface="Source Sans Pro"/>
              <a:sym typeface="Source Sans Pro"/>
            </a:endParaRPr>
          </a:p>
        </p:txBody>
      </p:sp>
      <p:sp>
        <p:nvSpPr>
          <p:cNvPr id="4438" name="Google Shape;4438;p251"/>
          <p:cNvSpPr txBox="1"/>
          <p:nvPr/>
        </p:nvSpPr>
        <p:spPr>
          <a:xfrm>
            <a:off x="6974525" y="2296663"/>
            <a:ext cx="20760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sp>
        <p:nvSpPr>
          <p:cNvPr id="4439" name="Google Shape;4439;p251"/>
          <p:cNvSpPr txBox="1"/>
          <p:nvPr/>
        </p:nvSpPr>
        <p:spPr>
          <a:xfrm>
            <a:off x="1663052" y="2962675"/>
            <a:ext cx="13170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 signal.</a:t>
            </a:r>
            <a:endParaRPr>
              <a:latin typeface="Source Sans Pro"/>
              <a:ea typeface="Source Sans Pro"/>
              <a:cs typeface="Source Sans Pro"/>
              <a:sym typeface="Source Sans Pro"/>
            </a:endParaRPr>
          </a:p>
        </p:txBody>
      </p:sp>
      <p:sp>
        <p:nvSpPr>
          <p:cNvPr id="4440" name="Google Shape;4440;p251"/>
          <p:cNvSpPr txBox="1"/>
          <p:nvPr/>
        </p:nvSpPr>
        <p:spPr>
          <a:xfrm>
            <a:off x="3133050" y="2962675"/>
            <a:ext cx="17370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In the training data.</a:t>
            </a:r>
            <a:endParaRPr>
              <a:latin typeface="Source Sans Pro"/>
              <a:ea typeface="Source Sans Pro"/>
              <a:cs typeface="Source Sans Pro"/>
              <a:sym typeface="Source Sans Pro"/>
            </a:endParaRPr>
          </a:p>
        </p:txBody>
      </p:sp>
      <p:sp>
        <p:nvSpPr>
          <p:cNvPr id="4441" name="Google Shape;4441;p251"/>
          <p:cNvSpPr txBox="1"/>
          <p:nvPr/>
        </p:nvSpPr>
        <p:spPr>
          <a:xfrm>
            <a:off x="5011625" y="2962675"/>
            <a:ext cx="31245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 It was split in </a:t>
            </a:r>
            <a:r>
              <a:rPr lang="en">
                <a:latin typeface="Source Sans Pro"/>
                <a:ea typeface="Source Sans Pro"/>
                <a:cs typeface="Source Sans Pro"/>
                <a:sym typeface="Source Sans Pro"/>
              </a:rPr>
              <a:t>three sentences. </a:t>
            </a:r>
            <a:endParaRPr>
              <a:latin typeface="Source Sans Pro"/>
              <a:ea typeface="Source Sans Pro"/>
              <a:cs typeface="Source Sans Pro"/>
              <a:sym typeface="Source Sans Pro"/>
            </a:endParaRPr>
          </a:p>
        </p:txBody>
      </p:sp>
      <p:sp>
        <p:nvSpPr>
          <p:cNvPr id="4442" name="Google Shape;4442;p25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6" name="Shape 4446"/>
        <p:cNvGrpSpPr/>
        <p:nvPr/>
      </p:nvGrpSpPr>
      <p:grpSpPr>
        <a:xfrm>
          <a:off x="0" y="0"/>
          <a:ext cx="0" cy="0"/>
          <a:chOff x="0" y="0"/>
          <a:chExt cx="0" cy="0"/>
        </a:xfrm>
      </p:grpSpPr>
      <p:sp>
        <p:nvSpPr>
          <p:cNvPr id="4447" name="Google Shape;4447;p2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SLT outputs depend on the segmentation of the audio input:</a:t>
            </a:r>
            <a:endParaRPr sz="2100">
              <a:solidFill>
                <a:srgbClr val="202124"/>
              </a:solidFill>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448" name="Google Shape;4448;p25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Utterance segmentation</a:t>
            </a:r>
            <a:endParaRPr/>
          </a:p>
        </p:txBody>
      </p:sp>
      <p:sp>
        <p:nvSpPr>
          <p:cNvPr id="4449" name="Google Shape;4449;p252"/>
          <p:cNvSpPr txBox="1"/>
          <p:nvPr/>
        </p:nvSpPr>
        <p:spPr>
          <a:xfrm>
            <a:off x="252575" y="1733525"/>
            <a:ext cx="14040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a:t>
            </a:r>
            <a:endParaRPr>
              <a:latin typeface="Source Sans Pro"/>
              <a:ea typeface="Source Sans Pro"/>
              <a:cs typeface="Source Sans Pro"/>
              <a:sym typeface="Source Sans Pro"/>
            </a:endParaRPr>
          </a:p>
        </p:txBody>
      </p:sp>
      <p:sp>
        <p:nvSpPr>
          <p:cNvPr id="4450" name="Google Shape;4450;p252"/>
          <p:cNvSpPr txBox="1"/>
          <p:nvPr/>
        </p:nvSpPr>
        <p:spPr>
          <a:xfrm>
            <a:off x="1979550" y="1733525"/>
            <a:ext cx="28905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Signal in the training data was split.</a:t>
            </a:r>
            <a:endParaRPr>
              <a:latin typeface="Source Sans Pro"/>
              <a:ea typeface="Source Sans Pro"/>
              <a:cs typeface="Source Sans Pro"/>
              <a:sym typeface="Source Sans Pro"/>
            </a:endParaRPr>
          </a:p>
        </p:txBody>
      </p:sp>
      <p:sp>
        <p:nvSpPr>
          <p:cNvPr id="4451" name="Google Shape;4451;p252"/>
          <p:cNvSpPr txBox="1"/>
          <p:nvPr/>
        </p:nvSpPr>
        <p:spPr>
          <a:xfrm>
            <a:off x="5247850" y="1733525"/>
            <a:ext cx="37437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Using strong punctuation, </a:t>
            </a:r>
            <a:r>
              <a:rPr lang="en">
                <a:latin typeface="Source Sans Pro"/>
                <a:ea typeface="Source Sans Pro"/>
                <a:cs typeface="Source Sans Pro"/>
                <a:sym typeface="Source Sans Pro"/>
              </a:rPr>
              <a:t>3 sentences in total!</a:t>
            </a:r>
            <a:endParaRPr>
              <a:latin typeface="Source Sans Pro"/>
              <a:ea typeface="Source Sans Pro"/>
              <a:cs typeface="Source Sans Pro"/>
              <a:sym typeface="Source Sans Pro"/>
            </a:endParaRPr>
          </a:p>
        </p:txBody>
      </p:sp>
      <p:sp>
        <p:nvSpPr>
          <p:cNvPr id="4452" name="Google Shape;4452;p252"/>
          <p:cNvSpPr txBox="1"/>
          <p:nvPr/>
        </p:nvSpPr>
        <p:spPr>
          <a:xfrm>
            <a:off x="215250" y="2296675"/>
            <a:ext cx="33711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 in the training data.</a:t>
            </a:r>
            <a:endParaRPr>
              <a:latin typeface="Source Sans Pro"/>
              <a:ea typeface="Source Sans Pro"/>
              <a:cs typeface="Source Sans Pro"/>
              <a:sym typeface="Source Sans Pro"/>
            </a:endParaRPr>
          </a:p>
        </p:txBody>
      </p:sp>
      <p:sp>
        <p:nvSpPr>
          <p:cNvPr id="4453" name="Google Shape;4453;p252"/>
          <p:cNvSpPr txBox="1"/>
          <p:nvPr/>
        </p:nvSpPr>
        <p:spPr>
          <a:xfrm>
            <a:off x="3752025" y="2296675"/>
            <a:ext cx="31245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It was split using strong punctuation.</a:t>
            </a:r>
            <a:endParaRPr>
              <a:latin typeface="Source Sans Pro"/>
              <a:ea typeface="Source Sans Pro"/>
              <a:cs typeface="Source Sans Pro"/>
              <a:sym typeface="Source Sans Pro"/>
            </a:endParaRPr>
          </a:p>
        </p:txBody>
      </p:sp>
      <p:sp>
        <p:nvSpPr>
          <p:cNvPr id="4454" name="Google Shape;4454;p252"/>
          <p:cNvSpPr txBox="1"/>
          <p:nvPr/>
        </p:nvSpPr>
        <p:spPr>
          <a:xfrm>
            <a:off x="6974525" y="2296663"/>
            <a:ext cx="20760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sp>
        <p:nvSpPr>
          <p:cNvPr id="4455" name="Google Shape;4455;p252"/>
          <p:cNvSpPr txBox="1"/>
          <p:nvPr/>
        </p:nvSpPr>
        <p:spPr>
          <a:xfrm>
            <a:off x="1663052" y="2962675"/>
            <a:ext cx="13170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 signal.</a:t>
            </a:r>
            <a:endParaRPr>
              <a:latin typeface="Source Sans Pro"/>
              <a:ea typeface="Source Sans Pro"/>
              <a:cs typeface="Source Sans Pro"/>
              <a:sym typeface="Source Sans Pro"/>
            </a:endParaRPr>
          </a:p>
        </p:txBody>
      </p:sp>
      <p:sp>
        <p:nvSpPr>
          <p:cNvPr id="4456" name="Google Shape;4456;p252"/>
          <p:cNvSpPr txBox="1"/>
          <p:nvPr/>
        </p:nvSpPr>
        <p:spPr>
          <a:xfrm>
            <a:off x="3133050" y="2962675"/>
            <a:ext cx="17370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In the training data.</a:t>
            </a:r>
            <a:endParaRPr>
              <a:latin typeface="Source Sans Pro"/>
              <a:ea typeface="Source Sans Pro"/>
              <a:cs typeface="Source Sans Pro"/>
              <a:sym typeface="Source Sans Pro"/>
            </a:endParaRPr>
          </a:p>
        </p:txBody>
      </p:sp>
      <p:sp>
        <p:nvSpPr>
          <p:cNvPr id="4457" name="Google Shape;4457;p252"/>
          <p:cNvSpPr txBox="1"/>
          <p:nvPr/>
        </p:nvSpPr>
        <p:spPr>
          <a:xfrm>
            <a:off x="5011625" y="2962675"/>
            <a:ext cx="31245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 It was split in </a:t>
            </a:r>
            <a:r>
              <a:rPr lang="en">
                <a:latin typeface="Source Sans Pro"/>
                <a:ea typeface="Source Sans Pro"/>
                <a:cs typeface="Source Sans Pro"/>
                <a:sym typeface="Source Sans Pro"/>
              </a:rPr>
              <a:t>three sentences. </a:t>
            </a:r>
            <a:endParaRPr>
              <a:latin typeface="Source Sans Pro"/>
              <a:ea typeface="Source Sans Pro"/>
              <a:cs typeface="Source Sans Pro"/>
              <a:sym typeface="Source Sans Pro"/>
            </a:endParaRPr>
          </a:p>
        </p:txBody>
      </p:sp>
      <p:sp>
        <p:nvSpPr>
          <p:cNvPr id="4458" name="Google Shape;4458;p252"/>
          <p:cNvSpPr txBox="1"/>
          <p:nvPr/>
        </p:nvSpPr>
        <p:spPr>
          <a:xfrm>
            <a:off x="213604" y="3620300"/>
            <a:ext cx="6993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a:t>
            </a:r>
            <a:endParaRPr>
              <a:latin typeface="Source Sans Pro"/>
              <a:ea typeface="Source Sans Pro"/>
              <a:cs typeface="Source Sans Pro"/>
              <a:sym typeface="Source Sans Pro"/>
            </a:endParaRPr>
          </a:p>
        </p:txBody>
      </p:sp>
      <p:sp>
        <p:nvSpPr>
          <p:cNvPr id="4459" name="Google Shape;4459;p252"/>
          <p:cNvSpPr txBox="1"/>
          <p:nvPr/>
        </p:nvSpPr>
        <p:spPr>
          <a:xfrm>
            <a:off x="3357750" y="3620300"/>
            <a:ext cx="30348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it was split using strong punctuation.</a:t>
            </a:r>
            <a:endParaRPr>
              <a:latin typeface="Source Sans Pro"/>
              <a:ea typeface="Source Sans Pro"/>
              <a:cs typeface="Source Sans Pro"/>
              <a:sym typeface="Source Sans Pro"/>
            </a:endParaRPr>
          </a:p>
        </p:txBody>
      </p:sp>
      <p:sp>
        <p:nvSpPr>
          <p:cNvPr id="4460" name="Google Shape;4460;p252"/>
          <p:cNvSpPr txBox="1"/>
          <p:nvPr/>
        </p:nvSpPr>
        <p:spPr>
          <a:xfrm>
            <a:off x="8158375" y="3620300"/>
            <a:ext cx="8145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in total!</a:t>
            </a:r>
            <a:endParaRPr>
              <a:latin typeface="Source Sans Pro"/>
              <a:ea typeface="Source Sans Pro"/>
              <a:cs typeface="Source Sans Pro"/>
              <a:sym typeface="Source Sans Pro"/>
            </a:endParaRPr>
          </a:p>
        </p:txBody>
      </p:sp>
      <p:sp>
        <p:nvSpPr>
          <p:cNvPr id="4461" name="Google Shape;4461;p252"/>
          <p:cNvSpPr txBox="1"/>
          <p:nvPr/>
        </p:nvSpPr>
        <p:spPr>
          <a:xfrm>
            <a:off x="1029400" y="3628675"/>
            <a:ext cx="21924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Signal. In the training data</a:t>
            </a:r>
            <a:endParaRPr>
              <a:latin typeface="Source Sans Pro"/>
              <a:ea typeface="Source Sans Pro"/>
              <a:cs typeface="Source Sans Pro"/>
              <a:sym typeface="Source Sans Pro"/>
            </a:endParaRPr>
          </a:p>
        </p:txBody>
      </p:sp>
      <p:sp>
        <p:nvSpPr>
          <p:cNvPr id="4462" name="Google Shape;4462;p252"/>
          <p:cNvSpPr txBox="1"/>
          <p:nvPr/>
        </p:nvSpPr>
        <p:spPr>
          <a:xfrm>
            <a:off x="6555450" y="3628675"/>
            <a:ext cx="1478700" cy="400200"/>
          </a:xfrm>
          <a:prstGeom prst="rect">
            <a:avLst/>
          </a:prstGeom>
          <a:solidFill>
            <a:srgbClr val="CC412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Three sentences</a:t>
            </a:r>
            <a:endParaRPr>
              <a:latin typeface="Source Sans Pro"/>
              <a:ea typeface="Source Sans Pro"/>
              <a:cs typeface="Source Sans Pro"/>
              <a:sym typeface="Source Sans Pro"/>
            </a:endParaRPr>
          </a:p>
        </p:txBody>
      </p:sp>
      <p:sp>
        <p:nvSpPr>
          <p:cNvPr id="4463" name="Google Shape;4463;p25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7" name="Shape 4467"/>
        <p:cNvGrpSpPr/>
        <p:nvPr/>
      </p:nvGrpSpPr>
      <p:grpSpPr>
        <a:xfrm>
          <a:off x="0" y="0"/>
          <a:ext cx="0" cy="0"/>
          <a:chOff x="0" y="0"/>
          <a:chExt cx="0" cy="0"/>
        </a:xfrm>
      </p:grpSpPr>
      <p:sp>
        <p:nvSpPr>
          <p:cNvPr id="4468" name="Google Shape;4468;p2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SLT outputs depend on the segmentation of the audio input:</a:t>
            </a:r>
            <a:endParaRPr sz="2100">
              <a:solidFill>
                <a:srgbClr val="202124"/>
              </a:solidFill>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469" name="Google Shape;4469;p25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Utterance segmentation</a:t>
            </a:r>
            <a:endParaRPr/>
          </a:p>
        </p:txBody>
      </p:sp>
      <p:sp>
        <p:nvSpPr>
          <p:cNvPr id="4470" name="Google Shape;4470;p253"/>
          <p:cNvSpPr txBox="1"/>
          <p:nvPr/>
        </p:nvSpPr>
        <p:spPr>
          <a:xfrm>
            <a:off x="137406" y="4610900"/>
            <a:ext cx="19344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471" name="Google Shape;4471;p253"/>
          <p:cNvSpPr txBox="1"/>
          <p:nvPr/>
        </p:nvSpPr>
        <p:spPr>
          <a:xfrm>
            <a:off x="2260200" y="4610900"/>
            <a:ext cx="45384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In the training data it was split using strong punctuation.</a:t>
            </a:r>
            <a:endParaRPr>
              <a:latin typeface="Source Sans Pro"/>
              <a:ea typeface="Source Sans Pro"/>
              <a:cs typeface="Source Sans Pro"/>
              <a:sym typeface="Source Sans Pro"/>
            </a:endParaRPr>
          </a:p>
        </p:txBody>
      </p:sp>
      <p:sp>
        <p:nvSpPr>
          <p:cNvPr id="4472" name="Google Shape;4472;p253"/>
          <p:cNvSpPr txBox="1"/>
          <p:nvPr/>
        </p:nvSpPr>
        <p:spPr>
          <a:xfrm>
            <a:off x="6896675" y="4610900"/>
            <a:ext cx="20760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sp>
        <p:nvSpPr>
          <p:cNvPr id="4473" name="Google Shape;4473;p253"/>
          <p:cNvSpPr txBox="1"/>
          <p:nvPr/>
        </p:nvSpPr>
        <p:spPr>
          <a:xfrm>
            <a:off x="311700" y="4130050"/>
            <a:ext cx="19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Reference sentences:</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p:txBody>
      </p:sp>
      <p:sp>
        <p:nvSpPr>
          <p:cNvPr id="4474" name="Google Shape;4474;p253"/>
          <p:cNvSpPr txBox="1"/>
          <p:nvPr/>
        </p:nvSpPr>
        <p:spPr>
          <a:xfrm>
            <a:off x="252575" y="1733525"/>
            <a:ext cx="14040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a:t>
            </a:r>
            <a:endParaRPr>
              <a:latin typeface="Source Sans Pro"/>
              <a:ea typeface="Source Sans Pro"/>
              <a:cs typeface="Source Sans Pro"/>
              <a:sym typeface="Source Sans Pro"/>
            </a:endParaRPr>
          </a:p>
        </p:txBody>
      </p:sp>
      <p:sp>
        <p:nvSpPr>
          <p:cNvPr id="4475" name="Google Shape;4475;p253"/>
          <p:cNvSpPr txBox="1"/>
          <p:nvPr/>
        </p:nvSpPr>
        <p:spPr>
          <a:xfrm>
            <a:off x="1979550" y="1733525"/>
            <a:ext cx="28905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Signal in the training data was split.</a:t>
            </a:r>
            <a:endParaRPr>
              <a:latin typeface="Source Sans Pro"/>
              <a:ea typeface="Source Sans Pro"/>
              <a:cs typeface="Source Sans Pro"/>
              <a:sym typeface="Source Sans Pro"/>
            </a:endParaRPr>
          </a:p>
        </p:txBody>
      </p:sp>
      <p:sp>
        <p:nvSpPr>
          <p:cNvPr id="4476" name="Google Shape;4476;p253"/>
          <p:cNvSpPr txBox="1"/>
          <p:nvPr/>
        </p:nvSpPr>
        <p:spPr>
          <a:xfrm>
            <a:off x="5247850" y="1733525"/>
            <a:ext cx="37437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Using strong punctuation, </a:t>
            </a:r>
            <a:r>
              <a:rPr lang="en">
                <a:latin typeface="Source Sans Pro"/>
                <a:ea typeface="Source Sans Pro"/>
                <a:cs typeface="Source Sans Pro"/>
                <a:sym typeface="Source Sans Pro"/>
              </a:rPr>
              <a:t>3 sentences in total!</a:t>
            </a:r>
            <a:endParaRPr>
              <a:latin typeface="Source Sans Pro"/>
              <a:ea typeface="Source Sans Pro"/>
              <a:cs typeface="Source Sans Pro"/>
              <a:sym typeface="Source Sans Pro"/>
            </a:endParaRPr>
          </a:p>
        </p:txBody>
      </p:sp>
      <p:sp>
        <p:nvSpPr>
          <p:cNvPr id="4477" name="Google Shape;4477;p253"/>
          <p:cNvSpPr txBox="1"/>
          <p:nvPr/>
        </p:nvSpPr>
        <p:spPr>
          <a:xfrm>
            <a:off x="215250" y="2296675"/>
            <a:ext cx="33711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 in the training data.</a:t>
            </a:r>
            <a:endParaRPr>
              <a:latin typeface="Source Sans Pro"/>
              <a:ea typeface="Source Sans Pro"/>
              <a:cs typeface="Source Sans Pro"/>
              <a:sym typeface="Source Sans Pro"/>
            </a:endParaRPr>
          </a:p>
        </p:txBody>
      </p:sp>
      <p:sp>
        <p:nvSpPr>
          <p:cNvPr id="4478" name="Google Shape;4478;p253"/>
          <p:cNvSpPr txBox="1"/>
          <p:nvPr/>
        </p:nvSpPr>
        <p:spPr>
          <a:xfrm>
            <a:off x="3752025" y="2296675"/>
            <a:ext cx="31245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It was split using strong punctuation.</a:t>
            </a:r>
            <a:endParaRPr>
              <a:latin typeface="Source Sans Pro"/>
              <a:ea typeface="Source Sans Pro"/>
              <a:cs typeface="Source Sans Pro"/>
              <a:sym typeface="Source Sans Pro"/>
            </a:endParaRPr>
          </a:p>
        </p:txBody>
      </p:sp>
      <p:sp>
        <p:nvSpPr>
          <p:cNvPr id="4479" name="Google Shape;4479;p253"/>
          <p:cNvSpPr txBox="1"/>
          <p:nvPr/>
        </p:nvSpPr>
        <p:spPr>
          <a:xfrm>
            <a:off x="6974525" y="2296663"/>
            <a:ext cx="20760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sp>
        <p:nvSpPr>
          <p:cNvPr id="4480" name="Google Shape;4480;p253"/>
          <p:cNvSpPr txBox="1"/>
          <p:nvPr/>
        </p:nvSpPr>
        <p:spPr>
          <a:xfrm>
            <a:off x="1663052" y="2962675"/>
            <a:ext cx="13170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 signal.</a:t>
            </a:r>
            <a:endParaRPr>
              <a:latin typeface="Source Sans Pro"/>
              <a:ea typeface="Source Sans Pro"/>
              <a:cs typeface="Source Sans Pro"/>
              <a:sym typeface="Source Sans Pro"/>
            </a:endParaRPr>
          </a:p>
        </p:txBody>
      </p:sp>
      <p:sp>
        <p:nvSpPr>
          <p:cNvPr id="4481" name="Google Shape;4481;p253"/>
          <p:cNvSpPr txBox="1"/>
          <p:nvPr/>
        </p:nvSpPr>
        <p:spPr>
          <a:xfrm>
            <a:off x="3133050" y="2962675"/>
            <a:ext cx="17370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In the training data.</a:t>
            </a:r>
            <a:endParaRPr>
              <a:latin typeface="Source Sans Pro"/>
              <a:ea typeface="Source Sans Pro"/>
              <a:cs typeface="Source Sans Pro"/>
              <a:sym typeface="Source Sans Pro"/>
            </a:endParaRPr>
          </a:p>
        </p:txBody>
      </p:sp>
      <p:sp>
        <p:nvSpPr>
          <p:cNvPr id="4482" name="Google Shape;4482;p253"/>
          <p:cNvSpPr txBox="1"/>
          <p:nvPr/>
        </p:nvSpPr>
        <p:spPr>
          <a:xfrm>
            <a:off x="5011625" y="2962675"/>
            <a:ext cx="31245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 It was split in </a:t>
            </a:r>
            <a:r>
              <a:rPr lang="en">
                <a:latin typeface="Source Sans Pro"/>
                <a:ea typeface="Source Sans Pro"/>
                <a:cs typeface="Source Sans Pro"/>
                <a:sym typeface="Source Sans Pro"/>
              </a:rPr>
              <a:t>three sentences. </a:t>
            </a:r>
            <a:endParaRPr>
              <a:latin typeface="Source Sans Pro"/>
              <a:ea typeface="Source Sans Pro"/>
              <a:cs typeface="Source Sans Pro"/>
              <a:sym typeface="Source Sans Pro"/>
            </a:endParaRPr>
          </a:p>
        </p:txBody>
      </p:sp>
      <p:sp>
        <p:nvSpPr>
          <p:cNvPr id="4483" name="Google Shape;4483;p253"/>
          <p:cNvSpPr txBox="1"/>
          <p:nvPr/>
        </p:nvSpPr>
        <p:spPr>
          <a:xfrm>
            <a:off x="213604" y="3620300"/>
            <a:ext cx="6993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a:t>
            </a:r>
            <a:endParaRPr>
              <a:latin typeface="Source Sans Pro"/>
              <a:ea typeface="Source Sans Pro"/>
              <a:cs typeface="Source Sans Pro"/>
              <a:sym typeface="Source Sans Pro"/>
            </a:endParaRPr>
          </a:p>
        </p:txBody>
      </p:sp>
      <p:sp>
        <p:nvSpPr>
          <p:cNvPr id="4484" name="Google Shape;4484;p253"/>
          <p:cNvSpPr txBox="1"/>
          <p:nvPr/>
        </p:nvSpPr>
        <p:spPr>
          <a:xfrm>
            <a:off x="3357750" y="3620300"/>
            <a:ext cx="30348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it was split using strong punctuation.</a:t>
            </a:r>
            <a:endParaRPr>
              <a:latin typeface="Source Sans Pro"/>
              <a:ea typeface="Source Sans Pro"/>
              <a:cs typeface="Source Sans Pro"/>
              <a:sym typeface="Source Sans Pro"/>
            </a:endParaRPr>
          </a:p>
        </p:txBody>
      </p:sp>
      <p:sp>
        <p:nvSpPr>
          <p:cNvPr id="4485" name="Google Shape;4485;p253"/>
          <p:cNvSpPr txBox="1"/>
          <p:nvPr/>
        </p:nvSpPr>
        <p:spPr>
          <a:xfrm>
            <a:off x="8158375" y="3620300"/>
            <a:ext cx="8145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in total!</a:t>
            </a:r>
            <a:endParaRPr>
              <a:latin typeface="Source Sans Pro"/>
              <a:ea typeface="Source Sans Pro"/>
              <a:cs typeface="Source Sans Pro"/>
              <a:sym typeface="Source Sans Pro"/>
            </a:endParaRPr>
          </a:p>
        </p:txBody>
      </p:sp>
      <p:sp>
        <p:nvSpPr>
          <p:cNvPr id="4486" name="Google Shape;4486;p253"/>
          <p:cNvSpPr txBox="1"/>
          <p:nvPr/>
        </p:nvSpPr>
        <p:spPr>
          <a:xfrm>
            <a:off x="1029400" y="3628675"/>
            <a:ext cx="21924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Signal. In the training data</a:t>
            </a:r>
            <a:endParaRPr>
              <a:latin typeface="Source Sans Pro"/>
              <a:ea typeface="Source Sans Pro"/>
              <a:cs typeface="Source Sans Pro"/>
              <a:sym typeface="Source Sans Pro"/>
            </a:endParaRPr>
          </a:p>
        </p:txBody>
      </p:sp>
      <p:sp>
        <p:nvSpPr>
          <p:cNvPr id="4487" name="Google Shape;4487;p253"/>
          <p:cNvSpPr txBox="1"/>
          <p:nvPr/>
        </p:nvSpPr>
        <p:spPr>
          <a:xfrm>
            <a:off x="6555450" y="3628675"/>
            <a:ext cx="1478700" cy="400200"/>
          </a:xfrm>
          <a:prstGeom prst="rect">
            <a:avLst/>
          </a:prstGeom>
          <a:solidFill>
            <a:srgbClr val="CC412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Three sentences</a:t>
            </a:r>
            <a:endParaRPr>
              <a:latin typeface="Source Sans Pro"/>
              <a:ea typeface="Source Sans Pro"/>
              <a:cs typeface="Source Sans Pro"/>
              <a:sym typeface="Source Sans Pro"/>
            </a:endParaRPr>
          </a:p>
        </p:txBody>
      </p:sp>
      <p:sp>
        <p:nvSpPr>
          <p:cNvPr id="4488" name="Google Shape;4488;p25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2" name="Shape 4492"/>
        <p:cNvGrpSpPr/>
        <p:nvPr/>
      </p:nvGrpSpPr>
      <p:grpSpPr>
        <a:xfrm>
          <a:off x="0" y="0"/>
          <a:ext cx="0" cy="0"/>
          <a:chOff x="0" y="0"/>
          <a:chExt cx="0" cy="0"/>
        </a:xfrm>
      </p:grpSpPr>
      <p:sp>
        <p:nvSpPr>
          <p:cNvPr id="4493" name="Google Shape;4493;p25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SLT output - reference alignment</a:t>
            </a:r>
            <a:endParaRPr/>
          </a:p>
        </p:txBody>
      </p:sp>
      <p:sp>
        <p:nvSpPr>
          <p:cNvPr id="4494" name="Google Shape;4494;p254"/>
          <p:cNvSpPr txBox="1"/>
          <p:nvPr>
            <p:ph idx="1" type="body"/>
          </p:nvPr>
        </p:nvSpPr>
        <p:spPr>
          <a:xfrm>
            <a:off x="311700" y="1152475"/>
            <a:ext cx="8658300" cy="359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How to compare the automatically split SLT outputs with the </a:t>
            </a:r>
            <a:r>
              <a:rPr lang="en"/>
              <a:t>manually</a:t>
            </a:r>
            <a:r>
              <a:rPr lang="en"/>
              <a:t> split references?</a:t>
            </a:r>
            <a:endParaRPr/>
          </a:p>
          <a:p>
            <a:pPr indent="-342900" lvl="0" marL="457200" rtl="0" algn="l">
              <a:spcBef>
                <a:spcPts val="0"/>
              </a:spcBef>
              <a:spcAft>
                <a:spcPts val="0"/>
              </a:spcAft>
              <a:buSzPts val="1800"/>
              <a:buAutoNum type="arabicPeriod"/>
            </a:pPr>
            <a:r>
              <a:rPr lang="en"/>
              <a:t>How to compare different systems </a:t>
            </a:r>
            <a:r>
              <a:rPr lang="en"/>
              <a:t>splitting</a:t>
            </a:r>
            <a:r>
              <a:rPr lang="en"/>
              <a:t> the </a:t>
            </a:r>
            <a:r>
              <a:rPr lang="en"/>
              <a:t>SLT outputs</a:t>
            </a:r>
            <a:r>
              <a:rPr lang="en"/>
              <a:t> in different ways?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solidFill>
                  <a:srgbClr val="FFFFFF"/>
                </a:solidFill>
              </a:rPr>
              <a:t>Issues:</a:t>
            </a:r>
            <a:endParaRPr>
              <a:solidFill>
                <a:srgbClr val="FFFFFF"/>
              </a:solidFill>
            </a:endParaRPr>
          </a:p>
          <a:p>
            <a:pPr indent="-342900" lvl="0" marL="457200" rtl="0" algn="l">
              <a:spcBef>
                <a:spcPts val="1600"/>
              </a:spcBef>
              <a:spcAft>
                <a:spcPts val="0"/>
              </a:spcAft>
              <a:buClr>
                <a:srgbClr val="FFFFFF"/>
              </a:buClr>
              <a:buSzPts val="1800"/>
              <a:buChar char="●"/>
            </a:pPr>
            <a:r>
              <a:rPr lang="en">
                <a:solidFill>
                  <a:srgbClr val="FFFFFF"/>
                </a:solidFill>
              </a:rPr>
              <a:t>Different number of sentences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Truncated SLT sentences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Missing large parts in the SLT outputs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Insertion of additional text in the SLT outputs </a:t>
            </a:r>
            <a:endParaRPr>
              <a:solidFill>
                <a:srgbClr val="FFFFFF"/>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495" name="Google Shape;4495;p25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9" name="Shape 4499"/>
        <p:cNvGrpSpPr/>
        <p:nvPr/>
      </p:nvGrpSpPr>
      <p:grpSpPr>
        <a:xfrm>
          <a:off x="0" y="0"/>
          <a:ext cx="0" cy="0"/>
          <a:chOff x="0" y="0"/>
          <a:chExt cx="0" cy="0"/>
        </a:xfrm>
      </p:grpSpPr>
      <p:sp>
        <p:nvSpPr>
          <p:cNvPr id="4500" name="Google Shape;4500;p25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SLT output - reference alignment</a:t>
            </a:r>
            <a:endParaRPr/>
          </a:p>
        </p:txBody>
      </p:sp>
      <p:sp>
        <p:nvSpPr>
          <p:cNvPr id="4501" name="Google Shape;4501;p255"/>
          <p:cNvSpPr txBox="1"/>
          <p:nvPr>
            <p:ph idx="1" type="body"/>
          </p:nvPr>
        </p:nvSpPr>
        <p:spPr>
          <a:xfrm>
            <a:off x="311700" y="1152475"/>
            <a:ext cx="8658300" cy="359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How to compare the automatically split SLT outputs with the manually split references?</a:t>
            </a:r>
            <a:endParaRPr/>
          </a:p>
          <a:p>
            <a:pPr indent="-342900" lvl="0" marL="457200" rtl="0" algn="l">
              <a:spcBef>
                <a:spcPts val="0"/>
              </a:spcBef>
              <a:spcAft>
                <a:spcPts val="0"/>
              </a:spcAft>
              <a:buSzPts val="1800"/>
              <a:buAutoNum type="arabicPeriod"/>
            </a:pPr>
            <a:r>
              <a:rPr lang="en"/>
              <a:t>How to compare different systems splitting the SLT outputs in different ways?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Issues:</a:t>
            </a:r>
            <a:endParaRPr/>
          </a:p>
          <a:p>
            <a:pPr indent="-342900" lvl="0" marL="457200" rtl="0" algn="l">
              <a:spcBef>
                <a:spcPts val="1600"/>
              </a:spcBef>
              <a:spcAft>
                <a:spcPts val="0"/>
              </a:spcAft>
              <a:buSzPts val="1800"/>
              <a:buChar char="●"/>
            </a:pPr>
            <a:r>
              <a:rPr lang="en"/>
              <a:t>Different number of sentences </a:t>
            </a:r>
            <a:endParaRPr/>
          </a:p>
          <a:p>
            <a:pPr indent="-342900" lvl="0" marL="457200" rtl="0" algn="l">
              <a:spcBef>
                <a:spcPts val="0"/>
              </a:spcBef>
              <a:spcAft>
                <a:spcPts val="0"/>
              </a:spcAft>
              <a:buSzPts val="1800"/>
              <a:buChar char="●"/>
            </a:pPr>
            <a:r>
              <a:rPr lang="en"/>
              <a:t>Truncated SLT sentences </a:t>
            </a:r>
            <a:endParaRPr/>
          </a:p>
          <a:p>
            <a:pPr indent="-342900" lvl="0" marL="457200" rtl="0" algn="l">
              <a:spcBef>
                <a:spcPts val="0"/>
              </a:spcBef>
              <a:spcAft>
                <a:spcPts val="0"/>
              </a:spcAft>
              <a:buSzPts val="1800"/>
              <a:buChar char="●"/>
            </a:pPr>
            <a:r>
              <a:rPr lang="en"/>
              <a:t>Insertion of additional text in the SLT outputs </a:t>
            </a:r>
            <a:endParaRPr/>
          </a:p>
          <a:p>
            <a:pPr indent="-342900" lvl="0" marL="457200" rtl="0" algn="l">
              <a:spcBef>
                <a:spcPts val="0"/>
              </a:spcBef>
              <a:spcAft>
                <a:spcPts val="0"/>
              </a:spcAft>
              <a:buSzPts val="1800"/>
              <a:buChar char="●"/>
            </a:pPr>
            <a:r>
              <a:rPr lang="en"/>
              <a:t>Missing large parts in the SLT outputs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502" name="Google Shape;4502;p25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6" name="Shape 4506"/>
        <p:cNvGrpSpPr/>
        <p:nvPr/>
      </p:nvGrpSpPr>
      <p:grpSpPr>
        <a:xfrm>
          <a:off x="0" y="0"/>
          <a:ext cx="0" cy="0"/>
          <a:chOff x="0" y="0"/>
          <a:chExt cx="0" cy="0"/>
        </a:xfrm>
      </p:grpSpPr>
      <p:sp>
        <p:nvSpPr>
          <p:cNvPr id="4507" name="Google Shape;4507;p25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Concatenation</a:t>
            </a:r>
            <a:endParaRPr/>
          </a:p>
        </p:txBody>
      </p:sp>
      <p:sp>
        <p:nvSpPr>
          <p:cNvPr id="4508" name="Google Shape;4508;p256"/>
          <p:cNvSpPr txBox="1"/>
          <p:nvPr/>
        </p:nvSpPr>
        <p:spPr>
          <a:xfrm>
            <a:off x="137406" y="3230581"/>
            <a:ext cx="19344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509" name="Google Shape;4509;p256"/>
          <p:cNvSpPr txBox="1"/>
          <p:nvPr/>
        </p:nvSpPr>
        <p:spPr>
          <a:xfrm>
            <a:off x="2260200" y="3230581"/>
            <a:ext cx="45384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In the training data it was split using strong punctuation.</a:t>
            </a:r>
            <a:endParaRPr>
              <a:latin typeface="Source Sans Pro"/>
              <a:ea typeface="Source Sans Pro"/>
              <a:cs typeface="Source Sans Pro"/>
              <a:sym typeface="Source Sans Pro"/>
            </a:endParaRPr>
          </a:p>
        </p:txBody>
      </p:sp>
      <p:sp>
        <p:nvSpPr>
          <p:cNvPr id="4510" name="Google Shape;4510;p256"/>
          <p:cNvSpPr txBox="1"/>
          <p:nvPr/>
        </p:nvSpPr>
        <p:spPr>
          <a:xfrm>
            <a:off x="6896675" y="3230581"/>
            <a:ext cx="20760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sp>
        <p:nvSpPr>
          <p:cNvPr id="4511" name="Google Shape;4511;p256"/>
          <p:cNvSpPr txBox="1"/>
          <p:nvPr/>
        </p:nvSpPr>
        <p:spPr>
          <a:xfrm>
            <a:off x="311700" y="2749731"/>
            <a:ext cx="19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Reference sentences:</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p:txBody>
      </p:sp>
      <p:sp>
        <p:nvSpPr>
          <p:cNvPr id="4512" name="Google Shape;4512;p256"/>
          <p:cNvSpPr txBox="1"/>
          <p:nvPr/>
        </p:nvSpPr>
        <p:spPr>
          <a:xfrm>
            <a:off x="213604" y="1867700"/>
            <a:ext cx="6993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a:t>
            </a:r>
            <a:endParaRPr>
              <a:latin typeface="Source Sans Pro"/>
              <a:ea typeface="Source Sans Pro"/>
              <a:cs typeface="Source Sans Pro"/>
              <a:sym typeface="Source Sans Pro"/>
            </a:endParaRPr>
          </a:p>
        </p:txBody>
      </p:sp>
      <p:sp>
        <p:nvSpPr>
          <p:cNvPr id="4513" name="Google Shape;4513;p256"/>
          <p:cNvSpPr txBox="1"/>
          <p:nvPr/>
        </p:nvSpPr>
        <p:spPr>
          <a:xfrm>
            <a:off x="3357750" y="1867700"/>
            <a:ext cx="30348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it was split using strong punctuation.</a:t>
            </a:r>
            <a:endParaRPr>
              <a:latin typeface="Source Sans Pro"/>
              <a:ea typeface="Source Sans Pro"/>
              <a:cs typeface="Source Sans Pro"/>
              <a:sym typeface="Source Sans Pro"/>
            </a:endParaRPr>
          </a:p>
        </p:txBody>
      </p:sp>
      <p:sp>
        <p:nvSpPr>
          <p:cNvPr id="4514" name="Google Shape;4514;p256"/>
          <p:cNvSpPr txBox="1"/>
          <p:nvPr/>
        </p:nvSpPr>
        <p:spPr>
          <a:xfrm>
            <a:off x="8158375" y="1867700"/>
            <a:ext cx="8145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in total!</a:t>
            </a:r>
            <a:endParaRPr>
              <a:latin typeface="Source Sans Pro"/>
              <a:ea typeface="Source Sans Pro"/>
              <a:cs typeface="Source Sans Pro"/>
              <a:sym typeface="Source Sans Pro"/>
            </a:endParaRPr>
          </a:p>
        </p:txBody>
      </p:sp>
      <p:sp>
        <p:nvSpPr>
          <p:cNvPr id="4515" name="Google Shape;4515;p256"/>
          <p:cNvSpPr txBox="1"/>
          <p:nvPr/>
        </p:nvSpPr>
        <p:spPr>
          <a:xfrm>
            <a:off x="1029400" y="1876075"/>
            <a:ext cx="2192400" cy="4002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Signal. In the training data</a:t>
            </a:r>
            <a:endParaRPr>
              <a:latin typeface="Source Sans Pro"/>
              <a:ea typeface="Source Sans Pro"/>
              <a:cs typeface="Source Sans Pro"/>
              <a:sym typeface="Source Sans Pro"/>
            </a:endParaRPr>
          </a:p>
        </p:txBody>
      </p:sp>
      <p:sp>
        <p:nvSpPr>
          <p:cNvPr id="4516" name="Google Shape;4516;p256"/>
          <p:cNvSpPr txBox="1"/>
          <p:nvPr/>
        </p:nvSpPr>
        <p:spPr>
          <a:xfrm>
            <a:off x="6555450" y="1876075"/>
            <a:ext cx="1478700" cy="400200"/>
          </a:xfrm>
          <a:prstGeom prst="rect">
            <a:avLst/>
          </a:prstGeom>
          <a:solidFill>
            <a:srgbClr val="CC412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Three sentences</a:t>
            </a:r>
            <a:endParaRPr>
              <a:latin typeface="Source Sans Pro"/>
              <a:ea typeface="Source Sans Pro"/>
              <a:cs typeface="Source Sans Pro"/>
              <a:sym typeface="Source Sans Pro"/>
            </a:endParaRPr>
          </a:p>
        </p:txBody>
      </p:sp>
      <p:sp>
        <p:nvSpPr>
          <p:cNvPr id="4517" name="Google Shape;4517;p256"/>
          <p:cNvSpPr txBox="1"/>
          <p:nvPr/>
        </p:nvSpPr>
        <p:spPr>
          <a:xfrm>
            <a:off x="311700" y="1402175"/>
            <a:ext cx="19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SLT output:</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p:txBody>
      </p:sp>
      <p:sp>
        <p:nvSpPr>
          <p:cNvPr id="4518" name="Google Shape;4518;p25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0"/>
          <p:cNvSpPr txBox="1"/>
          <p:nvPr>
            <p:ph type="title"/>
          </p:nvPr>
        </p:nvSpPr>
        <p:spPr>
          <a:xfrm>
            <a:off x="359999" y="310695"/>
            <a:ext cx="8326800" cy="567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2"/>
              </a:buClr>
              <a:buSzPts val="1100"/>
              <a:buFont typeface="Arial"/>
              <a:buNone/>
            </a:pPr>
            <a:r>
              <a:rPr lang="en"/>
              <a:t>Challenges in translation of speech</a:t>
            </a:r>
            <a:endParaRPr/>
          </a:p>
          <a:p>
            <a:pPr indent="0" lvl="0" marL="0" rtl="0" algn="l">
              <a:lnSpc>
                <a:spcPct val="100000"/>
              </a:lnSpc>
              <a:spcBef>
                <a:spcPts val="0"/>
              </a:spcBef>
              <a:spcAft>
                <a:spcPts val="0"/>
              </a:spcAft>
              <a:buClr>
                <a:schemeClr val="dk2"/>
              </a:buClr>
              <a:buSzPts val="3600"/>
              <a:buFont typeface="Calibri"/>
              <a:buNone/>
            </a:pPr>
            <a:r>
              <a:t/>
            </a:r>
            <a:endParaRPr/>
          </a:p>
        </p:txBody>
      </p:sp>
      <p:sp>
        <p:nvSpPr>
          <p:cNvPr id="536" name="Google Shape;536;p50"/>
          <p:cNvSpPr txBox="1"/>
          <p:nvPr>
            <p:ph idx="1" type="body"/>
          </p:nvPr>
        </p:nvSpPr>
        <p:spPr>
          <a:xfrm>
            <a:off x="359999" y="972000"/>
            <a:ext cx="8326800" cy="2720400"/>
          </a:xfrm>
          <a:prstGeom prst="rect">
            <a:avLst/>
          </a:prstGeom>
          <a:noFill/>
          <a:ln>
            <a:noFill/>
          </a:ln>
        </p:spPr>
        <p:txBody>
          <a:bodyPr anchorCtr="0" anchor="t" bIns="0" lIns="0" spcFirstLastPara="1" rIns="0" wrap="square" tIns="0">
            <a:noAutofit/>
          </a:bodyPr>
          <a:lstStyle/>
          <a:p>
            <a:pPr indent="-342900" lvl="0" marL="342900" rtl="0" algn="l">
              <a:lnSpc>
                <a:spcPct val="100000"/>
              </a:lnSpc>
              <a:spcBef>
                <a:spcPts val="0"/>
              </a:spcBef>
              <a:spcAft>
                <a:spcPts val="0"/>
              </a:spcAft>
              <a:buClr>
                <a:schemeClr val="dk1"/>
              </a:buClr>
              <a:buSzPts val="2400"/>
              <a:buChar char="•"/>
            </a:pPr>
            <a:r>
              <a:rPr lang="en"/>
              <a:t>Audio challenges</a:t>
            </a:r>
            <a:endParaRPr/>
          </a:p>
          <a:p>
            <a:pPr indent="-342900" lvl="0" marL="342900" rtl="0" algn="l">
              <a:lnSpc>
                <a:spcPct val="100000"/>
              </a:lnSpc>
              <a:spcBef>
                <a:spcPts val="0"/>
              </a:spcBef>
              <a:spcAft>
                <a:spcPts val="0"/>
              </a:spcAft>
              <a:buClr>
                <a:schemeClr val="dk1"/>
              </a:buClr>
              <a:buSzPts val="2400"/>
              <a:buChar char="•"/>
            </a:pPr>
            <a:r>
              <a:rPr lang="en"/>
              <a:t>Text-Speech mismatch</a:t>
            </a:r>
            <a:endParaRPr/>
          </a:p>
          <a:p>
            <a:pPr indent="-342900" lvl="0" marL="342900" rtl="0" algn="l">
              <a:lnSpc>
                <a:spcPct val="100000"/>
              </a:lnSpc>
              <a:spcBef>
                <a:spcPts val="0"/>
              </a:spcBef>
              <a:spcAft>
                <a:spcPts val="0"/>
              </a:spcAft>
              <a:buClr>
                <a:schemeClr val="dk1"/>
              </a:buClr>
              <a:buSzPts val="2400"/>
              <a:buChar char="•"/>
            </a:pPr>
            <a:r>
              <a:rPr lang="en"/>
              <a:t>Error propagation</a:t>
            </a:r>
            <a:endParaRPr/>
          </a:p>
          <a:p>
            <a:pPr indent="-342900" lvl="0" marL="342900" rtl="0" algn="l">
              <a:lnSpc>
                <a:spcPct val="100000"/>
              </a:lnSpc>
              <a:spcBef>
                <a:spcPts val="0"/>
              </a:spcBef>
              <a:spcAft>
                <a:spcPts val="0"/>
              </a:spcAft>
              <a:buClr>
                <a:schemeClr val="dk1"/>
              </a:buClr>
              <a:buSzPts val="2400"/>
              <a:buChar char="•"/>
            </a:pPr>
            <a:r>
              <a:rPr lang="en"/>
              <a:t>Data</a:t>
            </a:r>
            <a:endParaRPr/>
          </a:p>
          <a:p>
            <a:pPr indent="-368300" lvl="1" marL="914400" rtl="0" algn="l">
              <a:lnSpc>
                <a:spcPct val="100000"/>
              </a:lnSpc>
              <a:spcBef>
                <a:spcPts val="0"/>
              </a:spcBef>
              <a:spcAft>
                <a:spcPts val="0"/>
              </a:spcAft>
              <a:buSzPts val="2200"/>
              <a:buChar char="-"/>
            </a:pPr>
            <a:r>
              <a:rPr lang="en" sz="1800"/>
              <a:t>End-to-End data:</a:t>
            </a:r>
            <a:endParaRPr sz="1800"/>
          </a:p>
          <a:p>
            <a:pPr indent="-368300" lvl="2" marL="1371600" rtl="0" algn="l">
              <a:lnSpc>
                <a:spcPct val="100000"/>
              </a:lnSpc>
              <a:spcBef>
                <a:spcPts val="0"/>
              </a:spcBef>
              <a:spcAft>
                <a:spcPts val="0"/>
              </a:spcAft>
              <a:buSzPts val="2200"/>
              <a:buChar char="-"/>
            </a:pPr>
            <a:r>
              <a:rPr lang="en" sz="1800"/>
              <a:t>Growing amount but still limited</a:t>
            </a:r>
            <a:endParaRPr sz="1800"/>
          </a:p>
          <a:p>
            <a:pPr indent="-368300" lvl="1" marL="914400" rtl="0" algn="l">
              <a:lnSpc>
                <a:spcPct val="100000"/>
              </a:lnSpc>
              <a:spcBef>
                <a:spcPts val="0"/>
              </a:spcBef>
              <a:spcAft>
                <a:spcPts val="0"/>
              </a:spcAft>
              <a:buSzPts val="2200"/>
              <a:buChar char="-"/>
            </a:pPr>
            <a:r>
              <a:rPr lang="en" sz="1800"/>
              <a:t>Integration of other data types</a:t>
            </a:r>
            <a:endParaRPr sz="1800"/>
          </a:p>
          <a:p>
            <a:pPr indent="-368300" lvl="2" marL="1371600" rtl="0" algn="l">
              <a:lnSpc>
                <a:spcPct val="100000"/>
              </a:lnSpc>
              <a:spcBef>
                <a:spcPts val="0"/>
              </a:spcBef>
              <a:spcAft>
                <a:spcPts val="0"/>
              </a:spcAft>
              <a:buSzPts val="2200"/>
              <a:buChar char="-"/>
            </a:pPr>
            <a:r>
              <a:rPr lang="en" sz="1800"/>
              <a:t>Speech transcripts</a:t>
            </a:r>
            <a:endParaRPr sz="1800"/>
          </a:p>
          <a:p>
            <a:pPr indent="-368300" lvl="2" marL="1371600" rtl="0" algn="l">
              <a:lnSpc>
                <a:spcPct val="100000"/>
              </a:lnSpc>
              <a:spcBef>
                <a:spcPts val="0"/>
              </a:spcBef>
              <a:spcAft>
                <a:spcPts val="0"/>
              </a:spcAft>
              <a:buSzPts val="2200"/>
              <a:buChar char="-"/>
            </a:pPr>
            <a:r>
              <a:rPr lang="en" sz="1800"/>
              <a:t>Parallel data</a:t>
            </a:r>
            <a:endParaRPr sz="1800"/>
          </a:p>
        </p:txBody>
      </p:sp>
      <p:sp>
        <p:nvSpPr>
          <p:cNvPr id="537" name="Google Shape;537;p50"/>
          <p:cNvSpPr txBox="1"/>
          <p:nvPr>
            <p:ph idx="12" type="sldNum"/>
          </p:nvPr>
        </p:nvSpPr>
        <p:spPr>
          <a:xfrm>
            <a:off x="8316141" y="4738799"/>
            <a:ext cx="370800" cy="2739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2" name="Shape 4522"/>
        <p:cNvGrpSpPr/>
        <p:nvPr/>
      </p:nvGrpSpPr>
      <p:grpSpPr>
        <a:xfrm>
          <a:off x="0" y="0"/>
          <a:ext cx="0" cy="0"/>
          <a:chOff x="0" y="0"/>
          <a:chExt cx="0" cy="0"/>
        </a:xfrm>
      </p:grpSpPr>
      <p:sp>
        <p:nvSpPr>
          <p:cNvPr id="4523" name="Google Shape;4523;p25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Concatenation</a:t>
            </a:r>
            <a:endParaRPr/>
          </a:p>
        </p:txBody>
      </p:sp>
      <p:sp>
        <p:nvSpPr>
          <p:cNvPr id="4524" name="Google Shape;4524;p257"/>
          <p:cNvSpPr txBox="1"/>
          <p:nvPr>
            <p:ph idx="1" type="body"/>
          </p:nvPr>
        </p:nvSpPr>
        <p:spPr>
          <a:xfrm>
            <a:off x="311700" y="3442075"/>
            <a:ext cx="8520600" cy="154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concatenated STL outputs (references) are considered as a single sentence.</a:t>
            </a:r>
            <a:endParaRPr/>
          </a:p>
          <a:p>
            <a:pPr indent="0" lvl="0" marL="0" rtl="0" algn="l">
              <a:spcBef>
                <a:spcPts val="1600"/>
              </a:spcBef>
              <a:spcAft>
                <a:spcPts val="0"/>
              </a:spcAft>
              <a:buNone/>
            </a:pPr>
            <a:r>
              <a:rPr lang="en"/>
              <a:t>Automatic metrics </a:t>
            </a:r>
            <a:r>
              <a:rPr lang="en"/>
              <a:t>applied on two strings.</a:t>
            </a:r>
            <a:endParaRPr/>
          </a:p>
          <a:p>
            <a:pPr indent="0" lvl="0" marL="0" rtl="0" algn="l">
              <a:spcBef>
                <a:spcPts val="1600"/>
              </a:spcBef>
              <a:spcAft>
                <a:spcPts val="1600"/>
              </a:spcAft>
              <a:buNone/>
            </a:pPr>
            <a:r>
              <a:rPr lang="en"/>
              <a:t>Much less precise than working at segment level, but fast to implement</a:t>
            </a:r>
            <a:endParaRPr/>
          </a:p>
        </p:txBody>
      </p:sp>
      <p:sp>
        <p:nvSpPr>
          <p:cNvPr id="4525" name="Google Shape;4525;p257"/>
          <p:cNvSpPr txBox="1"/>
          <p:nvPr/>
        </p:nvSpPr>
        <p:spPr>
          <a:xfrm>
            <a:off x="311675" y="2925775"/>
            <a:ext cx="8520600" cy="4002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 . In the training data it was split using strong punctuation . Three </a:t>
            </a:r>
            <a:r>
              <a:rPr lang="en">
                <a:latin typeface="Source Sans Pro"/>
                <a:ea typeface="Source Sans Pro"/>
                <a:cs typeface="Source Sans Pro"/>
                <a:sym typeface="Source Sans Pro"/>
              </a:rPr>
              <a:t>sentences in total !</a:t>
            </a:r>
            <a:endParaRPr>
              <a:latin typeface="Source Sans Pro"/>
              <a:ea typeface="Source Sans Pro"/>
              <a:cs typeface="Source Sans Pro"/>
              <a:sym typeface="Source Sans Pro"/>
            </a:endParaRPr>
          </a:p>
        </p:txBody>
      </p:sp>
      <p:sp>
        <p:nvSpPr>
          <p:cNvPr id="4526" name="Google Shape;4526;p257"/>
          <p:cNvSpPr txBox="1"/>
          <p:nvPr/>
        </p:nvSpPr>
        <p:spPr>
          <a:xfrm>
            <a:off x="311700" y="2444931"/>
            <a:ext cx="19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Reference sentences:</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p:txBody>
      </p:sp>
      <p:sp>
        <p:nvSpPr>
          <p:cNvPr id="4527" name="Google Shape;4527;p257"/>
          <p:cNvSpPr txBox="1"/>
          <p:nvPr/>
        </p:nvSpPr>
        <p:spPr>
          <a:xfrm>
            <a:off x="311650" y="1562900"/>
            <a:ext cx="8520600" cy="40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Signal . In the training data it was split using strong punctuation . Three sentences in total !</a:t>
            </a:r>
            <a:endParaRPr>
              <a:latin typeface="Source Sans Pro"/>
              <a:ea typeface="Source Sans Pro"/>
              <a:cs typeface="Source Sans Pro"/>
              <a:sym typeface="Source Sans Pro"/>
            </a:endParaRPr>
          </a:p>
        </p:txBody>
      </p:sp>
      <p:sp>
        <p:nvSpPr>
          <p:cNvPr id="4528" name="Google Shape;4528;p257"/>
          <p:cNvSpPr txBox="1"/>
          <p:nvPr/>
        </p:nvSpPr>
        <p:spPr>
          <a:xfrm>
            <a:off x="311700" y="1097375"/>
            <a:ext cx="19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SLT output:</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p:txBody>
      </p:sp>
      <p:sp>
        <p:nvSpPr>
          <p:cNvPr id="4529" name="Google Shape;4529;p25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3" name="Shape 4533"/>
        <p:cNvGrpSpPr/>
        <p:nvPr/>
      </p:nvGrpSpPr>
      <p:grpSpPr>
        <a:xfrm>
          <a:off x="0" y="0"/>
          <a:ext cx="0" cy="0"/>
          <a:chOff x="0" y="0"/>
          <a:chExt cx="0" cy="0"/>
        </a:xfrm>
      </p:grpSpPr>
      <p:sp>
        <p:nvSpPr>
          <p:cNvPr id="4534" name="Google Shape;4534;p258"/>
          <p:cNvSpPr txBox="1"/>
          <p:nvPr>
            <p:ph type="title"/>
          </p:nvPr>
        </p:nvSpPr>
        <p:spPr>
          <a:xfrm>
            <a:off x="311700" y="445025"/>
            <a:ext cx="89583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Automatic re-segmentation algorithm </a:t>
            </a:r>
            <a:endParaRPr/>
          </a:p>
        </p:txBody>
      </p:sp>
      <p:sp>
        <p:nvSpPr>
          <p:cNvPr id="4535" name="Google Shape;4535;p258"/>
          <p:cNvSpPr txBox="1"/>
          <p:nvPr/>
        </p:nvSpPr>
        <p:spPr>
          <a:xfrm>
            <a:off x="311650" y="2925775"/>
            <a:ext cx="8520600" cy="4002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 . In the training data it was split using strong punctuation . Three sentences in total!  </a:t>
            </a:r>
            <a:endParaRPr>
              <a:latin typeface="Source Sans Pro"/>
              <a:ea typeface="Source Sans Pro"/>
              <a:cs typeface="Source Sans Pro"/>
              <a:sym typeface="Source Sans Pro"/>
            </a:endParaRPr>
          </a:p>
        </p:txBody>
      </p:sp>
      <p:sp>
        <p:nvSpPr>
          <p:cNvPr id="4536" name="Google Shape;4536;p258"/>
          <p:cNvSpPr txBox="1"/>
          <p:nvPr/>
        </p:nvSpPr>
        <p:spPr>
          <a:xfrm>
            <a:off x="311700" y="2444931"/>
            <a:ext cx="19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Reference sentences:</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p:txBody>
      </p:sp>
      <p:sp>
        <p:nvSpPr>
          <p:cNvPr id="4537" name="Google Shape;4537;p258"/>
          <p:cNvSpPr txBox="1"/>
          <p:nvPr/>
        </p:nvSpPr>
        <p:spPr>
          <a:xfrm>
            <a:off x="311650" y="1562900"/>
            <a:ext cx="8520600" cy="40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Signal . In the training data it was split using strong punctuation . Three sentences in total !</a:t>
            </a:r>
            <a:endParaRPr>
              <a:latin typeface="Source Sans Pro"/>
              <a:ea typeface="Source Sans Pro"/>
              <a:cs typeface="Source Sans Pro"/>
              <a:sym typeface="Source Sans Pro"/>
            </a:endParaRPr>
          </a:p>
        </p:txBody>
      </p:sp>
      <p:sp>
        <p:nvSpPr>
          <p:cNvPr id="4538" name="Google Shape;4538;p258"/>
          <p:cNvSpPr txBox="1"/>
          <p:nvPr/>
        </p:nvSpPr>
        <p:spPr>
          <a:xfrm>
            <a:off x="311700" y="1097375"/>
            <a:ext cx="19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SLT output:</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p:txBody>
      </p:sp>
      <p:sp>
        <p:nvSpPr>
          <p:cNvPr id="4539" name="Google Shape;4539;p25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3" name="Shape 4543"/>
        <p:cNvGrpSpPr/>
        <p:nvPr/>
      </p:nvGrpSpPr>
      <p:grpSpPr>
        <a:xfrm>
          <a:off x="0" y="0"/>
          <a:ext cx="0" cy="0"/>
          <a:chOff x="0" y="0"/>
          <a:chExt cx="0" cy="0"/>
        </a:xfrm>
      </p:grpSpPr>
      <p:sp>
        <p:nvSpPr>
          <p:cNvPr id="4544" name="Google Shape;4544;p25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Automatic re-segmentation algorithm</a:t>
            </a:r>
            <a:endParaRPr/>
          </a:p>
        </p:txBody>
      </p:sp>
      <p:sp>
        <p:nvSpPr>
          <p:cNvPr id="4545" name="Google Shape;4545;p259"/>
          <p:cNvSpPr txBox="1"/>
          <p:nvPr/>
        </p:nvSpPr>
        <p:spPr>
          <a:xfrm>
            <a:off x="311650" y="2925775"/>
            <a:ext cx="8520600" cy="6156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 . </a:t>
            </a:r>
            <a:r>
              <a:rPr lang="en">
                <a:solidFill>
                  <a:srgbClr val="38761D"/>
                </a:solidFill>
                <a:latin typeface="Source Sans Pro"/>
                <a:ea typeface="Source Sans Pro"/>
                <a:cs typeface="Source Sans Pro"/>
                <a:sym typeface="Source Sans Pro"/>
              </a:rPr>
              <a:t>&lt;eos&gt;</a:t>
            </a:r>
            <a:r>
              <a:rPr lang="en">
                <a:latin typeface="Source Sans Pro"/>
                <a:ea typeface="Source Sans Pro"/>
                <a:cs typeface="Source Sans Pro"/>
                <a:sym typeface="Source Sans Pro"/>
              </a:rPr>
              <a:t> In the training data it was split using strong punctuation . </a:t>
            </a:r>
            <a:r>
              <a:rPr lang="en">
                <a:solidFill>
                  <a:srgbClr val="38761D"/>
                </a:solidFill>
                <a:latin typeface="Source Sans Pro"/>
                <a:ea typeface="Source Sans Pro"/>
                <a:cs typeface="Source Sans Pro"/>
                <a:sym typeface="Source Sans Pro"/>
              </a:rPr>
              <a:t>&lt;eos&gt;</a:t>
            </a:r>
            <a:r>
              <a:rPr lang="en">
                <a:latin typeface="Source Sans Pro"/>
                <a:ea typeface="Source Sans Pro"/>
                <a:cs typeface="Source Sans Pro"/>
                <a:sym typeface="Source Sans Pro"/>
              </a:rPr>
              <a:t> Three sentences in total ! </a:t>
            </a:r>
            <a:r>
              <a:rPr lang="en">
                <a:solidFill>
                  <a:srgbClr val="38761D"/>
                </a:solidFill>
                <a:latin typeface="Source Sans Pro"/>
                <a:ea typeface="Source Sans Pro"/>
                <a:cs typeface="Source Sans Pro"/>
                <a:sym typeface="Source Sans Pro"/>
              </a:rPr>
              <a:t>&lt;eos&gt;</a:t>
            </a:r>
            <a:endParaRPr>
              <a:solidFill>
                <a:srgbClr val="38761D"/>
              </a:solidFill>
              <a:latin typeface="Source Sans Pro"/>
              <a:ea typeface="Source Sans Pro"/>
              <a:cs typeface="Source Sans Pro"/>
              <a:sym typeface="Source Sans Pro"/>
            </a:endParaRPr>
          </a:p>
        </p:txBody>
      </p:sp>
      <p:sp>
        <p:nvSpPr>
          <p:cNvPr id="4546" name="Google Shape;4546;p259"/>
          <p:cNvSpPr txBox="1"/>
          <p:nvPr/>
        </p:nvSpPr>
        <p:spPr>
          <a:xfrm>
            <a:off x="311700" y="2444931"/>
            <a:ext cx="19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Reference sentences:</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p:txBody>
      </p:sp>
      <p:sp>
        <p:nvSpPr>
          <p:cNvPr id="4547" name="Google Shape;4547;p259"/>
          <p:cNvSpPr txBox="1"/>
          <p:nvPr/>
        </p:nvSpPr>
        <p:spPr>
          <a:xfrm>
            <a:off x="311650" y="1562900"/>
            <a:ext cx="8520600" cy="40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Signal . In the training data it was split using strong punctuation . Three sentences in total !</a:t>
            </a:r>
            <a:endParaRPr>
              <a:latin typeface="Source Sans Pro"/>
              <a:ea typeface="Source Sans Pro"/>
              <a:cs typeface="Source Sans Pro"/>
              <a:sym typeface="Source Sans Pro"/>
            </a:endParaRPr>
          </a:p>
        </p:txBody>
      </p:sp>
      <p:sp>
        <p:nvSpPr>
          <p:cNvPr id="4548" name="Google Shape;4548;p259"/>
          <p:cNvSpPr txBox="1"/>
          <p:nvPr/>
        </p:nvSpPr>
        <p:spPr>
          <a:xfrm>
            <a:off x="311700" y="1097375"/>
            <a:ext cx="19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SLT output:</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p:txBody>
      </p:sp>
      <p:sp>
        <p:nvSpPr>
          <p:cNvPr id="4549" name="Google Shape;4549;p25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3" name="Shape 4553"/>
        <p:cNvGrpSpPr/>
        <p:nvPr/>
      </p:nvGrpSpPr>
      <p:grpSpPr>
        <a:xfrm>
          <a:off x="0" y="0"/>
          <a:ext cx="0" cy="0"/>
          <a:chOff x="0" y="0"/>
          <a:chExt cx="0" cy="0"/>
        </a:xfrm>
      </p:grpSpPr>
      <p:sp>
        <p:nvSpPr>
          <p:cNvPr id="4554" name="Google Shape;4554;p26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Automatic re-segmentation algorithm</a:t>
            </a:r>
            <a:endParaRPr/>
          </a:p>
        </p:txBody>
      </p:sp>
      <p:sp>
        <p:nvSpPr>
          <p:cNvPr id="4555" name="Google Shape;4555;p260"/>
          <p:cNvSpPr txBox="1"/>
          <p:nvPr/>
        </p:nvSpPr>
        <p:spPr>
          <a:xfrm>
            <a:off x="311650" y="2925775"/>
            <a:ext cx="8520600" cy="6156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 . </a:t>
            </a:r>
            <a:r>
              <a:rPr lang="en">
                <a:solidFill>
                  <a:srgbClr val="38761D"/>
                </a:solidFill>
                <a:latin typeface="Source Sans Pro"/>
                <a:ea typeface="Source Sans Pro"/>
                <a:cs typeface="Source Sans Pro"/>
                <a:sym typeface="Source Sans Pro"/>
              </a:rPr>
              <a:t>&lt;eos&gt;</a:t>
            </a:r>
            <a:r>
              <a:rPr lang="en">
                <a:latin typeface="Source Sans Pro"/>
                <a:ea typeface="Source Sans Pro"/>
                <a:cs typeface="Source Sans Pro"/>
                <a:sym typeface="Source Sans Pro"/>
              </a:rPr>
              <a:t> In the training data it was split using strong punctuation . </a:t>
            </a:r>
            <a:r>
              <a:rPr lang="en">
                <a:solidFill>
                  <a:srgbClr val="38761D"/>
                </a:solidFill>
                <a:latin typeface="Source Sans Pro"/>
                <a:ea typeface="Source Sans Pro"/>
                <a:cs typeface="Source Sans Pro"/>
                <a:sym typeface="Source Sans Pro"/>
              </a:rPr>
              <a:t>&lt;eos&gt;</a:t>
            </a:r>
            <a:r>
              <a:rPr lang="en">
                <a:latin typeface="Source Sans Pro"/>
                <a:ea typeface="Source Sans Pro"/>
                <a:cs typeface="Source Sans Pro"/>
                <a:sym typeface="Source Sans Pro"/>
              </a:rPr>
              <a:t> Three sentences in total ! </a:t>
            </a:r>
            <a:r>
              <a:rPr lang="en">
                <a:solidFill>
                  <a:srgbClr val="38761D"/>
                </a:solidFill>
                <a:latin typeface="Source Sans Pro"/>
                <a:ea typeface="Source Sans Pro"/>
                <a:cs typeface="Source Sans Pro"/>
                <a:sym typeface="Source Sans Pro"/>
              </a:rPr>
              <a:t>&lt;eos&gt;</a:t>
            </a:r>
            <a:endParaRPr>
              <a:solidFill>
                <a:srgbClr val="38761D"/>
              </a:solidFill>
              <a:latin typeface="Source Sans Pro"/>
              <a:ea typeface="Source Sans Pro"/>
              <a:cs typeface="Source Sans Pro"/>
              <a:sym typeface="Source Sans Pro"/>
            </a:endParaRPr>
          </a:p>
        </p:txBody>
      </p:sp>
      <p:sp>
        <p:nvSpPr>
          <p:cNvPr id="4556" name="Google Shape;4556;p260"/>
          <p:cNvSpPr txBox="1"/>
          <p:nvPr/>
        </p:nvSpPr>
        <p:spPr>
          <a:xfrm>
            <a:off x="311650" y="1562900"/>
            <a:ext cx="8520600" cy="40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Signal . In the training data it was split using strong punctuation . Three sentences in total !</a:t>
            </a:r>
            <a:endParaRPr>
              <a:latin typeface="Source Sans Pro"/>
              <a:ea typeface="Source Sans Pro"/>
              <a:cs typeface="Source Sans Pro"/>
              <a:sym typeface="Source Sans Pro"/>
            </a:endParaRPr>
          </a:p>
        </p:txBody>
      </p:sp>
      <p:cxnSp>
        <p:nvCxnSpPr>
          <p:cNvPr id="4557" name="Google Shape;4557;p260"/>
          <p:cNvCxnSpPr/>
          <p:nvPr/>
        </p:nvCxnSpPr>
        <p:spPr>
          <a:xfrm flipH="1">
            <a:off x="544000" y="1862275"/>
            <a:ext cx="10500" cy="1109100"/>
          </a:xfrm>
          <a:prstGeom prst="straightConnector1">
            <a:avLst/>
          </a:prstGeom>
          <a:noFill/>
          <a:ln cap="flat" cmpd="sng" w="19050">
            <a:solidFill>
              <a:schemeClr val="dk2"/>
            </a:solidFill>
            <a:prstDash val="solid"/>
            <a:round/>
            <a:headEnd len="med" w="med" type="none"/>
            <a:tailEnd len="med" w="med" type="none"/>
          </a:ln>
        </p:spPr>
      </p:cxnSp>
      <p:cxnSp>
        <p:nvCxnSpPr>
          <p:cNvPr id="4558" name="Google Shape;4558;p260"/>
          <p:cNvCxnSpPr/>
          <p:nvPr/>
        </p:nvCxnSpPr>
        <p:spPr>
          <a:xfrm flipH="1">
            <a:off x="772600" y="1862275"/>
            <a:ext cx="10500" cy="1109100"/>
          </a:xfrm>
          <a:prstGeom prst="straightConnector1">
            <a:avLst/>
          </a:prstGeom>
          <a:noFill/>
          <a:ln cap="flat" cmpd="sng" w="19050">
            <a:solidFill>
              <a:schemeClr val="dk2"/>
            </a:solidFill>
            <a:prstDash val="solid"/>
            <a:round/>
            <a:headEnd len="med" w="med" type="none"/>
            <a:tailEnd len="med" w="med" type="none"/>
          </a:ln>
        </p:spPr>
      </p:cxnSp>
      <p:cxnSp>
        <p:nvCxnSpPr>
          <p:cNvPr id="4559" name="Google Shape;4559;p260"/>
          <p:cNvCxnSpPr/>
          <p:nvPr/>
        </p:nvCxnSpPr>
        <p:spPr>
          <a:xfrm>
            <a:off x="1443800" y="1862275"/>
            <a:ext cx="627600" cy="1161300"/>
          </a:xfrm>
          <a:prstGeom prst="straightConnector1">
            <a:avLst/>
          </a:prstGeom>
          <a:noFill/>
          <a:ln cap="flat" cmpd="sng" w="19050">
            <a:solidFill>
              <a:schemeClr val="dk2"/>
            </a:solidFill>
            <a:prstDash val="solid"/>
            <a:round/>
            <a:headEnd len="med" w="med" type="none"/>
            <a:tailEnd len="med" w="med" type="none"/>
          </a:ln>
        </p:spPr>
      </p:cxnSp>
      <p:cxnSp>
        <p:nvCxnSpPr>
          <p:cNvPr id="4560" name="Google Shape;4560;p260"/>
          <p:cNvCxnSpPr/>
          <p:nvPr/>
        </p:nvCxnSpPr>
        <p:spPr>
          <a:xfrm>
            <a:off x="1606650" y="1910050"/>
            <a:ext cx="1134600" cy="1144800"/>
          </a:xfrm>
          <a:prstGeom prst="straightConnector1">
            <a:avLst/>
          </a:prstGeom>
          <a:noFill/>
          <a:ln cap="flat" cmpd="sng" w="19050">
            <a:solidFill>
              <a:schemeClr val="dk2"/>
            </a:solidFill>
            <a:prstDash val="solid"/>
            <a:round/>
            <a:headEnd len="med" w="med" type="none"/>
            <a:tailEnd len="med" w="med" type="none"/>
          </a:ln>
        </p:spPr>
      </p:cxnSp>
      <p:cxnSp>
        <p:nvCxnSpPr>
          <p:cNvPr id="4561" name="Google Shape;4561;p260"/>
          <p:cNvCxnSpPr/>
          <p:nvPr/>
        </p:nvCxnSpPr>
        <p:spPr>
          <a:xfrm>
            <a:off x="1821825" y="1910050"/>
            <a:ext cx="1134600" cy="1144800"/>
          </a:xfrm>
          <a:prstGeom prst="straightConnector1">
            <a:avLst/>
          </a:prstGeom>
          <a:noFill/>
          <a:ln cap="flat" cmpd="sng" w="19050">
            <a:solidFill>
              <a:schemeClr val="dk2"/>
            </a:solidFill>
            <a:prstDash val="solid"/>
            <a:round/>
            <a:headEnd len="med" w="med" type="none"/>
            <a:tailEnd len="med" w="med" type="none"/>
          </a:ln>
        </p:spPr>
      </p:cxnSp>
      <p:cxnSp>
        <p:nvCxnSpPr>
          <p:cNvPr id="4562" name="Google Shape;4562;p260"/>
          <p:cNvCxnSpPr/>
          <p:nvPr/>
        </p:nvCxnSpPr>
        <p:spPr>
          <a:xfrm>
            <a:off x="2267150" y="1910050"/>
            <a:ext cx="1134600" cy="1144800"/>
          </a:xfrm>
          <a:prstGeom prst="straightConnector1">
            <a:avLst/>
          </a:prstGeom>
          <a:noFill/>
          <a:ln cap="flat" cmpd="sng" w="19050">
            <a:solidFill>
              <a:schemeClr val="dk2"/>
            </a:solidFill>
            <a:prstDash val="solid"/>
            <a:round/>
            <a:headEnd len="med" w="med" type="none"/>
            <a:tailEnd len="med" w="med" type="none"/>
          </a:ln>
        </p:spPr>
      </p:cxnSp>
      <p:cxnSp>
        <p:nvCxnSpPr>
          <p:cNvPr id="4563" name="Google Shape;4563;p260"/>
          <p:cNvCxnSpPr/>
          <p:nvPr/>
        </p:nvCxnSpPr>
        <p:spPr>
          <a:xfrm>
            <a:off x="2732100" y="1910050"/>
            <a:ext cx="1134600" cy="1144800"/>
          </a:xfrm>
          <a:prstGeom prst="straightConnector1">
            <a:avLst/>
          </a:prstGeom>
          <a:noFill/>
          <a:ln cap="flat" cmpd="sng" w="19050">
            <a:solidFill>
              <a:schemeClr val="dk2"/>
            </a:solidFill>
            <a:prstDash val="solid"/>
            <a:round/>
            <a:headEnd len="med" w="med" type="none"/>
            <a:tailEnd len="med" w="med" type="none"/>
          </a:ln>
        </p:spPr>
      </p:cxnSp>
      <p:cxnSp>
        <p:nvCxnSpPr>
          <p:cNvPr id="4564" name="Google Shape;4564;p260"/>
          <p:cNvCxnSpPr/>
          <p:nvPr/>
        </p:nvCxnSpPr>
        <p:spPr>
          <a:xfrm>
            <a:off x="3062350" y="1910050"/>
            <a:ext cx="1134600" cy="1144800"/>
          </a:xfrm>
          <a:prstGeom prst="straightConnector1">
            <a:avLst/>
          </a:prstGeom>
          <a:noFill/>
          <a:ln cap="flat" cmpd="sng" w="19050">
            <a:solidFill>
              <a:schemeClr val="dk2"/>
            </a:solidFill>
            <a:prstDash val="solid"/>
            <a:round/>
            <a:headEnd len="med" w="med" type="none"/>
            <a:tailEnd len="med" w="med" type="none"/>
          </a:ln>
        </p:spPr>
      </p:cxnSp>
      <p:cxnSp>
        <p:nvCxnSpPr>
          <p:cNvPr id="4565" name="Google Shape;4565;p260"/>
          <p:cNvCxnSpPr/>
          <p:nvPr/>
        </p:nvCxnSpPr>
        <p:spPr>
          <a:xfrm>
            <a:off x="3288000" y="1910050"/>
            <a:ext cx="1134600" cy="1144800"/>
          </a:xfrm>
          <a:prstGeom prst="straightConnector1">
            <a:avLst/>
          </a:prstGeom>
          <a:noFill/>
          <a:ln cap="flat" cmpd="sng" w="19050">
            <a:solidFill>
              <a:schemeClr val="dk2"/>
            </a:solidFill>
            <a:prstDash val="solid"/>
            <a:round/>
            <a:headEnd len="med" w="med" type="none"/>
            <a:tailEnd len="med" w="med" type="none"/>
          </a:ln>
        </p:spPr>
      </p:cxnSp>
      <p:sp>
        <p:nvSpPr>
          <p:cNvPr id="4566" name="Google Shape;4566;p260"/>
          <p:cNvSpPr txBox="1"/>
          <p:nvPr/>
        </p:nvSpPr>
        <p:spPr>
          <a:xfrm>
            <a:off x="4634775" y="2098088"/>
            <a:ext cx="931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300">
                <a:latin typeface="Source Sans Pro"/>
                <a:ea typeface="Source Sans Pro"/>
                <a:cs typeface="Source Sans Pro"/>
                <a:sym typeface="Source Sans Pro"/>
              </a:rPr>
              <a:t>...</a:t>
            </a:r>
            <a:endParaRPr sz="3300">
              <a:latin typeface="Source Sans Pro"/>
              <a:ea typeface="Source Sans Pro"/>
              <a:cs typeface="Source Sans Pro"/>
              <a:sym typeface="Source Sans Pro"/>
            </a:endParaRPr>
          </a:p>
        </p:txBody>
      </p:sp>
      <p:cxnSp>
        <p:nvCxnSpPr>
          <p:cNvPr id="4567" name="Google Shape;4567;p260"/>
          <p:cNvCxnSpPr/>
          <p:nvPr/>
        </p:nvCxnSpPr>
        <p:spPr>
          <a:xfrm>
            <a:off x="6029675" y="1863725"/>
            <a:ext cx="1489200" cy="1178400"/>
          </a:xfrm>
          <a:prstGeom prst="straightConnector1">
            <a:avLst/>
          </a:prstGeom>
          <a:noFill/>
          <a:ln cap="flat" cmpd="sng" w="19050">
            <a:solidFill>
              <a:schemeClr val="dk2"/>
            </a:solidFill>
            <a:prstDash val="solid"/>
            <a:round/>
            <a:headEnd len="med" w="med" type="none"/>
            <a:tailEnd len="med" w="med" type="none"/>
          </a:ln>
        </p:spPr>
      </p:cxnSp>
      <p:cxnSp>
        <p:nvCxnSpPr>
          <p:cNvPr id="4568" name="Google Shape;4568;p260"/>
          <p:cNvCxnSpPr/>
          <p:nvPr/>
        </p:nvCxnSpPr>
        <p:spPr>
          <a:xfrm>
            <a:off x="6492225" y="1910050"/>
            <a:ext cx="1502400" cy="1134600"/>
          </a:xfrm>
          <a:prstGeom prst="straightConnector1">
            <a:avLst/>
          </a:prstGeom>
          <a:noFill/>
          <a:ln cap="flat" cmpd="sng" w="19050">
            <a:solidFill>
              <a:schemeClr val="dk2"/>
            </a:solidFill>
            <a:prstDash val="solid"/>
            <a:round/>
            <a:headEnd len="med" w="med" type="none"/>
            <a:tailEnd len="med" w="med" type="none"/>
          </a:ln>
        </p:spPr>
      </p:cxnSp>
      <p:sp>
        <p:nvSpPr>
          <p:cNvPr id="4569" name="Google Shape;4569;p260"/>
          <p:cNvSpPr txBox="1"/>
          <p:nvPr/>
        </p:nvSpPr>
        <p:spPr>
          <a:xfrm>
            <a:off x="7779375" y="2098075"/>
            <a:ext cx="931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300">
                <a:latin typeface="Source Sans Pro"/>
                <a:ea typeface="Source Sans Pro"/>
                <a:cs typeface="Source Sans Pro"/>
                <a:sym typeface="Source Sans Pro"/>
              </a:rPr>
              <a:t>...</a:t>
            </a:r>
            <a:endParaRPr sz="3300">
              <a:latin typeface="Source Sans Pro"/>
              <a:ea typeface="Source Sans Pro"/>
              <a:cs typeface="Source Sans Pro"/>
              <a:sym typeface="Source Sans Pro"/>
            </a:endParaRPr>
          </a:p>
        </p:txBody>
      </p:sp>
      <p:sp>
        <p:nvSpPr>
          <p:cNvPr id="4570" name="Google Shape;4570;p26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4" name="Shape 4574"/>
        <p:cNvGrpSpPr/>
        <p:nvPr/>
      </p:nvGrpSpPr>
      <p:grpSpPr>
        <a:xfrm>
          <a:off x="0" y="0"/>
          <a:ext cx="0" cy="0"/>
          <a:chOff x="0" y="0"/>
          <a:chExt cx="0" cy="0"/>
        </a:xfrm>
      </p:grpSpPr>
      <p:sp>
        <p:nvSpPr>
          <p:cNvPr id="4575" name="Google Shape;4575;p26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Automatic re-segmentation algorithm</a:t>
            </a:r>
            <a:endParaRPr/>
          </a:p>
        </p:txBody>
      </p:sp>
      <p:sp>
        <p:nvSpPr>
          <p:cNvPr id="4576" name="Google Shape;4576;p261"/>
          <p:cNvSpPr txBox="1"/>
          <p:nvPr/>
        </p:nvSpPr>
        <p:spPr>
          <a:xfrm>
            <a:off x="311650" y="2925775"/>
            <a:ext cx="8520600" cy="6156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 . </a:t>
            </a:r>
            <a:r>
              <a:rPr lang="en">
                <a:solidFill>
                  <a:srgbClr val="38761D"/>
                </a:solidFill>
                <a:latin typeface="Source Sans Pro"/>
                <a:ea typeface="Source Sans Pro"/>
                <a:cs typeface="Source Sans Pro"/>
                <a:sym typeface="Source Sans Pro"/>
              </a:rPr>
              <a:t>&lt;eos&gt;</a:t>
            </a:r>
            <a:r>
              <a:rPr lang="en">
                <a:latin typeface="Source Sans Pro"/>
                <a:ea typeface="Source Sans Pro"/>
                <a:cs typeface="Source Sans Pro"/>
                <a:sym typeface="Source Sans Pro"/>
              </a:rPr>
              <a:t> In the training data it was split using strong punctuation . </a:t>
            </a:r>
            <a:r>
              <a:rPr lang="en">
                <a:solidFill>
                  <a:srgbClr val="38761D"/>
                </a:solidFill>
                <a:latin typeface="Source Sans Pro"/>
                <a:ea typeface="Source Sans Pro"/>
                <a:cs typeface="Source Sans Pro"/>
                <a:sym typeface="Source Sans Pro"/>
              </a:rPr>
              <a:t>&lt;eos&gt;</a:t>
            </a:r>
            <a:r>
              <a:rPr lang="en">
                <a:latin typeface="Source Sans Pro"/>
                <a:ea typeface="Source Sans Pro"/>
                <a:cs typeface="Source Sans Pro"/>
                <a:sym typeface="Source Sans Pro"/>
              </a:rPr>
              <a:t> Three sentences in total ! </a:t>
            </a:r>
            <a:r>
              <a:rPr lang="en">
                <a:solidFill>
                  <a:srgbClr val="38761D"/>
                </a:solidFill>
                <a:latin typeface="Source Sans Pro"/>
                <a:ea typeface="Source Sans Pro"/>
                <a:cs typeface="Source Sans Pro"/>
                <a:sym typeface="Source Sans Pro"/>
              </a:rPr>
              <a:t>&lt;eos&gt;</a:t>
            </a:r>
            <a:endParaRPr>
              <a:solidFill>
                <a:srgbClr val="38761D"/>
              </a:solidFill>
              <a:latin typeface="Source Sans Pro"/>
              <a:ea typeface="Source Sans Pro"/>
              <a:cs typeface="Source Sans Pro"/>
              <a:sym typeface="Source Sans Pro"/>
            </a:endParaRPr>
          </a:p>
        </p:txBody>
      </p:sp>
      <p:sp>
        <p:nvSpPr>
          <p:cNvPr id="4577" name="Google Shape;4577;p261"/>
          <p:cNvSpPr txBox="1"/>
          <p:nvPr/>
        </p:nvSpPr>
        <p:spPr>
          <a:xfrm>
            <a:off x="311650" y="1562900"/>
            <a:ext cx="8520600" cy="40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Signal . In the training data it was split using strong punctuation . Three sentences in total !</a:t>
            </a:r>
            <a:endParaRPr>
              <a:latin typeface="Source Sans Pro"/>
              <a:ea typeface="Source Sans Pro"/>
              <a:cs typeface="Source Sans Pro"/>
              <a:sym typeface="Source Sans Pro"/>
            </a:endParaRPr>
          </a:p>
        </p:txBody>
      </p:sp>
      <p:cxnSp>
        <p:nvCxnSpPr>
          <p:cNvPr id="4578" name="Google Shape;4578;p261"/>
          <p:cNvCxnSpPr/>
          <p:nvPr/>
        </p:nvCxnSpPr>
        <p:spPr>
          <a:xfrm flipH="1">
            <a:off x="544000" y="1862275"/>
            <a:ext cx="10500" cy="1109100"/>
          </a:xfrm>
          <a:prstGeom prst="straightConnector1">
            <a:avLst/>
          </a:prstGeom>
          <a:noFill/>
          <a:ln cap="flat" cmpd="sng" w="19050">
            <a:solidFill>
              <a:schemeClr val="dk2"/>
            </a:solidFill>
            <a:prstDash val="solid"/>
            <a:round/>
            <a:headEnd len="med" w="med" type="none"/>
            <a:tailEnd len="med" w="med" type="none"/>
          </a:ln>
        </p:spPr>
      </p:cxnSp>
      <p:cxnSp>
        <p:nvCxnSpPr>
          <p:cNvPr id="4579" name="Google Shape;4579;p261"/>
          <p:cNvCxnSpPr/>
          <p:nvPr/>
        </p:nvCxnSpPr>
        <p:spPr>
          <a:xfrm flipH="1">
            <a:off x="772600" y="1862275"/>
            <a:ext cx="10500" cy="1109100"/>
          </a:xfrm>
          <a:prstGeom prst="straightConnector1">
            <a:avLst/>
          </a:prstGeom>
          <a:noFill/>
          <a:ln cap="flat" cmpd="sng" w="19050">
            <a:solidFill>
              <a:schemeClr val="dk2"/>
            </a:solidFill>
            <a:prstDash val="solid"/>
            <a:round/>
            <a:headEnd len="med" w="med" type="none"/>
            <a:tailEnd len="med" w="med" type="none"/>
          </a:ln>
        </p:spPr>
      </p:cxnSp>
      <p:cxnSp>
        <p:nvCxnSpPr>
          <p:cNvPr id="4580" name="Google Shape;4580;p261"/>
          <p:cNvCxnSpPr/>
          <p:nvPr/>
        </p:nvCxnSpPr>
        <p:spPr>
          <a:xfrm>
            <a:off x="1443800" y="1862275"/>
            <a:ext cx="627600" cy="1161300"/>
          </a:xfrm>
          <a:prstGeom prst="straightConnector1">
            <a:avLst/>
          </a:prstGeom>
          <a:noFill/>
          <a:ln cap="flat" cmpd="sng" w="19050">
            <a:solidFill>
              <a:schemeClr val="dk2"/>
            </a:solidFill>
            <a:prstDash val="solid"/>
            <a:round/>
            <a:headEnd len="med" w="med" type="none"/>
            <a:tailEnd len="med" w="med" type="none"/>
          </a:ln>
        </p:spPr>
      </p:cxnSp>
      <p:cxnSp>
        <p:nvCxnSpPr>
          <p:cNvPr id="4581" name="Google Shape;4581;p261"/>
          <p:cNvCxnSpPr/>
          <p:nvPr/>
        </p:nvCxnSpPr>
        <p:spPr>
          <a:xfrm>
            <a:off x="1606650" y="1910050"/>
            <a:ext cx="1134600" cy="1144800"/>
          </a:xfrm>
          <a:prstGeom prst="straightConnector1">
            <a:avLst/>
          </a:prstGeom>
          <a:noFill/>
          <a:ln cap="flat" cmpd="sng" w="19050">
            <a:solidFill>
              <a:schemeClr val="dk2"/>
            </a:solidFill>
            <a:prstDash val="solid"/>
            <a:round/>
            <a:headEnd len="med" w="med" type="none"/>
            <a:tailEnd len="med" w="med" type="none"/>
          </a:ln>
        </p:spPr>
      </p:cxnSp>
      <p:cxnSp>
        <p:nvCxnSpPr>
          <p:cNvPr id="4582" name="Google Shape;4582;p261"/>
          <p:cNvCxnSpPr/>
          <p:nvPr/>
        </p:nvCxnSpPr>
        <p:spPr>
          <a:xfrm>
            <a:off x="1821825" y="1910050"/>
            <a:ext cx="1134600" cy="1144800"/>
          </a:xfrm>
          <a:prstGeom prst="straightConnector1">
            <a:avLst/>
          </a:prstGeom>
          <a:noFill/>
          <a:ln cap="flat" cmpd="sng" w="19050">
            <a:solidFill>
              <a:schemeClr val="dk2"/>
            </a:solidFill>
            <a:prstDash val="solid"/>
            <a:round/>
            <a:headEnd len="med" w="med" type="none"/>
            <a:tailEnd len="med" w="med" type="none"/>
          </a:ln>
        </p:spPr>
      </p:cxnSp>
      <p:cxnSp>
        <p:nvCxnSpPr>
          <p:cNvPr id="4583" name="Google Shape;4583;p261"/>
          <p:cNvCxnSpPr/>
          <p:nvPr/>
        </p:nvCxnSpPr>
        <p:spPr>
          <a:xfrm>
            <a:off x="2267150" y="1910050"/>
            <a:ext cx="1134600" cy="1144800"/>
          </a:xfrm>
          <a:prstGeom prst="straightConnector1">
            <a:avLst/>
          </a:prstGeom>
          <a:noFill/>
          <a:ln cap="flat" cmpd="sng" w="19050">
            <a:solidFill>
              <a:schemeClr val="dk2"/>
            </a:solidFill>
            <a:prstDash val="solid"/>
            <a:round/>
            <a:headEnd len="med" w="med" type="none"/>
            <a:tailEnd len="med" w="med" type="none"/>
          </a:ln>
        </p:spPr>
      </p:cxnSp>
      <p:cxnSp>
        <p:nvCxnSpPr>
          <p:cNvPr id="4584" name="Google Shape;4584;p261"/>
          <p:cNvCxnSpPr/>
          <p:nvPr/>
        </p:nvCxnSpPr>
        <p:spPr>
          <a:xfrm>
            <a:off x="2732100" y="1910050"/>
            <a:ext cx="1134600" cy="1144800"/>
          </a:xfrm>
          <a:prstGeom prst="straightConnector1">
            <a:avLst/>
          </a:prstGeom>
          <a:noFill/>
          <a:ln cap="flat" cmpd="sng" w="19050">
            <a:solidFill>
              <a:schemeClr val="dk2"/>
            </a:solidFill>
            <a:prstDash val="solid"/>
            <a:round/>
            <a:headEnd len="med" w="med" type="none"/>
            <a:tailEnd len="med" w="med" type="none"/>
          </a:ln>
        </p:spPr>
      </p:cxnSp>
      <p:cxnSp>
        <p:nvCxnSpPr>
          <p:cNvPr id="4585" name="Google Shape;4585;p261"/>
          <p:cNvCxnSpPr/>
          <p:nvPr/>
        </p:nvCxnSpPr>
        <p:spPr>
          <a:xfrm>
            <a:off x="3062350" y="1910050"/>
            <a:ext cx="1134600" cy="1144800"/>
          </a:xfrm>
          <a:prstGeom prst="straightConnector1">
            <a:avLst/>
          </a:prstGeom>
          <a:noFill/>
          <a:ln cap="flat" cmpd="sng" w="19050">
            <a:solidFill>
              <a:schemeClr val="dk2"/>
            </a:solidFill>
            <a:prstDash val="solid"/>
            <a:round/>
            <a:headEnd len="med" w="med" type="none"/>
            <a:tailEnd len="med" w="med" type="none"/>
          </a:ln>
        </p:spPr>
      </p:cxnSp>
      <p:cxnSp>
        <p:nvCxnSpPr>
          <p:cNvPr id="4586" name="Google Shape;4586;p261"/>
          <p:cNvCxnSpPr/>
          <p:nvPr/>
        </p:nvCxnSpPr>
        <p:spPr>
          <a:xfrm>
            <a:off x="3288000" y="1910050"/>
            <a:ext cx="1134600" cy="1144800"/>
          </a:xfrm>
          <a:prstGeom prst="straightConnector1">
            <a:avLst/>
          </a:prstGeom>
          <a:noFill/>
          <a:ln cap="flat" cmpd="sng" w="19050">
            <a:solidFill>
              <a:schemeClr val="dk2"/>
            </a:solidFill>
            <a:prstDash val="solid"/>
            <a:round/>
            <a:headEnd len="med" w="med" type="none"/>
            <a:tailEnd len="med" w="med" type="none"/>
          </a:ln>
        </p:spPr>
      </p:cxnSp>
      <p:sp>
        <p:nvSpPr>
          <p:cNvPr id="4587" name="Google Shape;4587;p261"/>
          <p:cNvSpPr txBox="1"/>
          <p:nvPr/>
        </p:nvSpPr>
        <p:spPr>
          <a:xfrm>
            <a:off x="4634775" y="2098088"/>
            <a:ext cx="931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300">
                <a:latin typeface="Source Sans Pro"/>
                <a:ea typeface="Source Sans Pro"/>
                <a:cs typeface="Source Sans Pro"/>
                <a:sym typeface="Source Sans Pro"/>
              </a:rPr>
              <a:t>...</a:t>
            </a:r>
            <a:endParaRPr sz="3300">
              <a:latin typeface="Source Sans Pro"/>
              <a:ea typeface="Source Sans Pro"/>
              <a:cs typeface="Source Sans Pro"/>
              <a:sym typeface="Source Sans Pro"/>
            </a:endParaRPr>
          </a:p>
        </p:txBody>
      </p:sp>
      <p:sp>
        <p:nvSpPr>
          <p:cNvPr id="4588" name="Google Shape;4588;p261"/>
          <p:cNvSpPr txBox="1"/>
          <p:nvPr/>
        </p:nvSpPr>
        <p:spPr>
          <a:xfrm>
            <a:off x="7779375" y="2098075"/>
            <a:ext cx="931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300">
                <a:latin typeface="Source Sans Pro"/>
                <a:ea typeface="Source Sans Pro"/>
                <a:cs typeface="Source Sans Pro"/>
                <a:sym typeface="Source Sans Pro"/>
              </a:rPr>
              <a:t>...</a:t>
            </a:r>
            <a:endParaRPr sz="3300">
              <a:latin typeface="Source Sans Pro"/>
              <a:ea typeface="Source Sans Pro"/>
              <a:cs typeface="Source Sans Pro"/>
              <a:sym typeface="Source Sans Pro"/>
            </a:endParaRPr>
          </a:p>
        </p:txBody>
      </p:sp>
      <p:cxnSp>
        <p:nvCxnSpPr>
          <p:cNvPr id="4589" name="Google Shape;4589;p261"/>
          <p:cNvCxnSpPr/>
          <p:nvPr/>
        </p:nvCxnSpPr>
        <p:spPr>
          <a:xfrm>
            <a:off x="1129925" y="1307775"/>
            <a:ext cx="1621500" cy="2364300"/>
          </a:xfrm>
          <a:prstGeom prst="straightConnector1">
            <a:avLst/>
          </a:prstGeom>
          <a:noFill/>
          <a:ln cap="flat" cmpd="sng" w="38100">
            <a:solidFill>
              <a:schemeClr val="dk1"/>
            </a:solidFill>
            <a:prstDash val="dashDot"/>
            <a:round/>
            <a:headEnd len="med" w="med" type="none"/>
            <a:tailEnd len="med" w="med" type="none"/>
          </a:ln>
        </p:spPr>
      </p:cxnSp>
      <p:cxnSp>
        <p:nvCxnSpPr>
          <p:cNvPr id="4590" name="Google Shape;4590;p261"/>
          <p:cNvCxnSpPr/>
          <p:nvPr/>
        </p:nvCxnSpPr>
        <p:spPr>
          <a:xfrm>
            <a:off x="5440375" y="1422875"/>
            <a:ext cx="2301600" cy="2301600"/>
          </a:xfrm>
          <a:prstGeom prst="straightConnector1">
            <a:avLst/>
          </a:prstGeom>
          <a:noFill/>
          <a:ln cap="flat" cmpd="sng" w="38100">
            <a:solidFill>
              <a:schemeClr val="dk1"/>
            </a:solidFill>
            <a:prstDash val="dashDot"/>
            <a:round/>
            <a:headEnd len="med" w="med" type="none"/>
            <a:tailEnd len="med" w="med" type="none"/>
          </a:ln>
        </p:spPr>
      </p:cxnSp>
      <p:sp>
        <p:nvSpPr>
          <p:cNvPr id="4591" name="Google Shape;4591;p26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4592" name="Google Shape;4592;p261"/>
          <p:cNvCxnSpPr/>
          <p:nvPr/>
        </p:nvCxnSpPr>
        <p:spPr>
          <a:xfrm>
            <a:off x="6029675" y="1863725"/>
            <a:ext cx="1489200" cy="1178400"/>
          </a:xfrm>
          <a:prstGeom prst="straightConnector1">
            <a:avLst/>
          </a:prstGeom>
          <a:noFill/>
          <a:ln cap="flat" cmpd="sng" w="19050">
            <a:solidFill>
              <a:schemeClr val="dk2"/>
            </a:solidFill>
            <a:prstDash val="solid"/>
            <a:round/>
            <a:headEnd len="med" w="med" type="none"/>
            <a:tailEnd len="med" w="med" type="none"/>
          </a:ln>
        </p:spPr>
      </p:cxnSp>
      <p:cxnSp>
        <p:nvCxnSpPr>
          <p:cNvPr id="4593" name="Google Shape;4593;p261"/>
          <p:cNvCxnSpPr/>
          <p:nvPr/>
        </p:nvCxnSpPr>
        <p:spPr>
          <a:xfrm>
            <a:off x="6492225" y="1910050"/>
            <a:ext cx="1502400" cy="11346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7" name="Shape 4597"/>
        <p:cNvGrpSpPr/>
        <p:nvPr/>
      </p:nvGrpSpPr>
      <p:grpSpPr>
        <a:xfrm>
          <a:off x="0" y="0"/>
          <a:ext cx="0" cy="0"/>
          <a:chOff x="0" y="0"/>
          <a:chExt cx="0" cy="0"/>
        </a:xfrm>
      </p:grpSpPr>
      <p:sp>
        <p:nvSpPr>
          <p:cNvPr id="4598" name="Google Shape;4598;p26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Automatic re-segmentation algorithm</a:t>
            </a:r>
            <a:endParaRPr/>
          </a:p>
        </p:txBody>
      </p:sp>
      <p:sp>
        <p:nvSpPr>
          <p:cNvPr id="4599" name="Google Shape;4599;p262"/>
          <p:cNvSpPr txBox="1"/>
          <p:nvPr/>
        </p:nvSpPr>
        <p:spPr>
          <a:xfrm>
            <a:off x="311650" y="2925775"/>
            <a:ext cx="8520600" cy="6156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 . </a:t>
            </a:r>
            <a:r>
              <a:rPr lang="en">
                <a:solidFill>
                  <a:srgbClr val="38761D"/>
                </a:solidFill>
                <a:latin typeface="Source Sans Pro"/>
                <a:ea typeface="Source Sans Pro"/>
                <a:cs typeface="Source Sans Pro"/>
                <a:sym typeface="Source Sans Pro"/>
              </a:rPr>
              <a:t>&lt;eos&gt;</a:t>
            </a:r>
            <a:r>
              <a:rPr lang="en">
                <a:latin typeface="Source Sans Pro"/>
                <a:ea typeface="Source Sans Pro"/>
                <a:cs typeface="Source Sans Pro"/>
                <a:sym typeface="Source Sans Pro"/>
              </a:rPr>
              <a:t> In the training data it was split using strong punctuation . </a:t>
            </a:r>
            <a:r>
              <a:rPr lang="en">
                <a:solidFill>
                  <a:srgbClr val="38761D"/>
                </a:solidFill>
                <a:latin typeface="Source Sans Pro"/>
                <a:ea typeface="Source Sans Pro"/>
                <a:cs typeface="Source Sans Pro"/>
                <a:sym typeface="Source Sans Pro"/>
              </a:rPr>
              <a:t>&lt;eos&gt;</a:t>
            </a:r>
            <a:r>
              <a:rPr lang="en">
                <a:latin typeface="Source Sans Pro"/>
                <a:ea typeface="Source Sans Pro"/>
                <a:cs typeface="Source Sans Pro"/>
                <a:sym typeface="Source Sans Pro"/>
              </a:rPr>
              <a:t> Three sentences in total ! </a:t>
            </a:r>
            <a:r>
              <a:rPr lang="en">
                <a:solidFill>
                  <a:srgbClr val="38761D"/>
                </a:solidFill>
                <a:latin typeface="Source Sans Pro"/>
                <a:ea typeface="Source Sans Pro"/>
                <a:cs typeface="Source Sans Pro"/>
                <a:sym typeface="Source Sans Pro"/>
              </a:rPr>
              <a:t>&lt;eos&gt;</a:t>
            </a:r>
            <a:endParaRPr>
              <a:solidFill>
                <a:srgbClr val="38761D"/>
              </a:solidFill>
              <a:latin typeface="Source Sans Pro"/>
              <a:ea typeface="Source Sans Pro"/>
              <a:cs typeface="Source Sans Pro"/>
              <a:sym typeface="Source Sans Pro"/>
            </a:endParaRPr>
          </a:p>
        </p:txBody>
      </p:sp>
      <p:sp>
        <p:nvSpPr>
          <p:cNvPr id="4600" name="Google Shape;4600;p262"/>
          <p:cNvSpPr txBox="1"/>
          <p:nvPr/>
        </p:nvSpPr>
        <p:spPr>
          <a:xfrm>
            <a:off x="311650" y="1562900"/>
            <a:ext cx="8520600" cy="40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Signal . In the training data it was split using strong punctuation . Three sentences in total !</a:t>
            </a:r>
            <a:endParaRPr>
              <a:latin typeface="Source Sans Pro"/>
              <a:ea typeface="Source Sans Pro"/>
              <a:cs typeface="Source Sans Pro"/>
              <a:sym typeface="Source Sans Pro"/>
            </a:endParaRPr>
          </a:p>
        </p:txBody>
      </p:sp>
      <p:cxnSp>
        <p:nvCxnSpPr>
          <p:cNvPr id="4601" name="Google Shape;4601;p262"/>
          <p:cNvCxnSpPr/>
          <p:nvPr/>
        </p:nvCxnSpPr>
        <p:spPr>
          <a:xfrm flipH="1">
            <a:off x="544000" y="1862275"/>
            <a:ext cx="10500" cy="1109100"/>
          </a:xfrm>
          <a:prstGeom prst="straightConnector1">
            <a:avLst/>
          </a:prstGeom>
          <a:noFill/>
          <a:ln cap="flat" cmpd="sng" w="19050">
            <a:solidFill>
              <a:schemeClr val="dk2"/>
            </a:solidFill>
            <a:prstDash val="solid"/>
            <a:round/>
            <a:headEnd len="med" w="med" type="none"/>
            <a:tailEnd len="med" w="med" type="none"/>
          </a:ln>
        </p:spPr>
      </p:cxnSp>
      <p:cxnSp>
        <p:nvCxnSpPr>
          <p:cNvPr id="4602" name="Google Shape;4602;p262"/>
          <p:cNvCxnSpPr/>
          <p:nvPr/>
        </p:nvCxnSpPr>
        <p:spPr>
          <a:xfrm flipH="1">
            <a:off x="772600" y="1862275"/>
            <a:ext cx="10500" cy="1109100"/>
          </a:xfrm>
          <a:prstGeom prst="straightConnector1">
            <a:avLst/>
          </a:prstGeom>
          <a:noFill/>
          <a:ln cap="flat" cmpd="sng" w="19050">
            <a:solidFill>
              <a:schemeClr val="dk2"/>
            </a:solidFill>
            <a:prstDash val="solid"/>
            <a:round/>
            <a:headEnd len="med" w="med" type="none"/>
            <a:tailEnd len="med" w="med" type="none"/>
          </a:ln>
        </p:spPr>
      </p:cxnSp>
      <p:cxnSp>
        <p:nvCxnSpPr>
          <p:cNvPr id="4603" name="Google Shape;4603;p262"/>
          <p:cNvCxnSpPr/>
          <p:nvPr/>
        </p:nvCxnSpPr>
        <p:spPr>
          <a:xfrm>
            <a:off x="1443800" y="1862275"/>
            <a:ext cx="627600" cy="1161300"/>
          </a:xfrm>
          <a:prstGeom prst="straightConnector1">
            <a:avLst/>
          </a:prstGeom>
          <a:noFill/>
          <a:ln cap="flat" cmpd="sng" w="19050">
            <a:solidFill>
              <a:schemeClr val="dk2"/>
            </a:solidFill>
            <a:prstDash val="solid"/>
            <a:round/>
            <a:headEnd len="med" w="med" type="none"/>
            <a:tailEnd len="med" w="med" type="none"/>
          </a:ln>
        </p:spPr>
      </p:cxnSp>
      <p:cxnSp>
        <p:nvCxnSpPr>
          <p:cNvPr id="4604" name="Google Shape;4604;p262"/>
          <p:cNvCxnSpPr/>
          <p:nvPr/>
        </p:nvCxnSpPr>
        <p:spPr>
          <a:xfrm>
            <a:off x="1606650" y="1910050"/>
            <a:ext cx="1134600" cy="1144800"/>
          </a:xfrm>
          <a:prstGeom prst="straightConnector1">
            <a:avLst/>
          </a:prstGeom>
          <a:noFill/>
          <a:ln cap="flat" cmpd="sng" w="19050">
            <a:solidFill>
              <a:schemeClr val="dk2"/>
            </a:solidFill>
            <a:prstDash val="solid"/>
            <a:round/>
            <a:headEnd len="med" w="med" type="none"/>
            <a:tailEnd len="med" w="med" type="none"/>
          </a:ln>
        </p:spPr>
      </p:cxnSp>
      <p:cxnSp>
        <p:nvCxnSpPr>
          <p:cNvPr id="4605" name="Google Shape;4605;p262"/>
          <p:cNvCxnSpPr/>
          <p:nvPr/>
        </p:nvCxnSpPr>
        <p:spPr>
          <a:xfrm>
            <a:off x="1821825" y="1910050"/>
            <a:ext cx="1134600" cy="1144800"/>
          </a:xfrm>
          <a:prstGeom prst="straightConnector1">
            <a:avLst/>
          </a:prstGeom>
          <a:noFill/>
          <a:ln cap="flat" cmpd="sng" w="19050">
            <a:solidFill>
              <a:schemeClr val="dk2"/>
            </a:solidFill>
            <a:prstDash val="solid"/>
            <a:round/>
            <a:headEnd len="med" w="med" type="none"/>
            <a:tailEnd len="med" w="med" type="none"/>
          </a:ln>
        </p:spPr>
      </p:cxnSp>
      <p:cxnSp>
        <p:nvCxnSpPr>
          <p:cNvPr id="4606" name="Google Shape;4606;p262"/>
          <p:cNvCxnSpPr/>
          <p:nvPr/>
        </p:nvCxnSpPr>
        <p:spPr>
          <a:xfrm>
            <a:off x="2267150" y="1910050"/>
            <a:ext cx="1134600" cy="1144800"/>
          </a:xfrm>
          <a:prstGeom prst="straightConnector1">
            <a:avLst/>
          </a:prstGeom>
          <a:noFill/>
          <a:ln cap="flat" cmpd="sng" w="19050">
            <a:solidFill>
              <a:schemeClr val="dk2"/>
            </a:solidFill>
            <a:prstDash val="solid"/>
            <a:round/>
            <a:headEnd len="med" w="med" type="none"/>
            <a:tailEnd len="med" w="med" type="none"/>
          </a:ln>
        </p:spPr>
      </p:cxnSp>
      <p:cxnSp>
        <p:nvCxnSpPr>
          <p:cNvPr id="4607" name="Google Shape;4607;p262"/>
          <p:cNvCxnSpPr/>
          <p:nvPr/>
        </p:nvCxnSpPr>
        <p:spPr>
          <a:xfrm>
            <a:off x="2732100" y="1910050"/>
            <a:ext cx="1134600" cy="1144800"/>
          </a:xfrm>
          <a:prstGeom prst="straightConnector1">
            <a:avLst/>
          </a:prstGeom>
          <a:noFill/>
          <a:ln cap="flat" cmpd="sng" w="19050">
            <a:solidFill>
              <a:schemeClr val="dk2"/>
            </a:solidFill>
            <a:prstDash val="solid"/>
            <a:round/>
            <a:headEnd len="med" w="med" type="none"/>
            <a:tailEnd len="med" w="med" type="none"/>
          </a:ln>
        </p:spPr>
      </p:cxnSp>
      <p:cxnSp>
        <p:nvCxnSpPr>
          <p:cNvPr id="4608" name="Google Shape;4608;p262"/>
          <p:cNvCxnSpPr/>
          <p:nvPr/>
        </p:nvCxnSpPr>
        <p:spPr>
          <a:xfrm>
            <a:off x="3062350" y="1910050"/>
            <a:ext cx="1134600" cy="1144800"/>
          </a:xfrm>
          <a:prstGeom prst="straightConnector1">
            <a:avLst/>
          </a:prstGeom>
          <a:noFill/>
          <a:ln cap="flat" cmpd="sng" w="19050">
            <a:solidFill>
              <a:schemeClr val="dk2"/>
            </a:solidFill>
            <a:prstDash val="solid"/>
            <a:round/>
            <a:headEnd len="med" w="med" type="none"/>
            <a:tailEnd len="med" w="med" type="none"/>
          </a:ln>
        </p:spPr>
      </p:cxnSp>
      <p:cxnSp>
        <p:nvCxnSpPr>
          <p:cNvPr id="4609" name="Google Shape;4609;p262"/>
          <p:cNvCxnSpPr/>
          <p:nvPr/>
        </p:nvCxnSpPr>
        <p:spPr>
          <a:xfrm>
            <a:off x="3288000" y="1910050"/>
            <a:ext cx="1134600" cy="1144800"/>
          </a:xfrm>
          <a:prstGeom prst="straightConnector1">
            <a:avLst/>
          </a:prstGeom>
          <a:noFill/>
          <a:ln cap="flat" cmpd="sng" w="19050">
            <a:solidFill>
              <a:schemeClr val="dk2"/>
            </a:solidFill>
            <a:prstDash val="solid"/>
            <a:round/>
            <a:headEnd len="med" w="med" type="none"/>
            <a:tailEnd len="med" w="med" type="none"/>
          </a:ln>
        </p:spPr>
      </p:cxnSp>
      <p:sp>
        <p:nvSpPr>
          <p:cNvPr id="4610" name="Google Shape;4610;p262"/>
          <p:cNvSpPr txBox="1"/>
          <p:nvPr/>
        </p:nvSpPr>
        <p:spPr>
          <a:xfrm>
            <a:off x="4634775" y="2098088"/>
            <a:ext cx="931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300">
                <a:latin typeface="Source Sans Pro"/>
                <a:ea typeface="Source Sans Pro"/>
                <a:cs typeface="Source Sans Pro"/>
                <a:sym typeface="Source Sans Pro"/>
              </a:rPr>
              <a:t>...</a:t>
            </a:r>
            <a:endParaRPr sz="3300">
              <a:latin typeface="Source Sans Pro"/>
              <a:ea typeface="Source Sans Pro"/>
              <a:cs typeface="Source Sans Pro"/>
              <a:sym typeface="Source Sans Pro"/>
            </a:endParaRPr>
          </a:p>
        </p:txBody>
      </p:sp>
      <p:sp>
        <p:nvSpPr>
          <p:cNvPr id="4611" name="Google Shape;4611;p262"/>
          <p:cNvSpPr txBox="1"/>
          <p:nvPr/>
        </p:nvSpPr>
        <p:spPr>
          <a:xfrm>
            <a:off x="7779375" y="2098075"/>
            <a:ext cx="931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300">
                <a:latin typeface="Source Sans Pro"/>
                <a:ea typeface="Source Sans Pro"/>
                <a:cs typeface="Source Sans Pro"/>
                <a:sym typeface="Source Sans Pro"/>
              </a:rPr>
              <a:t>...</a:t>
            </a:r>
            <a:endParaRPr sz="3300">
              <a:latin typeface="Source Sans Pro"/>
              <a:ea typeface="Source Sans Pro"/>
              <a:cs typeface="Source Sans Pro"/>
              <a:sym typeface="Source Sans Pro"/>
            </a:endParaRPr>
          </a:p>
        </p:txBody>
      </p:sp>
      <p:sp>
        <p:nvSpPr>
          <p:cNvPr id="4612" name="Google Shape;4612;p262"/>
          <p:cNvSpPr txBox="1"/>
          <p:nvPr>
            <p:ph idx="1" type="body"/>
          </p:nvPr>
        </p:nvSpPr>
        <p:spPr>
          <a:xfrm>
            <a:off x="6900" y="3689025"/>
            <a:ext cx="9336000" cy="13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word alignments and &lt;eos&gt;, the SLT output and reference are segmented.</a:t>
            </a:r>
            <a:endParaRPr/>
          </a:p>
          <a:p>
            <a:pPr indent="0" lvl="0" marL="0" rtl="0" algn="l">
              <a:spcBef>
                <a:spcPts val="1600"/>
              </a:spcBef>
              <a:spcAft>
                <a:spcPts val="0"/>
              </a:spcAft>
              <a:buNone/>
            </a:pPr>
            <a:r>
              <a:rPr lang="en"/>
              <a:t>Alignment and segmentation in one step using the Levenshtein distance (Matuzov et al., 2015).</a:t>
            </a:r>
            <a:endParaRPr/>
          </a:p>
          <a:p>
            <a:pPr indent="0" lvl="0" marL="0" rtl="0" algn="l">
              <a:spcBef>
                <a:spcPts val="1600"/>
              </a:spcBef>
              <a:spcAft>
                <a:spcPts val="0"/>
              </a:spcAft>
              <a:buNone/>
            </a:pPr>
            <a:r>
              <a:rPr lang="en"/>
              <a:t>New segments used to compute the automatic metrics.</a:t>
            </a:r>
            <a:endParaRPr/>
          </a:p>
          <a:p>
            <a:pPr indent="0" lvl="0" marL="0" rtl="0" algn="l">
              <a:spcBef>
                <a:spcPts val="1600"/>
              </a:spcBef>
              <a:spcAft>
                <a:spcPts val="1600"/>
              </a:spcAft>
              <a:buNone/>
            </a:pPr>
            <a:r>
              <a:t/>
            </a:r>
            <a:endParaRPr/>
          </a:p>
        </p:txBody>
      </p:sp>
      <p:cxnSp>
        <p:nvCxnSpPr>
          <p:cNvPr id="4613" name="Google Shape;4613;p262"/>
          <p:cNvCxnSpPr/>
          <p:nvPr/>
        </p:nvCxnSpPr>
        <p:spPr>
          <a:xfrm>
            <a:off x="1129925" y="1307775"/>
            <a:ext cx="1621500" cy="2364300"/>
          </a:xfrm>
          <a:prstGeom prst="straightConnector1">
            <a:avLst/>
          </a:prstGeom>
          <a:noFill/>
          <a:ln cap="flat" cmpd="sng" w="38100">
            <a:solidFill>
              <a:schemeClr val="dk1"/>
            </a:solidFill>
            <a:prstDash val="dashDot"/>
            <a:round/>
            <a:headEnd len="med" w="med" type="none"/>
            <a:tailEnd len="med" w="med" type="none"/>
          </a:ln>
        </p:spPr>
      </p:cxnSp>
      <p:cxnSp>
        <p:nvCxnSpPr>
          <p:cNvPr id="4614" name="Google Shape;4614;p262"/>
          <p:cNvCxnSpPr/>
          <p:nvPr/>
        </p:nvCxnSpPr>
        <p:spPr>
          <a:xfrm>
            <a:off x="5440375" y="1422875"/>
            <a:ext cx="2301600" cy="2301600"/>
          </a:xfrm>
          <a:prstGeom prst="straightConnector1">
            <a:avLst/>
          </a:prstGeom>
          <a:noFill/>
          <a:ln cap="flat" cmpd="sng" w="38100">
            <a:solidFill>
              <a:schemeClr val="dk1"/>
            </a:solidFill>
            <a:prstDash val="dashDot"/>
            <a:round/>
            <a:headEnd len="med" w="med" type="none"/>
            <a:tailEnd len="med" w="med" type="none"/>
          </a:ln>
        </p:spPr>
      </p:cxnSp>
      <p:sp>
        <p:nvSpPr>
          <p:cNvPr id="4615" name="Google Shape;4615;p26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4616" name="Google Shape;4616;p262"/>
          <p:cNvCxnSpPr/>
          <p:nvPr/>
        </p:nvCxnSpPr>
        <p:spPr>
          <a:xfrm>
            <a:off x="6029675" y="1863725"/>
            <a:ext cx="1489200" cy="1178400"/>
          </a:xfrm>
          <a:prstGeom prst="straightConnector1">
            <a:avLst/>
          </a:prstGeom>
          <a:noFill/>
          <a:ln cap="flat" cmpd="sng" w="19050">
            <a:solidFill>
              <a:schemeClr val="dk2"/>
            </a:solidFill>
            <a:prstDash val="solid"/>
            <a:round/>
            <a:headEnd len="med" w="med" type="none"/>
            <a:tailEnd len="med" w="med" type="none"/>
          </a:ln>
        </p:spPr>
      </p:cxnSp>
      <p:cxnSp>
        <p:nvCxnSpPr>
          <p:cNvPr id="4617" name="Google Shape;4617;p262"/>
          <p:cNvCxnSpPr/>
          <p:nvPr/>
        </p:nvCxnSpPr>
        <p:spPr>
          <a:xfrm>
            <a:off x="6492225" y="1910050"/>
            <a:ext cx="1502400" cy="11346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1" name="Shape 4621"/>
        <p:cNvGrpSpPr/>
        <p:nvPr/>
      </p:nvGrpSpPr>
      <p:grpSpPr>
        <a:xfrm>
          <a:off x="0" y="0"/>
          <a:ext cx="0" cy="0"/>
          <a:chOff x="0" y="0"/>
          <a:chExt cx="0" cy="0"/>
        </a:xfrm>
      </p:grpSpPr>
      <p:sp>
        <p:nvSpPr>
          <p:cNvPr id="4622" name="Google Shape;4622;p263"/>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600">
                <a:solidFill>
                  <a:srgbClr val="CFE2F3"/>
                </a:solidFill>
                <a:latin typeface="Caveat"/>
                <a:ea typeface="Caveat"/>
                <a:cs typeface="Caveat"/>
                <a:sym typeface="Caveat"/>
              </a:rPr>
              <a:t>Sec 4.3</a:t>
            </a:r>
            <a:endParaRPr b="0" sz="3600">
              <a:solidFill>
                <a:srgbClr val="CFE2F3"/>
              </a:solidFill>
              <a:latin typeface="Source Sans Pro"/>
              <a:ea typeface="Source Sans Pro"/>
              <a:cs typeface="Source Sans Pro"/>
              <a:sym typeface="Source Sans Pro"/>
            </a:endParaRPr>
          </a:p>
          <a:p>
            <a:pPr indent="0" lvl="0" marL="0" rtl="0" algn="l">
              <a:spcBef>
                <a:spcPts val="0"/>
              </a:spcBef>
              <a:spcAft>
                <a:spcPts val="0"/>
              </a:spcAft>
              <a:buNone/>
            </a:pPr>
            <a:r>
              <a:rPr lang="en"/>
              <a:t>Mitigating error — Gender bias</a:t>
            </a:r>
            <a:endParaRPr/>
          </a:p>
        </p:txBody>
      </p:sp>
      <p:sp>
        <p:nvSpPr>
          <p:cNvPr id="4623" name="Google Shape;4623;p26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7" name="Shape 4627"/>
        <p:cNvGrpSpPr/>
        <p:nvPr/>
      </p:nvGrpSpPr>
      <p:grpSpPr>
        <a:xfrm>
          <a:off x="0" y="0"/>
          <a:ext cx="0" cy="0"/>
          <a:chOff x="0" y="0"/>
          <a:chExt cx="0" cy="0"/>
        </a:xfrm>
      </p:grpSpPr>
      <p:sp>
        <p:nvSpPr>
          <p:cNvPr id="4628" name="Google Shape;4628;p26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and data</a:t>
            </a:r>
            <a:endParaRPr/>
          </a:p>
        </p:txBody>
      </p:sp>
      <p:pic>
        <p:nvPicPr>
          <p:cNvPr id="4629" name="Google Shape;4629;p264"/>
          <p:cNvPicPr preferRelativeResize="0"/>
          <p:nvPr/>
        </p:nvPicPr>
        <p:blipFill>
          <a:blip r:embed="rId3">
            <a:alphaModFix/>
          </a:blip>
          <a:stretch>
            <a:fillRect/>
          </a:stretch>
        </p:blipFill>
        <p:spPr>
          <a:xfrm>
            <a:off x="7478700" y="0"/>
            <a:ext cx="1665300" cy="2219000"/>
          </a:xfrm>
          <a:prstGeom prst="rect">
            <a:avLst/>
          </a:prstGeom>
          <a:noFill/>
          <a:ln>
            <a:noFill/>
          </a:ln>
        </p:spPr>
      </p:pic>
      <p:pic>
        <p:nvPicPr>
          <p:cNvPr id="4630" name="Google Shape;4630;p264"/>
          <p:cNvPicPr preferRelativeResize="0"/>
          <p:nvPr/>
        </p:nvPicPr>
        <p:blipFill>
          <a:blip r:embed="rId4">
            <a:alphaModFix/>
          </a:blip>
          <a:stretch>
            <a:fillRect/>
          </a:stretch>
        </p:blipFill>
        <p:spPr>
          <a:xfrm>
            <a:off x="2106685" y="1296270"/>
            <a:ext cx="1192289" cy="1107582"/>
          </a:xfrm>
          <a:prstGeom prst="rect">
            <a:avLst/>
          </a:prstGeom>
          <a:noFill/>
          <a:ln>
            <a:noFill/>
          </a:ln>
        </p:spPr>
      </p:pic>
      <p:sp>
        <p:nvSpPr>
          <p:cNvPr id="4631" name="Google Shape;4631;p264"/>
          <p:cNvSpPr/>
          <p:nvPr/>
        </p:nvSpPr>
        <p:spPr>
          <a:xfrm>
            <a:off x="2162908" y="2641785"/>
            <a:ext cx="1079700" cy="753600"/>
          </a:xfrm>
          <a:prstGeom prst="can">
            <a:avLst>
              <a:gd fmla="val 25000" name="adj"/>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Training Data</a:t>
            </a:r>
            <a:endParaRPr/>
          </a:p>
        </p:txBody>
      </p:sp>
      <p:sp>
        <p:nvSpPr>
          <p:cNvPr id="4632" name="Google Shape;4632;p26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6" name="Shape 4636"/>
        <p:cNvGrpSpPr/>
        <p:nvPr/>
      </p:nvGrpSpPr>
      <p:grpSpPr>
        <a:xfrm>
          <a:off x="0" y="0"/>
          <a:ext cx="0" cy="0"/>
          <a:chOff x="0" y="0"/>
          <a:chExt cx="0" cy="0"/>
        </a:xfrm>
      </p:grpSpPr>
      <p:sp>
        <p:nvSpPr>
          <p:cNvPr id="4637" name="Google Shape;4637;p26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and data</a:t>
            </a:r>
            <a:endParaRPr/>
          </a:p>
        </p:txBody>
      </p:sp>
      <p:pic>
        <p:nvPicPr>
          <p:cNvPr id="4638" name="Google Shape;4638;p265"/>
          <p:cNvPicPr preferRelativeResize="0"/>
          <p:nvPr/>
        </p:nvPicPr>
        <p:blipFill>
          <a:blip r:embed="rId3">
            <a:alphaModFix/>
          </a:blip>
          <a:stretch>
            <a:fillRect/>
          </a:stretch>
        </p:blipFill>
        <p:spPr>
          <a:xfrm>
            <a:off x="7478700" y="0"/>
            <a:ext cx="1665300" cy="2219000"/>
          </a:xfrm>
          <a:prstGeom prst="rect">
            <a:avLst/>
          </a:prstGeom>
          <a:noFill/>
          <a:ln>
            <a:noFill/>
          </a:ln>
        </p:spPr>
      </p:pic>
      <p:grpSp>
        <p:nvGrpSpPr>
          <p:cNvPr id="4639" name="Google Shape;4639;p265"/>
          <p:cNvGrpSpPr/>
          <p:nvPr/>
        </p:nvGrpSpPr>
        <p:grpSpPr>
          <a:xfrm>
            <a:off x="2106685" y="1296270"/>
            <a:ext cx="4517749" cy="2099115"/>
            <a:chOff x="2106685" y="1296270"/>
            <a:chExt cx="4517749" cy="2099115"/>
          </a:xfrm>
        </p:grpSpPr>
        <p:pic>
          <p:nvPicPr>
            <p:cNvPr id="4640" name="Google Shape;4640;p265"/>
            <p:cNvPicPr preferRelativeResize="0"/>
            <p:nvPr/>
          </p:nvPicPr>
          <p:blipFill>
            <a:blip r:embed="rId4">
              <a:alphaModFix/>
            </a:blip>
            <a:stretch>
              <a:fillRect/>
            </a:stretch>
          </p:blipFill>
          <p:spPr>
            <a:xfrm>
              <a:off x="2106685" y="1296270"/>
              <a:ext cx="1192289" cy="1107582"/>
            </a:xfrm>
            <a:prstGeom prst="rect">
              <a:avLst/>
            </a:prstGeom>
            <a:noFill/>
            <a:ln>
              <a:noFill/>
            </a:ln>
          </p:spPr>
        </p:pic>
        <p:sp>
          <p:nvSpPr>
            <p:cNvPr id="4641" name="Google Shape;4641;p265"/>
            <p:cNvSpPr/>
            <p:nvPr/>
          </p:nvSpPr>
          <p:spPr>
            <a:xfrm>
              <a:off x="2162908" y="2641785"/>
              <a:ext cx="1079700" cy="753600"/>
            </a:xfrm>
            <a:prstGeom prst="can">
              <a:avLst>
                <a:gd fmla="val 25000" name="adj"/>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Training Data</a:t>
              </a:r>
              <a:endParaRPr/>
            </a:p>
          </p:txBody>
        </p:sp>
        <p:pic>
          <p:nvPicPr>
            <p:cNvPr id="4642" name="Google Shape;4642;p265"/>
            <p:cNvPicPr preferRelativeResize="0"/>
            <p:nvPr/>
          </p:nvPicPr>
          <p:blipFill>
            <a:blip r:embed="rId5">
              <a:alphaModFix/>
            </a:blip>
            <a:stretch>
              <a:fillRect/>
            </a:stretch>
          </p:blipFill>
          <p:spPr>
            <a:xfrm>
              <a:off x="3744750" y="1296270"/>
              <a:ext cx="1192289" cy="1107582"/>
            </a:xfrm>
            <a:prstGeom prst="rect">
              <a:avLst/>
            </a:prstGeom>
            <a:noFill/>
            <a:ln>
              <a:noFill/>
            </a:ln>
          </p:spPr>
        </p:pic>
        <p:pic>
          <p:nvPicPr>
            <p:cNvPr id="4643" name="Google Shape;4643;p265"/>
            <p:cNvPicPr preferRelativeResize="0"/>
            <p:nvPr/>
          </p:nvPicPr>
          <p:blipFill>
            <a:blip r:embed="rId6">
              <a:alphaModFix/>
            </a:blip>
            <a:stretch>
              <a:fillRect/>
            </a:stretch>
          </p:blipFill>
          <p:spPr>
            <a:xfrm>
              <a:off x="5432146" y="1296270"/>
              <a:ext cx="1192289" cy="1107582"/>
            </a:xfrm>
            <a:prstGeom prst="rect">
              <a:avLst/>
            </a:prstGeom>
            <a:noFill/>
            <a:ln>
              <a:noFill/>
            </a:ln>
          </p:spPr>
        </p:pic>
        <p:pic>
          <p:nvPicPr>
            <p:cNvPr id="4644" name="Google Shape;4644;p265"/>
            <p:cNvPicPr preferRelativeResize="0"/>
            <p:nvPr/>
          </p:nvPicPr>
          <p:blipFill>
            <a:blip r:embed="rId5">
              <a:alphaModFix/>
            </a:blip>
            <a:stretch>
              <a:fillRect/>
            </a:stretch>
          </p:blipFill>
          <p:spPr>
            <a:xfrm>
              <a:off x="3744750" y="1296270"/>
              <a:ext cx="1192289" cy="1107582"/>
            </a:xfrm>
            <a:prstGeom prst="rect">
              <a:avLst/>
            </a:prstGeom>
            <a:noFill/>
            <a:ln>
              <a:noFill/>
            </a:ln>
          </p:spPr>
        </p:pic>
        <p:pic>
          <p:nvPicPr>
            <p:cNvPr id="4645" name="Google Shape;4645;p265"/>
            <p:cNvPicPr preferRelativeResize="0"/>
            <p:nvPr/>
          </p:nvPicPr>
          <p:blipFill>
            <a:blip r:embed="rId6">
              <a:alphaModFix/>
            </a:blip>
            <a:stretch>
              <a:fillRect/>
            </a:stretch>
          </p:blipFill>
          <p:spPr>
            <a:xfrm>
              <a:off x="5432146" y="1296270"/>
              <a:ext cx="1192289" cy="1107582"/>
            </a:xfrm>
            <a:prstGeom prst="rect">
              <a:avLst/>
            </a:prstGeom>
            <a:noFill/>
            <a:ln>
              <a:noFill/>
            </a:ln>
          </p:spPr>
        </p:pic>
        <p:pic>
          <p:nvPicPr>
            <p:cNvPr id="4646" name="Google Shape;4646;p265"/>
            <p:cNvPicPr preferRelativeResize="0"/>
            <p:nvPr/>
          </p:nvPicPr>
          <p:blipFill>
            <a:blip r:embed="rId5">
              <a:alphaModFix/>
            </a:blip>
            <a:stretch>
              <a:fillRect/>
            </a:stretch>
          </p:blipFill>
          <p:spPr>
            <a:xfrm>
              <a:off x="3744750" y="1296270"/>
              <a:ext cx="1192289" cy="1107582"/>
            </a:xfrm>
            <a:prstGeom prst="rect">
              <a:avLst/>
            </a:prstGeom>
            <a:noFill/>
            <a:ln>
              <a:noFill/>
            </a:ln>
          </p:spPr>
        </p:pic>
        <p:pic>
          <p:nvPicPr>
            <p:cNvPr id="4647" name="Google Shape;4647;p265"/>
            <p:cNvPicPr preferRelativeResize="0"/>
            <p:nvPr/>
          </p:nvPicPr>
          <p:blipFill>
            <a:blip r:embed="rId6">
              <a:alphaModFix/>
            </a:blip>
            <a:stretch>
              <a:fillRect/>
            </a:stretch>
          </p:blipFill>
          <p:spPr>
            <a:xfrm>
              <a:off x="5432146" y="1296270"/>
              <a:ext cx="1192289" cy="1107582"/>
            </a:xfrm>
            <a:prstGeom prst="rect">
              <a:avLst/>
            </a:prstGeom>
            <a:noFill/>
            <a:ln>
              <a:noFill/>
            </a:ln>
          </p:spPr>
        </p:pic>
        <p:sp>
          <p:nvSpPr>
            <p:cNvPr id="4648" name="Google Shape;4648;p265"/>
            <p:cNvSpPr/>
            <p:nvPr/>
          </p:nvSpPr>
          <p:spPr>
            <a:xfrm>
              <a:off x="3800972" y="2641785"/>
              <a:ext cx="1079700" cy="753600"/>
            </a:xfrm>
            <a:prstGeom prst="can">
              <a:avLst>
                <a:gd fmla="val 25000" name="adj"/>
              </a:avLst>
            </a:prstGeom>
            <a:solidFill>
              <a:srgbClr val="D9EAD3"/>
            </a:solid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74E13"/>
                  </a:solidFill>
                </a:rPr>
                <a:t>Training Data</a:t>
              </a:r>
              <a:endParaRPr>
                <a:solidFill>
                  <a:srgbClr val="274E13"/>
                </a:solidFill>
              </a:endParaRPr>
            </a:p>
          </p:txBody>
        </p:sp>
        <p:sp>
          <p:nvSpPr>
            <p:cNvPr id="4649" name="Google Shape;4649;p265"/>
            <p:cNvSpPr/>
            <p:nvPr/>
          </p:nvSpPr>
          <p:spPr>
            <a:xfrm>
              <a:off x="5488368" y="2641785"/>
              <a:ext cx="1079700" cy="753600"/>
            </a:xfrm>
            <a:prstGeom prst="can">
              <a:avLst>
                <a:gd fmla="val 25000" name="adj"/>
              </a:avLst>
            </a:prstGeom>
            <a:solidFill>
              <a:srgbClr val="D0E0E3"/>
            </a:solidFill>
            <a:ln cap="flat" cmpd="sng" w="2857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Training Data</a:t>
              </a:r>
              <a:endParaRPr/>
            </a:p>
          </p:txBody>
        </p:sp>
      </p:grpSp>
      <p:sp>
        <p:nvSpPr>
          <p:cNvPr id="4650" name="Google Shape;4650;p26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4" name="Shape 4654"/>
        <p:cNvGrpSpPr/>
        <p:nvPr/>
      </p:nvGrpSpPr>
      <p:grpSpPr>
        <a:xfrm>
          <a:off x="0" y="0"/>
          <a:ext cx="0" cy="0"/>
          <a:chOff x="0" y="0"/>
          <a:chExt cx="0" cy="0"/>
        </a:xfrm>
      </p:grpSpPr>
      <p:sp>
        <p:nvSpPr>
          <p:cNvPr id="4655" name="Google Shape;4655;p26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and data</a:t>
            </a:r>
            <a:endParaRPr/>
          </a:p>
        </p:txBody>
      </p:sp>
      <p:sp>
        <p:nvSpPr>
          <p:cNvPr id="4656" name="Google Shape;4656;p266"/>
          <p:cNvSpPr txBox="1"/>
          <p:nvPr>
            <p:ph idx="1" type="body"/>
          </p:nvPr>
        </p:nvSpPr>
        <p:spPr>
          <a:xfrm>
            <a:off x="311700" y="3743275"/>
            <a:ext cx="8520600" cy="1272900"/>
          </a:xfrm>
          <a:prstGeom prst="rect">
            <a:avLst/>
          </a:prstGeom>
        </p:spPr>
        <p:txBody>
          <a:bodyPr anchorCtr="0" anchor="t" bIns="91425" lIns="91425" spcFirstLastPara="1" rIns="91425" wrap="square" tIns="91425">
            <a:noAutofit/>
          </a:bodyPr>
          <a:lstStyle/>
          <a:p>
            <a:pPr indent="-368300" lvl="0" marL="457200" marR="0" rtl="0" algn="l">
              <a:lnSpc>
                <a:spcPct val="115000"/>
              </a:lnSpc>
              <a:spcBef>
                <a:spcPts val="0"/>
              </a:spcBef>
              <a:spcAft>
                <a:spcPts val="0"/>
              </a:spcAft>
              <a:buSzPts val="2200"/>
              <a:buChar char="●"/>
            </a:pPr>
            <a:r>
              <a:rPr lang="en" sz="2200"/>
              <a:t>~ 70% of the TED </a:t>
            </a:r>
            <a:r>
              <a:rPr lang="en" sz="2200"/>
              <a:t>speakers </a:t>
            </a:r>
            <a:r>
              <a:rPr lang="en" sz="2200"/>
              <a:t>is male </a:t>
            </a:r>
            <a:endParaRPr sz="2200"/>
          </a:p>
          <a:p>
            <a:pPr indent="-368300" lvl="0" marL="457200" marR="0" rtl="0" algn="l">
              <a:lnSpc>
                <a:spcPct val="115000"/>
              </a:lnSpc>
              <a:spcBef>
                <a:spcPts val="0"/>
              </a:spcBef>
              <a:spcAft>
                <a:spcPts val="0"/>
              </a:spcAft>
              <a:buSzPts val="2200"/>
              <a:buChar char="●"/>
            </a:pPr>
            <a:r>
              <a:rPr lang="en" sz="2200"/>
              <a:t>Most of the ASR and </a:t>
            </a:r>
            <a:r>
              <a:rPr lang="en" sz="2200"/>
              <a:t>MT data are</a:t>
            </a:r>
            <a:r>
              <a:rPr lang="en" sz="2200"/>
              <a:t> generated by male speakers</a:t>
            </a:r>
            <a:endParaRPr sz="2200"/>
          </a:p>
        </p:txBody>
      </p:sp>
      <p:pic>
        <p:nvPicPr>
          <p:cNvPr id="4657" name="Google Shape;4657;p266"/>
          <p:cNvPicPr preferRelativeResize="0"/>
          <p:nvPr/>
        </p:nvPicPr>
        <p:blipFill>
          <a:blip r:embed="rId3">
            <a:alphaModFix/>
          </a:blip>
          <a:stretch>
            <a:fillRect/>
          </a:stretch>
        </p:blipFill>
        <p:spPr>
          <a:xfrm>
            <a:off x="7478700" y="0"/>
            <a:ext cx="1665300" cy="2219000"/>
          </a:xfrm>
          <a:prstGeom prst="rect">
            <a:avLst/>
          </a:prstGeom>
          <a:noFill/>
          <a:ln>
            <a:noFill/>
          </a:ln>
        </p:spPr>
      </p:pic>
      <p:grpSp>
        <p:nvGrpSpPr>
          <p:cNvPr id="4658" name="Google Shape;4658;p266"/>
          <p:cNvGrpSpPr/>
          <p:nvPr/>
        </p:nvGrpSpPr>
        <p:grpSpPr>
          <a:xfrm>
            <a:off x="2106685" y="1296270"/>
            <a:ext cx="4517749" cy="2099115"/>
            <a:chOff x="2106685" y="1296270"/>
            <a:chExt cx="4517749" cy="2099115"/>
          </a:xfrm>
        </p:grpSpPr>
        <p:pic>
          <p:nvPicPr>
            <p:cNvPr id="4659" name="Google Shape;4659;p266"/>
            <p:cNvPicPr preferRelativeResize="0"/>
            <p:nvPr/>
          </p:nvPicPr>
          <p:blipFill>
            <a:blip r:embed="rId4">
              <a:alphaModFix/>
            </a:blip>
            <a:stretch>
              <a:fillRect/>
            </a:stretch>
          </p:blipFill>
          <p:spPr>
            <a:xfrm>
              <a:off x="2106685" y="1296270"/>
              <a:ext cx="1192289" cy="1107582"/>
            </a:xfrm>
            <a:prstGeom prst="rect">
              <a:avLst/>
            </a:prstGeom>
            <a:noFill/>
            <a:ln>
              <a:noFill/>
            </a:ln>
          </p:spPr>
        </p:pic>
        <p:pic>
          <p:nvPicPr>
            <p:cNvPr id="4660" name="Google Shape;4660;p266"/>
            <p:cNvPicPr preferRelativeResize="0"/>
            <p:nvPr/>
          </p:nvPicPr>
          <p:blipFill>
            <a:blip r:embed="rId5">
              <a:alphaModFix/>
            </a:blip>
            <a:stretch>
              <a:fillRect/>
            </a:stretch>
          </p:blipFill>
          <p:spPr>
            <a:xfrm>
              <a:off x="3744750" y="1296270"/>
              <a:ext cx="1192289" cy="1107582"/>
            </a:xfrm>
            <a:prstGeom prst="rect">
              <a:avLst/>
            </a:prstGeom>
            <a:noFill/>
            <a:ln>
              <a:noFill/>
            </a:ln>
          </p:spPr>
        </p:pic>
        <p:pic>
          <p:nvPicPr>
            <p:cNvPr id="4661" name="Google Shape;4661;p266"/>
            <p:cNvPicPr preferRelativeResize="0"/>
            <p:nvPr/>
          </p:nvPicPr>
          <p:blipFill>
            <a:blip r:embed="rId6">
              <a:alphaModFix/>
            </a:blip>
            <a:stretch>
              <a:fillRect/>
            </a:stretch>
          </p:blipFill>
          <p:spPr>
            <a:xfrm>
              <a:off x="5432146" y="1296270"/>
              <a:ext cx="1192289" cy="1107582"/>
            </a:xfrm>
            <a:prstGeom prst="rect">
              <a:avLst/>
            </a:prstGeom>
            <a:noFill/>
            <a:ln>
              <a:noFill/>
            </a:ln>
          </p:spPr>
        </p:pic>
        <p:sp>
          <p:nvSpPr>
            <p:cNvPr id="4662" name="Google Shape;4662;p266"/>
            <p:cNvSpPr/>
            <p:nvPr/>
          </p:nvSpPr>
          <p:spPr>
            <a:xfrm>
              <a:off x="3800972" y="2641785"/>
              <a:ext cx="1079700" cy="753600"/>
            </a:xfrm>
            <a:prstGeom prst="can">
              <a:avLst>
                <a:gd fmla="val 25000" name="adj"/>
              </a:avLst>
            </a:prstGeom>
            <a:solidFill>
              <a:srgbClr val="D9EAD3"/>
            </a:solid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74E13"/>
                  </a:solidFill>
                </a:rPr>
                <a:t>Training Data</a:t>
              </a:r>
              <a:endParaRPr>
                <a:solidFill>
                  <a:srgbClr val="274E13"/>
                </a:solidFill>
              </a:endParaRPr>
            </a:p>
          </p:txBody>
        </p:sp>
        <p:sp>
          <p:nvSpPr>
            <p:cNvPr id="4663" name="Google Shape;4663;p266"/>
            <p:cNvSpPr/>
            <p:nvPr/>
          </p:nvSpPr>
          <p:spPr>
            <a:xfrm>
              <a:off x="5488368" y="2641785"/>
              <a:ext cx="1079700" cy="753600"/>
            </a:xfrm>
            <a:prstGeom prst="can">
              <a:avLst>
                <a:gd fmla="val 25000" name="adj"/>
              </a:avLst>
            </a:prstGeom>
            <a:solidFill>
              <a:srgbClr val="D0E0E3"/>
            </a:solidFill>
            <a:ln cap="flat" cmpd="sng" w="2857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Training Data</a:t>
              </a:r>
              <a:endParaRPr/>
            </a:p>
          </p:txBody>
        </p:sp>
        <p:pic>
          <p:nvPicPr>
            <p:cNvPr id="4664" name="Google Shape;4664;p266"/>
            <p:cNvPicPr preferRelativeResize="0"/>
            <p:nvPr/>
          </p:nvPicPr>
          <p:blipFill>
            <a:blip r:embed="rId5">
              <a:alphaModFix/>
            </a:blip>
            <a:stretch>
              <a:fillRect/>
            </a:stretch>
          </p:blipFill>
          <p:spPr>
            <a:xfrm>
              <a:off x="3744750" y="1296270"/>
              <a:ext cx="1192289" cy="1107582"/>
            </a:xfrm>
            <a:prstGeom prst="rect">
              <a:avLst/>
            </a:prstGeom>
            <a:noFill/>
            <a:ln>
              <a:noFill/>
            </a:ln>
          </p:spPr>
        </p:pic>
        <p:pic>
          <p:nvPicPr>
            <p:cNvPr id="4665" name="Google Shape;4665;p266"/>
            <p:cNvPicPr preferRelativeResize="0"/>
            <p:nvPr/>
          </p:nvPicPr>
          <p:blipFill>
            <a:blip r:embed="rId6">
              <a:alphaModFix/>
            </a:blip>
            <a:stretch>
              <a:fillRect/>
            </a:stretch>
          </p:blipFill>
          <p:spPr>
            <a:xfrm>
              <a:off x="5432146" y="1296270"/>
              <a:ext cx="1192289" cy="1107582"/>
            </a:xfrm>
            <a:prstGeom prst="rect">
              <a:avLst/>
            </a:prstGeom>
            <a:noFill/>
            <a:ln>
              <a:noFill/>
            </a:ln>
          </p:spPr>
        </p:pic>
        <p:pic>
          <p:nvPicPr>
            <p:cNvPr id="4666" name="Google Shape;4666;p266"/>
            <p:cNvPicPr preferRelativeResize="0"/>
            <p:nvPr/>
          </p:nvPicPr>
          <p:blipFill>
            <a:blip r:embed="rId5">
              <a:alphaModFix/>
            </a:blip>
            <a:stretch>
              <a:fillRect/>
            </a:stretch>
          </p:blipFill>
          <p:spPr>
            <a:xfrm>
              <a:off x="3744750" y="1296270"/>
              <a:ext cx="1192289" cy="1107582"/>
            </a:xfrm>
            <a:prstGeom prst="rect">
              <a:avLst/>
            </a:prstGeom>
            <a:noFill/>
            <a:ln>
              <a:noFill/>
            </a:ln>
          </p:spPr>
        </p:pic>
        <p:pic>
          <p:nvPicPr>
            <p:cNvPr id="4667" name="Google Shape;4667;p266"/>
            <p:cNvPicPr preferRelativeResize="0"/>
            <p:nvPr/>
          </p:nvPicPr>
          <p:blipFill>
            <a:blip r:embed="rId6">
              <a:alphaModFix/>
            </a:blip>
            <a:stretch>
              <a:fillRect/>
            </a:stretch>
          </p:blipFill>
          <p:spPr>
            <a:xfrm>
              <a:off x="5432146" y="1296270"/>
              <a:ext cx="1192289" cy="1107582"/>
            </a:xfrm>
            <a:prstGeom prst="rect">
              <a:avLst/>
            </a:prstGeom>
            <a:noFill/>
            <a:ln>
              <a:noFill/>
            </a:ln>
          </p:spPr>
        </p:pic>
        <p:sp>
          <p:nvSpPr>
            <p:cNvPr id="4668" name="Google Shape;4668;p266"/>
            <p:cNvSpPr/>
            <p:nvPr/>
          </p:nvSpPr>
          <p:spPr>
            <a:xfrm>
              <a:off x="2162908" y="2641785"/>
              <a:ext cx="1079700" cy="753600"/>
            </a:xfrm>
            <a:prstGeom prst="can">
              <a:avLst>
                <a:gd fmla="val 25000" name="adj"/>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Training Data</a:t>
              </a:r>
              <a:endParaRPr/>
            </a:p>
          </p:txBody>
        </p:sp>
      </p:grpSp>
      <p:sp>
        <p:nvSpPr>
          <p:cNvPr id="4669" name="Google Shape;4669;p26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1"/>
          <p:cNvSpPr txBox="1"/>
          <p:nvPr>
            <p:ph type="title"/>
          </p:nvPr>
        </p:nvSpPr>
        <p:spPr>
          <a:xfrm>
            <a:off x="359999" y="310695"/>
            <a:ext cx="8326800" cy="567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2"/>
              </a:buClr>
              <a:buSzPts val="1100"/>
              <a:buFont typeface="Arial"/>
              <a:buNone/>
            </a:pPr>
            <a:r>
              <a:rPr lang="en"/>
              <a:t>Challenges in translation of speech</a:t>
            </a:r>
            <a:endParaRPr/>
          </a:p>
          <a:p>
            <a:pPr indent="0" lvl="0" marL="0" rtl="0" algn="l">
              <a:lnSpc>
                <a:spcPct val="100000"/>
              </a:lnSpc>
              <a:spcBef>
                <a:spcPts val="0"/>
              </a:spcBef>
              <a:spcAft>
                <a:spcPts val="0"/>
              </a:spcAft>
              <a:buClr>
                <a:schemeClr val="dk2"/>
              </a:buClr>
              <a:buSzPts val="3600"/>
              <a:buFont typeface="Calibri"/>
              <a:buNone/>
            </a:pPr>
            <a:r>
              <a:t/>
            </a:r>
            <a:endParaRPr/>
          </a:p>
        </p:txBody>
      </p:sp>
      <p:sp>
        <p:nvSpPr>
          <p:cNvPr id="544" name="Google Shape;544;p51"/>
          <p:cNvSpPr txBox="1"/>
          <p:nvPr>
            <p:ph idx="1" type="body"/>
          </p:nvPr>
        </p:nvSpPr>
        <p:spPr>
          <a:xfrm>
            <a:off x="359999" y="972000"/>
            <a:ext cx="8326800" cy="2720400"/>
          </a:xfrm>
          <a:prstGeom prst="rect">
            <a:avLst/>
          </a:prstGeom>
          <a:noFill/>
          <a:ln>
            <a:noFill/>
          </a:ln>
        </p:spPr>
        <p:txBody>
          <a:bodyPr anchorCtr="0" anchor="t" bIns="0" lIns="0" spcFirstLastPara="1" rIns="0" wrap="square" tIns="0">
            <a:noAutofit/>
          </a:bodyPr>
          <a:lstStyle/>
          <a:p>
            <a:pPr indent="-342900" lvl="0" marL="342900" rtl="0" algn="l">
              <a:lnSpc>
                <a:spcPct val="100000"/>
              </a:lnSpc>
              <a:spcBef>
                <a:spcPts val="0"/>
              </a:spcBef>
              <a:spcAft>
                <a:spcPts val="0"/>
              </a:spcAft>
              <a:buClr>
                <a:schemeClr val="dk1"/>
              </a:buClr>
              <a:buSzPts val="2400"/>
              <a:buChar char="•"/>
            </a:pPr>
            <a:r>
              <a:rPr lang="en"/>
              <a:t>Audio challenges</a:t>
            </a:r>
            <a:endParaRPr/>
          </a:p>
          <a:p>
            <a:pPr indent="-342900" lvl="0" marL="342900" rtl="0" algn="l">
              <a:lnSpc>
                <a:spcPct val="100000"/>
              </a:lnSpc>
              <a:spcBef>
                <a:spcPts val="0"/>
              </a:spcBef>
              <a:spcAft>
                <a:spcPts val="0"/>
              </a:spcAft>
              <a:buClr>
                <a:schemeClr val="dk1"/>
              </a:buClr>
              <a:buSzPts val="2400"/>
              <a:buChar char="•"/>
            </a:pPr>
            <a:r>
              <a:rPr lang="en"/>
              <a:t>Text-Speech mismatch</a:t>
            </a:r>
            <a:endParaRPr/>
          </a:p>
          <a:p>
            <a:pPr indent="-342900" lvl="0" marL="342900" rtl="0" algn="l">
              <a:lnSpc>
                <a:spcPct val="100000"/>
              </a:lnSpc>
              <a:spcBef>
                <a:spcPts val="0"/>
              </a:spcBef>
              <a:spcAft>
                <a:spcPts val="0"/>
              </a:spcAft>
              <a:buClr>
                <a:schemeClr val="dk1"/>
              </a:buClr>
              <a:buSzPts val="2400"/>
              <a:buChar char="•"/>
            </a:pPr>
            <a:r>
              <a:rPr lang="en"/>
              <a:t>Error propagation</a:t>
            </a:r>
            <a:endParaRPr/>
          </a:p>
          <a:p>
            <a:pPr indent="-342900" lvl="0" marL="342900" rtl="0" algn="l">
              <a:lnSpc>
                <a:spcPct val="100000"/>
              </a:lnSpc>
              <a:spcBef>
                <a:spcPts val="0"/>
              </a:spcBef>
              <a:spcAft>
                <a:spcPts val="0"/>
              </a:spcAft>
              <a:buClr>
                <a:schemeClr val="dk1"/>
              </a:buClr>
              <a:buSzPts val="2400"/>
              <a:buChar char="•"/>
            </a:pPr>
            <a:r>
              <a:rPr lang="en"/>
              <a:t>Data</a:t>
            </a:r>
            <a:endParaRPr/>
          </a:p>
          <a:p>
            <a:pPr indent="-342900" lvl="0" marL="342900" rtl="0" algn="l">
              <a:lnSpc>
                <a:spcPct val="100000"/>
              </a:lnSpc>
              <a:spcBef>
                <a:spcPts val="0"/>
              </a:spcBef>
              <a:spcAft>
                <a:spcPts val="0"/>
              </a:spcAft>
              <a:buClr>
                <a:schemeClr val="dk1"/>
              </a:buClr>
              <a:buSzPts val="2400"/>
              <a:buChar char="•"/>
            </a:pPr>
            <a:r>
              <a:rPr lang="en"/>
              <a:t>Partial information</a:t>
            </a:r>
            <a:endParaRPr/>
          </a:p>
          <a:p>
            <a:pPr indent="-406400" lvl="1" marL="914400" rtl="0" algn="l">
              <a:lnSpc>
                <a:spcPct val="100000"/>
              </a:lnSpc>
              <a:spcBef>
                <a:spcPts val="0"/>
              </a:spcBef>
              <a:spcAft>
                <a:spcPts val="0"/>
              </a:spcAft>
              <a:buClr>
                <a:schemeClr val="dk1"/>
              </a:buClr>
              <a:buSzPts val="2800"/>
              <a:buChar char="-"/>
            </a:pPr>
            <a:r>
              <a:rPr lang="en" sz="1800"/>
              <a:t>Online: Translate during production of speech</a:t>
            </a:r>
            <a:endParaRPr sz="1800"/>
          </a:p>
          <a:p>
            <a:pPr indent="-381000" lvl="1" marL="914400" rtl="0" algn="l">
              <a:lnSpc>
                <a:spcPct val="100000"/>
              </a:lnSpc>
              <a:spcBef>
                <a:spcPts val="0"/>
              </a:spcBef>
              <a:spcAft>
                <a:spcPts val="0"/>
              </a:spcAft>
              <a:buClr>
                <a:schemeClr val="dk1"/>
              </a:buClr>
              <a:buSzPts val="2400"/>
              <a:buChar char="-"/>
            </a:pPr>
            <a:r>
              <a:rPr lang="en" sz="1800"/>
              <a:t>Generate</a:t>
            </a:r>
            <a:r>
              <a:rPr lang="en" sz="1800"/>
              <a:t> translation before full sentence is known</a:t>
            </a:r>
            <a:endParaRPr sz="1800"/>
          </a:p>
        </p:txBody>
      </p:sp>
      <p:pic>
        <p:nvPicPr>
          <p:cNvPr id="545" name="Google Shape;545;p51"/>
          <p:cNvPicPr preferRelativeResize="0"/>
          <p:nvPr/>
        </p:nvPicPr>
        <p:blipFill rotWithShape="1">
          <a:blip r:embed="rId3">
            <a:alphaModFix/>
          </a:blip>
          <a:srcRect b="0" l="0" r="0" t="0"/>
          <a:stretch/>
        </p:blipFill>
        <p:spPr>
          <a:xfrm>
            <a:off x="5996653" y="1344944"/>
            <a:ext cx="2044211" cy="1022106"/>
          </a:xfrm>
          <a:prstGeom prst="rect">
            <a:avLst/>
          </a:prstGeom>
          <a:noFill/>
          <a:ln>
            <a:noFill/>
          </a:ln>
        </p:spPr>
      </p:pic>
      <p:pic>
        <p:nvPicPr>
          <p:cNvPr id="546" name="Google Shape;546;p51"/>
          <p:cNvPicPr preferRelativeResize="0"/>
          <p:nvPr/>
        </p:nvPicPr>
        <p:blipFill rotWithShape="1">
          <a:blip r:embed="rId4">
            <a:alphaModFix/>
          </a:blip>
          <a:srcRect b="0" l="0" r="0" t="0"/>
          <a:stretch/>
        </p:blipFill>
        <p:spPr>
          <a:xfrm>
            <a:off x="3117478" y="3991695"/>
            <a:ext cx="2557925" cy="599463"/>
          </a:xfrm>
          <a:prstGeom prst="rect">
            <a:avLst/>
          </a:prstGeom>
          <a:noFill/>
          <a:ln>
            <a:noFill/>
          </a:ln>
        </p:spPr>
      </p:pic>
      <p:sp>
        <p:nvSpPr>
          <p:cNvPr id="547" name="Google Shape;547;p51"/>
          <p:cNvSpPr txBox="1"/>
          <p:nvPr>
            <p:ph idx="12" type="sldNum"/>
          </p:nvPr>
        </p:nvSpPr>
        <p:spPr>
          <a:xfrm>
            <a:off x="8316141" y="4738799"/>
            <a:ext cx="370800" cy="2739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3" name="Shape 4673"/>
        <p:cNvGrpSpPr/>
        <p:nvPr/>
      </p:nvGrpSpPr>
      <p:grpSpPr>
        <a:xfrm>
          <a:off x="0" y="0"/>
          <a:ext cx="0" cy="0"/>
          <a:chOff x="0" y="0"/>
          <a:chExt cx="0" cy="0"/>
        </a:xfrm>
      </p:grpSpPr>
      <p:sp>
        <p:nvSpPr>
          <p:cNvPr id="4674" name="Google Shape;4674;p26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and translation</a:t>
            </a:r>
            <a:endParaRPr/>
          </a:p>
        </p:txBody>
      </p:sp>
      <p:sp>
        <p:nvSpPr>
          <p:cNvPr id="4675" name="Google Shape;4675;p2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How do languages convey the gender of a referred entity? </a:t>
            </a:r>
            <a:endParaRPr/>
          </a:p>
        </p:txBody>
      </p:sp>
      <p:sp>
        <p:nvSpPr>
          <p:cNvPr id="4676" name="Google Shape;4676;p267"/>
          <p:cNvSpPr/>
          <p:nvPr/>
        </p:nvSpPr>
        <p:spPr>
          <a:xfrm>
            <a:off x="570632" y="1709293"/>
            <a:ext cx="3057900" cy="1302300"/>
          </a:xfrm>
          <a:prstGeom prst="roundRect">
            <a:avLst>
              <a:gd fmla="val 10000" name="adj"/>
            </a:avLst>
          </a:prstGeom>
          <a:solidFill>
            <a:srgbClr val="666666"/>
          </a:solidFill>
          <a:ln>
            <a:noFill/>
          </a:ln>
          <a:effectLst>
            <a:outerShdw blurRad="57150" rotWithShape="0" algn="ctr" dir="5400000" dist="19050">
              <a:srgbClr val="000000">
                <a:alpha val="6275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4677" name="Google Shape;4677;p267"/>
          <p:cNvGrpSpPr/>
          <p:nvPr/>
        </p:nvGrpSpPr>
        <p:grpSpPr>
          <a:xfrm>
            <a:off x="570636" y="1709292"/>
            <a:ext cx="3684189" cy="1964684"/>
            <a:chOff x="570636" y="1709292"/>
            <a:chExt cx="3684189" cy="1964684"/>
          </a:xfrm>
        </p:grpSpPr>
        <p:sp>
          <p:nvSpPr>
            <p:cNvPr id="4678" name="Google Shape;4678;p267"/>
            <p:cNvSpPr txBox="1"/>
            <p:nvPr/>
          </p:nvSpPr>
          <p:spPr>
            <a:xfrm>
              <a:off x="570636" y="1709292"/>
              <a:ext cx="3562500" cy="868200"/>
            </a:xfrm>
            <a:prstGeom prst="rect">
              <a:avLst/>
            </a:prstGeom>
            <a:noFill/>
            <a:ln>
              <a:noFill/>
            </a:ln>
          </p:spPr>
          <p:txBody>
            <a:bodyPr anchorCtr="0" anchor="t" bIns="57150" lIns="106675" spcFirstLastPara="1" rIns="106675" wrap="square" tIns="106675">
              <a:noAutofit/>
            </a:bodyPr>
            <a:lstStyle/>
            <a:p>
              <a:pPr indent="0" lvl="0" marL="0" marR="0" rtl="0" algn="l">
                <a:lnSpc>
                  <a:spcPct val="90000"/>
                </a:lnSpc>
                <a:spcBef>
                  <a:spcPts val="0"/>
                </a:spcBef>
                <a:spcAft>
                  <a:spcPts val="0"/>
                </a:spcAft>
                <a:buClr>
                  <a:schemeClr val="lt1"/>
                </a:buClr>
                <a:buSzPts val="1500"/>
                <a:buFont typeface="Calibri"/>
                <a:buNone/>
              </a:pPr>
              <a:r>
                <a:rPr lang="en" sz="2100">
                  <a:solidFill>
                    <a:schemeClr val="lt1"/>
                  </a:solidFill>
                  <a:latin typeface="Calibri"/>
                  <a:ea typeface="Calibri"/>
                  <a:cs typeface="Calibri"/>
                  <a:sym typeface="Calibri"/>
                </a:rPr>
                <a:t>English: </a:t>
              </a:r>
              <a:endParaRPr sz="2100">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lt1"/>
                </a:buClr>
                <a:buSzPts val="1500"/>
                <a:buFont typeface="Calibri"/>
                <a:buNone/>
              </a:pPr>
              <a:r>
                <a:rPr lang="en" sz="2100">
                  <a:solidFill>
                    <a:schemeClr val="lt1"/>
                  </a:solidFill>
                  <a:latin typeface="Calibri"/>
                  <a:ea typeface="Calibri"/>
                  <a:cs typeface="Calibri"/>
                  <a:sym typeface="Calibri"/>
                </a:rPr>
                <a:t>Natural Gender Language</a:t>
              </a:r>
              <a:endParaRPr sz="2100">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lt1"/>
                </a:buClr>
                <a:buSzPts val="1500"/>
                <a:buFont typeface="Calibri"/>
                <a:buNone/>
              </a:pPr>
              <a:r>
                <a:t/>
              </a:r>
              <a:endParaRPr sz="2100">
                <a:solidFill>
                  <a:schemeClr val="lt1"/>
                </a:solidFill>
                <a:latin typeface="Calibri"/>
                <a:ea typeface="Calibri"/>
                <a:cs typeface="Calibri"/>
                <a:sym typeface="Calibri"/>
              </a:endParaRPr>
            </a:p>
          </p:txBody>
        </p:sp>
        <p:sp>
          <p:nvSpPr>
            <p:cNvPr id="4679" name="Google Shape;4679;p267"/>
            <p:cNvSpPr/>
            <p:nvPr/>
          </p:nvSpPr>
          <p:spPr>
            <a:xfrm>
              <a:off x="1196925" y="2518075"/>
              <a:ext cx="3057900" cy="1155900"/>
            </a:xfrm>
            <a:prstGeom prst="roundRect">
              <a:avLst>
                <a:gd fmla="val 10000" name="adj"/>
              </a:avLst>
            </a:prstGeom>
            <a:solidFill>
              <a:srgbClr val="FFFFFF"/>
            </a:solidFill>
            <a:ln cap="flat" cmpd="sng" w="28575">
              <a:solidFill>
                <a:srgbClr val="434343"/>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680" name="Google Shape;4680;p267"/>
            <p:cNvSpPr txBox="1"/>
            <p:nvPr/>
          </p:nvSpPr>
          <p:spPr>
            <a:xfrm>
              <a:off x="1230200" y="2577625"/>
              <a:ext cx="2433900" cy="1096200"/>
            </a:xfrm>
            <a:prstGeom prst="rect">
              <a:avLst/>
            </a:prstGeom>
            <a:noFill/>
            <a:ln>
              <a:noFill/>
            </a:ln>
          </p:spPr>
          <p:txBody>
            <a:bodyPr anchorCtr="0" anchor="t" bIns="101350" lIns="101350" spcFirstLastPara="1" rIns="101350" wrap="square" tIns="101350">
              <a:noAutofit/>
            </a:bodyPr>
            <a:lstStyle/>
            <a:p>
              <a:pPr indent="-139700" lvl="1" marL="127000" marR="0" rtl="0" algn="l">
                <a:lnSpc>
                  <a:spcPct val="90000"/>
                </a:lnSpc>
                <a:spcBef>
                  <a:spcPts val="0"/>
                </a:spcBef>
                <a:spcAft>
                  <a:spcPts val="0"/>
                </a:spcAft>
                <a:buClr>
                  <a:schemeClr val="lt2"/>
                </a:buClr>
                <a:buSzPts val="1600"/>
                <a:buFont typeface="Calibri"/>
                <a:buChar char="•"/>
              </a:pPr>
              <a:r>
                <a:rPr lang="en" sz="1600">
                  <a:solidFill>
                    <a:schemeClr val="lt2"/>
                  </a:solidFill>
                  <a:latin typeface="Source Sans Pro"/>
                  <a:ea typeface="Source Sans Pro"/>
                  <a:cs typeface="Source Sans Pro"/>
                  <a:sym typeface="Source Sans Pro"/>
                </a:rPr>
                <a:t>Pronouns (he/she)</a:t>
              </a:r>
              <a:endParaRPr sz="1600">
                <a:solidFill>
                  <a:schemeClr val="lt2"/>
                </a:solidFill>
                <a:latin typeface="Source Sans Pro"/>
                <a:ea typeface="Source Sans Pro"/>
                <a:cs typeface="Source Sans Pro"/>
                <a:sym typeface="Source Sans Pro"/>
              </a:endParaRPr>
            </a:p>
            <a:p>
              <a:pPr indent="-139700" lvl="1" marL="127000" marR="0" rtl="0" algn="l">
                <a:lnSpc>
                  <a:spcPct val="90000"/>
                </a:lnSpc>
                <a:spcBef>
                  <a:spcPts val="200"/>
                </a:spcBef>
                <a:spcAft>
                  <a:spcPts val="0"/>
                </a:spcAft>
                <a:buClr>
                  <a:schemeClr val="lt2"/>
                </a:buClr>
                <a:buSzPts val="1600"/>
                <a:buFont typeface="Calibri"/>
                <a:buChar char="•"/>
              </a:pPr>
              <a:r>
                <a:rPr lang="en" sz="1600">
                  <a:solidFill>
                    <a:schemeClr val="lt2"/>
                  </a:solidFill>
                  <a:latin typeface="Source Sans Pro"/>
                  <a:ea typeface="Source Sans Pro"/>
                  <a:cs typeface="Source Sans Pro"/>
                  <a:sym typeface="Source Sans Pro"/>
                </a:rPr>
                <a:t>Lexical gender (boy/girl)</a:t>
              </a:r>
              <a:endParaRPr sz="1600">
                <a:solidFill>
                  <a:schemeClr val="lt2"/>
                </a:solidFill>
                <a:latin typeface="Source Sans Pro"/>
                <a:ea typeface="Source Sans Pro"/>
                <a:cs typeface="Source Sans Pro"/>
                <a:sym typeface="Source Sans Pro"/>
              </a:endParaRPr>
            </a:p>
            <a:p>
              <a:pPr indent="-139700" lvl="1" marL="127000" marR="0" rtl="0" algn="l">
                <a:lnSpc>
                  <a:spcPct val="90000"/>
                </a:lnSpc>
                <a:spcBef>
                  <a:spcPts val="200"/>
                </a:spcBef>
                <a:spcAft>
                  <a:spcPts val="0"/>
                </a:spcAft>
                <a:buClr>
                  <a:schemeClr val="lt2"/>
                </a:buClr>
                <a:buSzPts val="1600"/>
                <a:buFont typeface="Calibri"/>
                <a:buChar char="•"/>
              </a:pPr>
              <a:r>
                <a:rPr lang="en" sz="1600">
                  <a:solidFill>
                    <a:schemeClr val="lt2"/>
                  </a:solidFill>
                  <a:latin typeface="Source Sans Pro"/>
                  <a:ea typeface="Source Sans Pro"/>
                  <a:cs typeface="Source Sans Pro"/>
                  <a:sym typeface="Source Sans Pro"/>
                </a:rPr>
                <a:t>Gender-marked titles (actor/actress)</a:t>
              </a:r>
              <a:endParaRPr b="0" i="0" sz="1600" u="none" cap="none" strike="noStrike">
                <a:solidFill>
                  <a:schemeClr val="dk1"/>
                </a:solidFill>
                <a:latin typeface="Calibri"/>
                <a:ea typeface="Calibri"/>
                <a:cs typeface="Calibri"/>
                <a:sym typeface="Calibri"/>
              </a:endParaRPr>
            </a:p>
          </p:txBody>
        </p:sp>
      </p:grpSp>
      <p:sp>
        <p:nvSpPr>
          <p:cNvPr id="4681" name="Google Shape;4681;p267"/>
          <p:cNvSpPr/>
          <p:nvPr/>
        </p:nvSpPr>
        <p:spPr>
          <a:xfrm>
            <a:off x="4581646" y="1686593"/>
            <a:ext cx="3624300" cy="1302300"/>
          </a:xfrm>
          <a:prstGeom prst="roundRect">
            <a:avLst>
              <a:gd fmla="val 10000" name="adj"/>
            </a:avLst>
          </a:prstGeom>
          <a:solidFill>
            <a:srgbClr val="E69138"/>
          </a:solidFill>
          <a:ln>
            <a:noFill/>
          </a:ln>
          <a:effectLst>
            <a:outerShdw blurRad="57150" rotWithShape="0" algn="ctr" dir="5400000" dist="19050">
              <a:srgbClr val="000000">
                <a:alpha val="6275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grpSp>
        <p:nvGrpSpPr>
          <p:cNvPr id="4682" name="Google Shape;4682;p267"/>
          <p:cNvGrpSpPr/>
          <p:nvPr/>
        </p:nvGrpSpPr>
        <p:grpSpPr>
          <a:xfrm>
            <a:off x="4581650" y="1686600"/>
            <a:ext cx="4147425" cy="1987324"/>
            <a:chOff x="4581650" y="1686600"/>
            <a:chExt cx="4147425" cy="1987324"/>
          </a:xfrm>
        </p:grpSpPr>
        <p:sp>
          <p:nvSpPr>
            <p:cNvPr id="4683" name="Google Shape;4683;p267"/>
            <p:cNvSpPr/>
            <p:nvPr/>
          </p:nvSpPr>
          <p:spPr>
            <a:xfrm>
              <a:off x="5323950" y="2468224"/>
              <a:ext cx="3405000" cy="1205700"/>
            </a:xfrm>
            <a:prstGeom prst="roundRect">
              <a:avLst>
                <a:gd fmla="val 10000" name="adj"/>
              </a:avLst>
            </a:prstGeom>
            <a:solidFill>
              <a:srgbClr val="FFFFFF"/>
            </a:solidFill>
            <a:ln cap="flat" cmpd="sng" w="28575">
              <a:solidFill>
                <a:srgbClr val="B45F06"/>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684" name="Google Shape;4684;p267"/>
            <p:cNvSpPr txBox="1"/>
            <p:nvPr/>
          </p:nvSpPr>
          <p:spPr>
            <a:xfrm>
              <a:off x="5363375" y="2554945"/>
              <a:ext cx="3365700" cy="868200"/>
            </a:xfrm>
            <a:prstGeom prst="rect">
              <a:avLst/>
            </a:prstGeom>
            <a:noFill/>
            <a:ln>
              <a:noFill/>
            </a:ln>
          </p:spPr>
          <p:txBody>
            <a:bodyPr anchorCtr="0" anchor="t" bIns="101350" lIns="101350" spcFirstLastPara="1" rIns="101350" wrap="square" tIns="101350">
              <a:noAutofit/>
            </a:bodyPr>
            <a:lstStyle/>
            <a:p>
              <a:pPr indent="-139700" lvl="1" marL="127000" marR="0" rtl="0" algn="l">
                <a:lnSpc>
                  <a:spcPct val="90000"/>
                </a:lnSpc>
                <a:spcBef>
                  <a:spcPts val="200"/>
                </a:spcBef>
                <a:spcAft>
                  <a:spcPts val="0"/>
                </a:spcAft>
                <a:buClr>
                  <a:schemeClr val="lt2"/>
                </a:buClr>
                <a:buSzPts val="1600"/>
                <a:buFont typeface="Calibri"/>
                <a:buChar char="•"/>
              </a:pPr>
              <a:r>
                <a:rPr lang="en" sz="1600">
                  <a:solidFill>
                    <a:schemeClr val="lt2"/>
                  </a:solidFill>
                  <a:latin typeface="Source Sans Pro"/>
                  <a:ea typeface="Source Sans Pro"/>
                  <a:cs typeface="Source Sans Pro"/>
                  <a:sym typeface="Source Sans Pro"/>
                </a:rPr>
                <a:t>Overtly express feminine/masculine gender on numerous POS</a:t>
              </a:r>
              <a:endParaRPr sz="2000">
                <a:solidFill>
                  <a:schemeClr val="dk1"/>
                </a:solidFill>
                <a:latin typeface="Calibri"/>
                <a:ea typeface="Calibri"/>
                <a:cs typeface="Calibri"/>
                <a:sym typeface="Calibri"/>
              </a:endParaRPr>
            </a:p>
          </p:txBody>
        </p:sp>
        <p:sp>
          <p:nvSpPr>
            <p:cNvPr id="4685" name="Google Shape;4685;p267"/>
            <p:cNvSpPr txBox="1"/>
            <p:nvPr/>
          </p:nvSpPr>
          <p:spPr>
            <a:xfrm>
              <a:off x="4581650" y="1686600"/>
              <a:ext cx="3802500" cy="868200"/>
            </a:xfrm>
            <a:prstGeom prst="rect">
              <a:avLst/>
            </a:prstGeom>
            <a:noFill/>
            <a:ln>
              <a:noFill/>
            </a:ln>
          </p:spPr>
          <p:txBody>
            <a:bodyPr anchorCtr="0" anchor="t" bIns="57150" lIns="106675" spcFirstLastPara="1" rIns="106675" wrap="square" tIns="106675">
              <a:noAutofit/>
            </a:bodyPr>
            <a:lstStyle/>
            <a:p>
              <a:pPr indent="0" lvl="0" marL="0" marR="0" rtl="0" algn="l">
                <a:lnSpc>
                  <a:spcPct val="90000"/>
                </a:lnSpc>
                <a:spcBef>
                  <a:spcPts val="0"/>
                </a:spcBef>
                <a:spcAft>
                  <a:spcPts val="0"/>
                </a:spcAft>
                <a:buClr>
                  <a:schemeClr val="lt1"/>
                </a:buClr>
                <a:buSzPts val="1500"/>
                <a:buFont typeface="Calibri"/>
                <a:buNone/>
              </a:pPr>
              <a:r>
                <a:rPr lang="en" sz="2100">
                  <a:solidFill>
                    <a:schemeClr val="lt1"/>
                  </a:solidFill>
                  <a:latin typeface="Calibri"/>
                  <a:ea typeface="Calibri"/>
                  <a:cs typeface="Calibri"/>
                  <a:sym typeface="Calibri"/>
                </a:rPr>
                <a:t>Italian/French:</a:t>
              </a:r>
              <a:endParaRPr sz="2100">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lt1"/>
                </a:buClr>
                <a:buSzPts val="1500"/>
                <a:buFont typeface="Calibri"/>
                <a:buNone/>
              </a:pPr>
              <a:r>
                <a:rPr lang="en" sz="2100">
                  <a:solidFill>
                    <a:schemeClr val="lt1"/>
                  </a:solidFill>
                  <a:latin typeface="Calibri"/>
                  <a:ea typeface="Calibri"/>
                  <a:cs typeface="Calibri"/>
                  <a:sym typeface="Calibri"/>
                </a:rPr>
                <a:t>Grammatical Gender Languages</a:t>
              </a:r>
              <a:endParaRPr sz="2100">
                <a:solidFill>
                  <a:schemeClr val="lt1"/>
                </a:solidFill>
                <a:latin typeface="Calibri"/>
                <a:ea typeface="Calibri"/>
                <a:cs typeface="Calibri"/>
                <a:sym typeface="Calibri"/>
              </a:endParaRPr>
            </a:p>
          </p:txBody>
        </p:sp>
      </p:grpSp>
      <p:sp>
        <p:nvSpPr>
          <p:cNvPr id="4686" name="Google Shape;4686;p267"/>
          <p:cNvSpPr txBox="1"/>
          <p:nvPr/>
        </p:nvSpPr>
        <p:spPr>
          <a:xfrm>
            <a:off x="890081" y="3655798"/>
            <a:ext cx="3045300" cy="821700"/>
          </a:xfrm>
          <a:prstGeom prst="rect">
            <a:avLst/>
          </a:prstGeom>
          <a:noFill/>
          <a:ln>
            <a:noFill/>
          </a:ln>
        </p:spPr>
        <p:txBody>
          <a:bodyPr anchorCtr="0" anchor="ctr" bIns="0" lIns="68575" spcFirstLastPara="1" rIns="68575" wrap="square" tIns="0">
            <a:noAutofit/>
          </a:bodyPr>
          <a:lstStyle/>
          <a:p>
            <a:pPr indent="0" lvl="0" marL="0" marR="0" rtl="0" algn="l">
              <a:lnSpc>
                <a:spcPct val="90000"/>
              </a:lnSpc>
              <a:spcBef>
                <a:spcPts val="0"/>
              </a:spcBef>
              <a:spcAft>
                <a:spcPts val="0"/>
              </a:spcAft>
              <a:buClr>
                <a:srgbClr val="262626"/>
              </a:buClr>
              <a:buSzPts val="1800"/>
              <a:buFont typeface="Calibri"/>
              <a:buNone/>
            </a:pPr>
            <a:r>
              <a:rPr b="1" lang="en" sz="1800">
                <a:solidFill>
                  <a:srgbClr val="262626"/>
                </a:solidFill>
                <a:latin typeface="Calibri"/>
                <a:ea typeface="Calibri"/>
                <a:cs typeface="Calibri"/>
                <a:sym typeface="Calibri"/>
              </a:rPr>
              <a:t>she </a:t>
            </a:r>
            <a:r>
              <a:rPr b="0" lang="en" sz="1800">
                <a:solidFill>
                  <a:srgbClr val="262626"/>
                </a:solidFill>
                <a:latin typeface="Calibri"/>
                <a:ea typeface="Calibri"/>
                <a:cs typeface="Calibri"/>
                <a:sym typeface="Calibri"/>
              </a:rPr>
              <a:t>is a good friend</a:t>
            </a:r>
            <a:endParaRPr sz="1800"/>
          </a:p>
          <a:p>
            <a:pPr indent="0" lvl="0" marL="0" marR="0" rtl="0" algn="l">
              <a:lnSpc>
                <a:spcPct val="90000"/>
              </a:lnSpc>
              <a:spcBef>
                <a:spcPts val="0"/>
              </a:spcBef>
              <a:spcAft>
                <a:spcPts val="0"/>
              </a:spcAft>
              <a:buClr>
                <a:srgbClr val="262626"/>
              </a:buClr>
              <a:buSzPts val="1800"/>
              <a:buFont typeface="Calibri"/>
              <a:buNone/>
            </a:pPr>
            <a:r>
              <a:rPr b="1" lang="en" sz="1800">
                <a:solidFill>
                  <a:srgbClr val="262626"/>
                </a:solidFill>
                <a:latin typeface="Calibri"/>
                <a:ea typeface="Calibri"/>
                <a:cs typeface="Calibri"/>
                <a:sym typeface="Calibri"/>
              </a:rPr>
              <a:t>he </a:t>
            </a:r>
            <a:r>
              <a:rPr b="0" lang="en" sz="1800">
                <a:solidFill>
                  <a:srgbClr val="262626"/>
                </a:solidFill>
                <a:latin typeface="Calibri"/>
                <a:ea typeface="Calibri"/>
                <a:cs typeface="Calibri"/>
                <a:sym typeface="Calibri"/>
              </a:rPr>
              <a:t>is a good friend</a:t>
            </a:r>
            <a:endParaRPr b="0" sz="1800">
              <a:solidFill>
                <a:srgbClr val="262626"/>
              </a:solidFill>
              <a:latin typeface="Calibri"/>
              <a:ea typeface="Calibri"/>
              <a:cs typeface="Calibri"/>
              <a:sym typeface="Calibri"/>
            </a:endParaRPr>
          </a:p>
        </p:txBody>
      </p:sp>
      <p:sp>
        <p:nvSpPr>
          <p:cNvPr id="4687" name="Google Shape;4687;p267"/>
          <p:cNvSpPr txBox="1"/>
          <p:nvPr/>
        </p:nvSpPr>
        <p:spPr>
          <a:xfrm>
            <a:off x="4926616" y="3655798"/>
            <a:ext cx="3457500" cy="821700"/>
          </a:xfrm>
          <a:prstGeom prst="rect">
            <a:avLst/>
          </a:prstGeom>
          <a:noFill/>
          <a:ln>
            <a:noFill/>
          </a:ln>
        </p:spPr>
        <p:txBody>
          <a:bodyPr anchorCtr="0" anchor="ctr" bIns="0" lIns="68575" spcFirstLastPara="1" rIns="68575" wrap="square" tIns="0">
            <a:noAutofit/>
          </a:bodyPr>
          <a:lstStyle/>
          <a:p>
            <a:pPr indent="0" lvl="0" marL="0" rtl="0" algn="l">
              <a:spcBef>
                <a:spcPts val="0"/>
              </a:spcBef>
              <a:spcAft>
                <a:spcPts val="0"/>
              </a:spcAft>
              <a:buClr>
                <a:schemeClr val="dk2"/>
              </a:buClr>
              <a:buFont typeface="Arial"/>
              <a:buNone/>
            </a:pPr>
            <a:r>
              <a:rPr lang="en" sz="1800">
                <a:solidFill>
                  <a:srgbClr val="262626"/>
                </a:solidFill>
                <a:latin typeface="Calibri"/>
                <a:ea typeface="Calibri"/>
                <a:cs typeface="Calibri"/>
                <a:sym typeface="Calibri"/>
              </a:rPr>
              <a:t>è un</a:t>
            </a:r>
            <a:r>
              <a:rPr b="1" lang="en" sz="1800">
                <a:solidFill>
                  <a:srgbClr val="FF9900"/>
                </a:solidFill>
                <a:latin typeface="Calibri"/>
                <a:ea typeface="Calibri"/>
                <a:cs typeface="Calibri"/>
                <a:sym typeface="Calibri"/>
              </a:rPr>
              <a:t>a</a:t>
            </a:r>
            <a:r>
              <a:rPr lang="en" sz="1800">
                <a:solidFill>
                  <a:srgbClr val="262626"/>
                </a:solidFill>
                <a:latin typeface="Calibri"/>
                <a:ea typeface="Calibri"/>
                <a:cs typeface="Calibri"/>
                <a:sym typeface="Calibri"/>
              </a:rPr>
              <a:t> buon</a:t>
            </a:r>
            <a:r>
              <a:rPr b="1" lang="en" sz="1800">
                <a:solidFill>
                  <a:srgbClr val="FF9900"/>
                </a:solidFill>
                <a:latin typeface="Calibri"/>
                <a:ea typeface="Calibri"/>
                <a:cs typeface="Calibri"/>
                <a:sym typeface="Calibri"/>
              </a:rPr>
              <a:t>a</a:t>
            </a:r>
            <a:r>
              <a:rPr lang="en" sz="1800">
                <a:solidFill>
                  <a:srgbClr val="262626"/>
                </a:solidFill>
                <a:latin typeface="Calibri"/>
                <a:ea typeface="Calibri"/>
                <a:cs typeface="Calibri"/>
                <a:sym typeface="Calibri"/>
              </a:rPr>
              <a:t> amic</a:t>
            </a:r>
            <a:r>
              <a:rPr b="1" lang="en" sz="1800">
                <a:solidFill>
                  <a:srgbClr val="FF9900"/>
                </a:solidFill>
                <a:latin typeface="Calibri"/>
                <a:ea typeface="Calibri"/>
                <a:cs typeface="Calibri"/>
                <a:sym typeface="Calibri"/>
              </a:rPr>
              <a:t>a</a:t>
            </a:r>
            <a:r>
              <a:rPr lang="en" sz="1800">
                <a:solidFill>
                  <a:srgbClr val="262626"/>
                </a:solidFill>
                <a:latin typeface="Calibri"/>
                <a:ea typeface="Calibri"/>
                <a:cs typeface="Calibri"/>
                <a:sym typeface="Calibri"/>
              </a:rPr>
              <a:t> (Fem.)</a:t>
            </a:r>
            <a:endParaRPr sz="1800">
              <a:solidFill>
                <a:srgbClr val="262626"/>
              </a:solidFill>
              <a:latin typeface="Calibri"/>
              <a:ea typeface="Calibri"/>
              <a:cs typeface="Calibri"/>
              <a:sym typeface="Calibri"/>
            </a:endParaRPr>
          </a:p>
          <a:p>
            <a:pPr indent="0" lvl="0" marL="0" rtl="0" algn="l">
              <a:spcBef>
                <a:spcPts val="0"/>
              </a:spcBef>
              <a:spcAft>
                <a:spcPts val="0"/>
              </a:spcAft>
              <a:buClr>
                <a:schemeClr val="dk2"/>
              </a:buClr>
              <a:buFont typeface="Arial"/>
              <a:buNone/>
            </a:pPr>
            <a:r>
              <a:rPr lang="en" sz="1800">
                <a:solidFill>
                  <a:srgbClr val="262626"/>
                </a:solidFill>
                <a:latin typeface="Calibri"/>
                <a:ea typeface="Calibri"/>
                <a:cs typeface="Calibri"/>
                <a:sym typeface="Calibri"/>
              </a:rPr>
              <a:t>è </a:t>
            </a:r>
            <a:r>
              <a:rPr lang="en" sz="1800">
                <a:solidFill>
                  <a:srgbClr val="262626"/>
                </a:solidFill>
                <a:latin typeface="Calibri"/>
                <a:ea typeface="Calibri"/>
                <a:cs typeface="Calibri"/>
                <a:sym typeface="Calibri"/>
              </a:rPr>
              <a:t>un</a:t>
            </a:r>
            <a:r>
              <a:rPr b="1" lang="en" sz="1800" u="sng">
                <a:solidFill>
                  <a:srgbClr val="FF9900"/>
                </a:solidFill>
                <a:latin typeface="Calibri"/>
                <a:ea typeface="Calibri"/>
                <a:cs typeface="Calibri"/>
                <a:sym typeface="Calibri"/>
              </a:rPr>
              <a:t> </a:t>
            </a:r>
            <a:r>
              <a:rPr lang="en" sz="1800">
                <a:solidFill>
                  <a:srgbClr val="262626"/>
                </a:solidFill>
                <a:latin typeface="Calibri"/>
                <a:ea typeface="Calibri"/>
                <a:cs typeface="Calibri"/>
                <a:sym typeface="Calibri"/>
              </a:rPr>
              <a:t>  buon</a:t>
            </a:r>
            <a:r>
              <a:rPr lang="en" sz="1800" u="sng">
                <a:solidFill>
                  <a:srgbClr val="FF9900"/>
                </a:solidFill>
                <a:latin typeface="Calibri"/>
                <a:ea typeface="Calibri"/>
                <a:cs typeface="Calibri"/>
                <a:sym typeface="Calibri"/>
              </a:rPr>
              <a:t> </a:t>
            </a:r>
            <a:r>
              <a:rPr lang="en" sz="1800">
                <a:solidFill>
                  <a:srgbClr val="262626"/>
                </a:solidFill>
                <a:latin typeface="Calibri"/>
                <a:ea typeface="Calibri"/>
                <a:cs typeface="Calibri"/>
                <a:sym typeface="Calibri"/>
              </a:rPr>
              <a:t>  amic</a:t>
            </a:r>
            <a:r>
              <a:rPr b="1" lang="en" sz="1800" u="sng">
                <a:solidFill>
                  <a:srgbClr val="FF9900"/>
                </a:solidFill>
                <a:latin typeface="Calibri"/>
                <a:ea typeface="Calibri"/>
                <a:cs typeface="Calibri"/>
                <a:sym typeface="Calibri"/>
              </a:rPr>
              <a:t>o</a:t>
            </a:r>
            <a:r>
              <a:rPr lang="en" sz="1800">
                <a:solidFill>
                  <a:srgbClr val="262626"/>
                </a:solidFill>
                <a:latin typeface="Calibri"/>
                <a:ea typeface="Calibri"/>
                <a:cs typeface="Calibri"/>
                <a:sym typeface="Calibri"/>
              </a:rPr>
              <a:t>» (Masc.)</a:t>
            </a:r>
            <a:endParaRPr sz="1800">
              <a:solidFill>
                <a:srgbClr val="262626"/>
              </a:solidFill>
              <a:latin typeface="Calibri"/>
              <a:ea typeface="Calibri"/>
              <a:cs typeface="Calibri"/>
              <a:sym typeface="Calibri"/>
            </a:endParaRPr>
          </a:p>
        </p:txBody>
      </p:sp>
      <p:sp>
        <p:nvSpPr>
          <p:cNvPr id="4688" name="Google Shape;4688;p267"/>
          <p:cNvSpPr txBox="1"/>
          <p:nvPr/>
        </p:nvSpPr>
        <p:spPr>
          <a:xfrm>
            <a:off x="2419500" y="4568875"/>
            <a:ext cx="31836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dk1"/>
                </a:solidFill>
                <a:latin typeface="Calibri"/>
                <a:ea typeface="Calibri"/>
                <a:cs typeface="Calibri"/>
                <a:sym typeface="Calibri"/>
              </a:rPr>
              <a:t>I’m a good friend</a:t>
            </a:r>
            <a:endParaRPr b="1" sz="1800">
              <a:solidFill>
                <a:schemeClr val="dk1"/>
              </a:solidFill>
            </a:endParaRPr>
          </a:p>
        </p:txBody>
      </p:sp>
      <p:sp>
        <p:nvSpPr>
          <p:cNvPr id="4689" name="Google Shape;4689;p267"/>
          <p:cNvSpPr txBox="1"/>
          <p:nvPr/>
        </p:nvSpPr>
        <p:spPr>
          <a:xfrm>
            <a:off x="3873150" y="4040600"/>
            <a:ext cx="2763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300">
                <a:solidFill>
                  <a:schemeClr val="dk1"/>
                </a:solidFill>
                <a:latin typeface="Hammersmith One"/>
                <a:ea typeface="Hammersmith One"/>
                <a:cs typeface="Hammersmith One"/>
                <a:sym typeface="Hammersmith One"/>
              </a:rPr>
              <a:t>?</a:t>
            </a:r>
            <a:endParaRPr b="1" sz="4300">
              <a:solidFill>
                <a:schemeClr val="dk1"/>
              </a:solidFill>
              <a:latin typeface="Hammersmith One"/>
              <a:ea typeface="Hammersmith One"/>
              <a:cs typeface="Hammersmith One"/>
              <a:sym typeface="Hammersmith One"/>
            </a:endParaRPr>
          </a:p>
        </p:txBody>
      </p:sp>
      <p:sp>
        <p:nvSpPr>
          <p:cNvPr id="4690" name="Google Shape;4690;p26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4" name="Shape 4694"/>
        <p:cNvGrpSpPr/>
        <p:nvPr/>
      </p:nvGrpSpPr>
      <p:grpSpPr>
        <a:xfrm>
          <a:off x="0" y="0"/>
          <a:ext cx="0" cy="0"/>
          <a:chOff x="0" y="0"/>
          <a:chExt cx="0" cy="0"/>
        </a:xfrm>
      </p:grpSpPr>
      <p:sp>
        <p:nvSpPr>
          <p:cNvPr id="4695" name="Google Shape;4695;p26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bias: a technical and ethical problem</a:t>
            </a:r>
            <a:endParaRPr/>
          </a:p>
        </p:txBody>
      </p:sp>
      <p:graphicFrame>
        <p:nvGraphicFramePr>
          <p:cNvPr id="4696" name="Google Shape;4696;p268"/>
          <p:cNvGraphicFramePr/>
          <p:nvPr/>
        </p:nvGraphicFramePr>
        <p:xfrm>
          <a:off x="90850" y="1185525"/>
          <a:ext cx="3000000" cy="3000000"/>
        </p:xfrm>
        <a:graphic>
          <a:graphicData uri="http://schemas.openxmlformats.org/drawingml/2006/table">
            <a:tbl>
              <a:tblPr>
                <a:noFill/>
                <a:tableStyleId>{62B36BF8-392B-4E25-8475-8E34BF66E5CB}</a:tableStyleId>
              </a:tblPr>
              <a:tblGrid>
                <a:gridCol w="2772525"/>
                <a:gridCol w="2492625"/>
                <a:gridCol w="3652325"/>
              </a:tblGrid>
              <a:tr h="321800">
                <a:tc>
                  <a:txBody>
                    <a:bodyPr/>
                    <a:lstStyle/>
                    <a:p>
                      <a:pPr indent="0" lvl="0" marL="0" rtl="0" algn="l">
                        <a:spcBef>
                          <a:spcPts val="0"/>
                        </a:spcBef>
                        <a:spcAft>
                          <a:spcPts val="0"/>
                        </a:spcAft>
                        <a:buNone/>
                      </a:pPr>
                      <a:r>
                        <a:rPr b="1" i="1" lang="en" sz="1600">
                          <a:solidFill>
                            <a:schemeClr val="dk1"/>
                          </a:solidFill>
                        </a:rPr>
                        <a:t>“I’m a good friend”</a:t>
                      </a:r>
                      <a:endParaRPr b="1" i="1" sz="1600">
                        <a:solidFill>
                          <a:schemeClr val="dk1"/>
                        </a:solidFill>
                      </a:endParaRPr>
                    </a:p>
                  </a:txBody>
                  <a:tcPr marT="91425" marB="91425" marR="91425" marL="91425"/>
                </a:tc>
                <a:tc>
                  <a:txBody>
                    <a:bodyPr/>
                    <a:lstStyle/>
                    <a:p>
                      <a:pPr indent="0" lvl="0" marL="0" rtl="0" algn="ctr">
                        <a:spcBef>
                          <a:spcPts val="0"/>
                        </a:spcBef>
                        <a:spcAft>
                          <a:spcPts val="0"/>
                        </a:spcAft>
                        <a:buNone/>
                      </a:pPr>
                      <a:r>
                        <a:rPr lang="en" sz="1600"/>
                        <a:t>Correct Italian translation</a:t>
                      </a:r>
                      <a:endParaRPr sz="1600"/>
                    </a:p>
                  </a:txBody>
                  <a:tcPr marT="91425" marB="91425" marR="91425" marL="91425"/>
                </a:tc>
                <a:tc>
                  <a:txBody>
                    <a:bodyPr/>
                    <a:lstStyle/>
                    <a:p>
                      <a:pPr indent="0" lvl="0" marL="0" rtl="0" algn="ctr">
                        <a:spcBef>
                          <a:spcPts val="0"/>
                        </a:spcBef>
                        <a:spcAft>
                          <a:spcPts val="1600"/>
                        </a:spcAft>
                        <a:buNone/>
                      </a:pPr>
                      <a:r>
                        <a:rPr lang="en" sz="1600"/>
                        <a:t>Most probable automatic translation</a:t>
                      </a:r>
                      <a:endParaRPr sz="1600"/>
                    </a:p>
                  </a:txBody>
                  <a:tcPr marT="91425" marB="91425" marR="91425" marL="91425"/>
                </a:tc>
              </a:tr>
              <a:tr h="321800">
                <a:tc>
                  <a:txBody>
                    <a:bodyPr/>
                    <a:lstStyle/>
                    <a:p>
                      <a:pPr indent="0" lvl="0" marL="0" rtl="0" algn="l">
                        <a:spcBef>
                          <a:spcPts val="0"/>
                        </a:spcBef>
                        <a:spcAft>
                          <a:spcPts val="0"/>
                        </a:spcAft>
                        <a:buNone/>
                      </a:pPr>
                      <a:r>
                        <a:rPr lang="en" sz="1600"/>
                        <a:t>M:</a:t>
                      </a:r>
                      <a:r>
                        <a:rPr i="1" lang="en" sz="1600"/>
                        <a:t> “Sono un</a:t>
                      </a:r>
                      <a:r>
                        <a:rPr b="1" i="1" lang="en" sz="1600"/>
                        <a:t>_</a:t>
                      </a:r>
                      <a:r>
                        <a:rPr i="1" lang="en" sz="1600"/>
                        <a:t> buon</a:t>
                      </a:r>
                      <a:r>
                        <a:rPr b="1" i="1" lang="en" sz="1600"/>
                        <a:t>_</a:t>
                      </a:r>
                      <a:r>
                        <a:rPr i="1" lang="en" sz="1600"/>
                        <a:t> amic</a:t>
                      </a:r>
                      <a:r>
                        <a:rPr b="1" i="1" lang="en" sz="1600" u="sng"/>
                        <a:t>o</a:t>
                      </a:r>
                      <a:r>
                        <a:rPr i="1" lang="en" sz="1600"/>
                        <a:t>” </a:t>
                      </a:r>
                      <a:endParaRPr sz="1600"/>
                    </a:p>
                  </a:txBody>
                  <a:tcPr marT="91425" marB="91425" marR="91425" marL="91425"/>
                </a:tc>
                <a:tc>
                  <a:txBody>
                    <a:bodyPr/>
                    <a:lstStyle/>
                    <a:p>
                      <a:pPr indent="0" lvl="0" marL="0" rtl="0" algn="ctr">
                        <a:spcBef>
                          <a:spcPts val="0"/>
                        </a:spcBef>
                        <a:spcAft>
                          <a:spcPts val="0"/>
                        </a:spcAft>
                        <a:buNone/>
                      </a:pPr>
                      <a:r>
                        <a:t/>
                      </a:r>
                      <a:endParaRPr sz="1600"/>
                    </a:p>
                  </a:txBody>
                  <a:tcPr marT="91425" marB="91425" marR="91425" marL="91425"/>
                </a:tc>
                <a:tc>
                  <a:txBody>
                    <a:bodyPr/>
                    <a:lstStyle/>
                    <a:p>
                      <a:pPr indent="0" lvl="0" marL="0" rtl="0" algn="ctr">
                        <a:spcBef>
                          <a:spcPts val="0"/>
                        </a:spcBef>
                        <a:spcAft>
                          <a:spcPts val="0"/>
                        </a:spcAft>
                        <a:buNone/>
                      </a:pPr>
                      <a:r>
                        <a:t/>
                      </a:r>
                      <a:endParaRPr sz="1600"/>
                    </a:p>
                  </a:txBody>
                  <a:tcPr marT="91425" marB="91425" marR="91425" marL="91425"/>
                </a:tc>
              </a:tr>
              <a:tr h="395050">
                <a:tc>
                  <a:txBody>
                    <a:bodyPr/>
                    <a:lstStyle/>
                    <a:p>
                      <a:pPr indent="0" lvl="0" marL="0" rtl="0" algn="l">
                        <a:spcBef>
                          <a:spcPts val="0"/>
                        </a:spcBef>
                        <a:spcAft>
                          <a:spcPts val="0"/>
                        </a:spcAft>
                        <a:buNone/>
                      </a:pPr>
                      <a:r>
                        <a:rPr lang="en" sz="1600"/>
                        <a:t>F:</a:t>
                      </a:r>
                      <a:r>
                        <a:rPr i="1" lang="en" sz="1600"/>
                        <a:t> “Sono un</a:t>
                      </a:r>
                      <a:r>
                        <a:rPr b="1" i="1" lang="en" sz="1600" u="sng"/>
                        <a:t>a</a:t>
                      </a:r>
                      <a:r>
                        <a:rPr i="1" lang="en" sz="1600"/>
                        <a:t> buon</a:t>
                      </a:r>
                      <a:r>
                        <a:rPr b="1" i="1" lang="en" sz="1600" u="sng"/>
                        <a:t>a</a:t>
                      </a:r>
                      <a:r>
                        <a:rPr i="1" lang="en" sz="1600"/>
                        <a:t> amic</a:t>
                      </a:r>
                      <a:r>
                        <a:rPr b="1" i="1" lang="en" sz="1600" u="sng"/>
                        <a:t>a</a:t>
                      </a:r>
                      <a:r>
                        <a:rPr i="1" lang="en" sz="1600">
                          <a:solidFill>
                            <a:schemeClr val="dk2"/>
                          </a:solidFill>
                        </a:rPr>
                        <a:t>”</a:t>
                      </a:r>
                      <a:endParaRPr i="1" sz="1600" u="sng"/>
                    </a:p>
                  </a:txBody>
                  <a:tcPr marT="91425" marB="91425" marR="91425" marL="91425"/>
                </a:tc>
                <a:tc>
                  <a:txBody>
                    <a:bodyPr/>
                    <a:lstStyle/>
                    <a:p>
                      <a:pPr indent="0" lvl="0" marL="0" rtl="0" algn="ctr">
                        <a:spcBef>
                          <a:spcPts val="0"/>
                        </a:spcBef>
                        <a:spcAft>
                          <a:spcPts val="0"/>
                        </a:spcAft>
                        <a:buNone/>
                      </a:pPr>
                      <a:r>
                        <a:t/>
                      </a:r>
                      <a:endParaRPr sz="1600"/>
                    </a:p>
                  </a:txBody>
                  <a:tcPr marT="91425" marB="91425" marR="91425" marL="91425"/>
                </a:tc>
                <a:tc>
                  <a:txBody>
                    <a:bodyPr/>
                    <a:lstStyle/>
                    <a:p>
                      <a:pPr indent="0" lvl="0" marL="0" rtl="0" algn="ctr">
                        <a:spcBef>
                          <a:spcPts val="0"/>
                        </a:spcBef>
                        <a:spcAft>
                          <a:spcPts val="0"/>
                        </a:spcAft>
                        <a:buNone/>
                      </a:pPr>
                      <a:r>
                        <a:t/>
                      </a:r>
                      <a:endParaRPr sz="1600"/>
                    </a:p>
                  </a:txBody>
                  <a:tcPr marT="91425" marB="91425" marR="91425" marL="91425"/>
                </a:tc>
              </a:tr>
            </a:tbl>
          </a:graphicData>
        </a:graphic>
      </p:graphicFrame>
      <p:pic>
        <p:nvPicPr>
          <p:cNvPr id="4697" name="Google Shape;4697;p268"/>
          <p:cNvPicPr preferRelativeResize="0"/>
          <p:nvPr/>
        </p:nvPicPr>
        <p:blipFill>
          <a:blip r:embed="rId3">
            <a:alphaModFix/>
          </a:blip>
          <a:stretch>
            <a:fillRect/>
          </a:stretch>
        </p:blipFill>
        <p:spPr>
          <a:xfrm>
            <a:off x="3842492" y="1646860"/>
            <a:ext cx="329184" cy="314872"/>
          </a:xfrm>
          <a:prstGeom prst="rect">
            <a:avLst/>
          </a:prstGeom>
          <a:noFill/>
          <a:ln>
            <a:noFill/>
          </a:ln>
        </p:spPr>
      </p:pic>
      <p:pic>
        <p:nvPicPr>
          <p:cNvPr id="4698" name="Google Shape;4698;p268"/>
          <p:cNvPicPr preferRelativeResize="0"/>
          <p:nvPr/>
        </p:nvPicPr>
        <p:blipFill>
          <a:blip r:embed="rId3">
            <a:alphaModFix/>
          </a:blip>
          <a:stretch>
            <a:fillRect/>
          </a:stretch>
        </p:blipFill>
        <p:spPr>
          <a:xfrm>
            <a:off x="3842492" y="2108210"/>
            <a:ext cx="329184" cy="314872"/>
          </a:xfrm>
          <a:prstGeom prst="rect">
            <a:avLst/>
          </a:prstGeom>
          <a:noFill/>
          <a:ln>
            <a:noFill/>
          </a:ln>
        </p:spPr>
      </p:pic>
      <p:pic>
        <p:nvPicPr>
          <p:cNvPr id="4699" name="Google Shape;4699;p268"/>
          <p:cNvPicPr preferRelativeResize="0"/>
          <p:nvPr/>
        </p:nvPicPr>
        <p:blipFill>
          <a:blip r:embed="rId3">
            <a:alphaModFix/>
          </a:blip>
          <a:stretch>
            <a:fillRect/>
          </a:stretch>
        </p:blipFill>
        <p:spPr>
          <a:xfrm>
            <a:off x="6955492" y="1690997"/>
            <a:ext cx="329184" cy="314872"/>
          </a:xfrm>
          <a:prstGeom prst="rect">
            <a:avLst/>
          </a:prstGeom>
          <a:noFill/>
          <a:ln>
            <a:noFill/>
          </a:ln>
        </p:spPr>
      </p:pic>
      <p:sp>
        <p:nvSpPr>
          <p:cNvPr id="4700" name="Google Shape;4700;p26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4" name="Shape 4704"/>
        <p:cNvGrpSpPr/>
        <p:nvPr/>
      </p:nvGrpSpPr>
      <p:grpSpPr>
        <a:xfrm>
          <a:off x="0" y="0"/>
          <a:ext cx="0" cy="0"/>
          <a:chOff x="0" y="0"/>
          <a:chExt cx="0" cy="0"/>
        </a:xfrm>
      </p:grpSpPr>
      <p:sp>
        <p:nvSpPr>
          <p:cNvPr id="4705" name="Google Shape;4705;p26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bias: a technical and ethical problem</a:t>
            </a:r>
            <a:endParaRPr/>
          </a:p>
        </p:txBody>
      </p:sp>
      <p:graphicFrame>
        <p:nvGraphicFramePr>
          <p:cNvPr id="4706" name="Google Shape;4706;p269"/>
          <p:cNvGraphicFramePr/>
          <p:nvPr/>
        </p:nvGraphicFramePr>
        <p:xfrm>
          <a:off x="90850" y="1185525"/>
          <a:ext cx="3000000" cy="3000000"/>
        </p:xfrm>
        <a:graphic>
          <a:graphicData uri="http://schemas.openxmlformats.org/drawingml/2006/table">
            <a:tbl>
              <a:tblPr>
                <a:noFill/>
                <a:tableStyleId>{62B36BF8-392B-4E25-8475-8E34BF66E5CB}</a:tableStyleId>
              </a:tblPr>
              <a:tblGrid>
                <a:gridCol w="2772525"/>
                <a:gridCol w="2492625"/>
                <a:gridCol w="3652325"/>
              </a:tblGrid>
              <a:tr h="321800">
                <a:tc>
                  <a:txBody>
                    <a:bodyPr/>
                    <a:lstStyle/>
                    <a:p>
                      <a:pPr indent="0" lvl="0" marL="0" rtl="0" algn="l">
                        <a:spcBef>
                          <a:spcPts val="0"/>
                        </a:spcBef>
                        <a:spcAft>
                          <a:spcPts val="0"/>
                        </a:spcAft>
                        <a:buNone/>
                      </a:pPr>
                      <a:r>
                        <a:rPr b="1" i="1" lang="en" sz="1600">
                          <a:solidFill>
                            <a:schemeClr val="dk1"/>
                          </a:solidFill>
                        </a:rPr>
                        <a:t>“I’m a good friend”</a:t>
                      </a:r>
                      <a:endParaRPr b="1" i="1" sz="16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600"/>
                        <a:t>Correct Italian translation</a:t>
                      </a:r>
                      <a:endParaRPr sz="1600"/>
                    </a:p>
                  </a:txBody>
                  <a:tcPr marT="91425" marB="91425" marR="91425" marL="91425"/>
                </a:tc>
                <a:tc>
                  <a:txBody>
                    <a:bodyPr/>
                    <a:lstStyle/>
                    <a:p>
                      <a:pPr indent="0" lvl="0" marL="0" rtl="0" algn="ctr">
                        <a:spcBef>
                          <a:spcPts val="0"/>
                        </a:spcBef>
                        <a:spcAft>
                          <a:spcPts val="1600"/>
                        </a:spcAft>
                        <a:buNone/>
                      </a:pPr>
                      <a:r>
                        <a:rPr lang="en" sz="1600"/>
                        <a:t>Most probable automatic translation</a:t>
                      </a:r>
                      <a:endParaRPr sz="1600"/>
                    </a:p>
                  </a:txBody>
                  <a:tcPr marT="91425" marB="91425" marR="91425" marL="91425"/>
                </a:tc>
              </a:tr>
              <a:tr h="321800">
                <a:tc>
                  <a:txBody>
                    <a:bodyPr/>
                    <a:lstStyle/>
                    <a:p>
                      <a:pPr indent="0" lvl="0" marL="0" rtl="0" algn="l">
                        <a:spcBef>
                          <a:spcPts val="0"/>
                        </a:spcBef>
                        <a:spcAft>
                          <a:spcPts val="0"/>
                        </a:spcAft>
                        <a:buNone/>
                      </a:pPr>
                      <a:r>
                        <a:rPr lang="en" sz="1600"/>
                        <a:t>M:</a:t>
                      </a:r>
                      <a:r>
                        <a:rPr i="1" lang="en" sz="1600"/>
                        <a:t> “Sono un</a:t>
                      </a:r>
                      <a:r>
                        <a:rPr b="1" i="1" lang="en" sz="1600"/>
                        <a:t>_</a:t>
                      </a:r>
                      <a:r>
                        <a:rPr i="1" lang="en" sz="1600"/>
                        <a:t> buon</a:t>
                      </a:r>
                      <a:r>
                        <a:rPr b="1" i="1" lang="en" sz="1600"/>
                        <a:t>_</a:t>
                      </a:r>
                      <a:r>
                        <a:rPr i="1" lang="en" sz="1600"/>
                        <a:t> amic</a:t>
                      </a:r>
                      <a:r>
                        <a:rPr b="1" i="1" lang="en" sz="1600" u="sng"/>
                        <a:t>o</a:t>
                      </a:r>
                      <a:r>
                        <a:rPr i="1" lang="en" sz="1600"/>
                        <a:t>” </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6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t/>
                      </a:r>
                      <a:endParaRPr sz="1600"/>
                    </a:p>
                  </a:txBody>
                  <a:tcPr marT="91425" marB="91425" marR="91425" marL="91425"/>
                </a:tc>
              </a:tr>
              <a:tr h="395050">
                <a:tc>
                  <a:txBody>
                    <a:bodyPr/>
                    <a:lstStyle/>
                    <a:p>
                      <a:pPr indent="0" lvl="0" marL="0" rtl="0" algn="l">
                        <a:spcBef>
                          <a:spcPts val="0"/>
                        </a:spcBef>
                        <a:spcAft>
                          <a:spcPts val="0"/>
                        </a:spcAft>
                        <a:buNone/>
                      </a:pPr>
                      <a:r>
                        <a:rPr lang="en" sz="1600"/>
                        <a:t>F:</a:t>
                      </a:r>
                      <a:r>
                        <a:rPr i="1" lang="en" sz="1600"/>
                        <a:t> “Sono un</a:t>
                      </a:r>
                      <a:r>
                        <a:rPr b="1" i="1" lang="en" sz="1600" u="sng"/>
                        <a:t>a</a:t>
                      </a:r>
                      <a:r>
                        <a:rPr i="1" lang="en" sz="1600"/>
                        <a:t> buon</a:t>
                      </a:r>
                      <a:r>
                        <a:rPr b="1" i="1" lang="en" sz="1600" u="sng"/>
                        <a:t>a</a:t>
                      </a:r>
                      <a:r>
                        <a:rPr i="1" lang="en" sz="1600"/>
                        <a:t> amic</a:t>
                      </a:r>
                      <a:r>
                        <a:rPr b="1" i="1" lang="en" sz="1600" u="sng"/>
                        <a:t>a</a:t>
                      </a:r>
                      <a:r>
                        <a:rPr i="1" lang="en" sz="1600">
                          <a:solidFill>
                            <a:schemeClr val="dk2"/>
                          </a:solidFill>
                        </a:rPr>
                        <a:t>”</a:t>
                      </a:r>
                      <a:endParaRPr i="1" sz="1600" u="sng"/>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6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t/>
                      </a:r>
                      <a:endParaRPr sz="1600"/>
                    </a:p>
                  </a:txBody>
                  <a:tcPr marT="91425" marB="91425" marR="91425" marL="91425"/>
                </a:tc>
              </a:tr>
            </a:tbl>
          </a:graphicData>
        </a:graphic>
      </p:graphicFrame>
      <p:pic>
        <p:nvPicPr>
          <p:cNvPr id="4707" name="Google Shape;4707;p269"/>
          <p:cNvPicPr preferRelativeResize="0"/>
          <p:nvPr/>
        </p:nvPicPr>
        <p:blipFill>
          <a:blip r:embed="rId3">
            <a:alphaModFix/>
          </a:blip>
          <a:stretch>
            <a:fillRect/>
          </a:stretch>
        </p:blipFill>
        <p:spPr>
          <a:xfrm>
            <a:off x="3842492" y="1646860"/>
            <a:ext cx="329184" cy="314872"/>
          </a:xfrm>
          <a:prstGeom prst="rect">
            <a:avLst/>
          </a:prstGeom>
          <a:noFill/>
          <a:ln>
            <a:noFill/>
          </a:ln>
        </p:spPr>
      </p:pic>
      <p:pic>
        <p:nvPicPr>
          <p:cNvPr id="4708" name="Google Shape;4708;p269"/>
          <p:cNvPicPr preferRelativeResize="0"/>
          <p:nvPr/>
        </p:nvPicPr>
        <p:blipFill>
          <a:blip r:embed="rId3">
            <a:alphaModFix/>
          </a:blip>
          <a:stretch>
            <a:fillRect/>
          </a:stretch>
        </p:blipFill>
        <p:spPr>
          <a:xfrm>
            <a:off x="3842492" y="2108210"/>
            <a:ext cx="329184" cy="314872"/>
          </a:xfrm>
          <a:prstGeom prst="rect">
            <a:avLst/>
          </a:prstGeom>
          <a:noFill/>
          <a:ln>
            <a:noFill/>
          </a:ln>
        </p:spPr>
      </p:pic>
      <p:pic>
        <p:nvPicPr>
          <p:cNvPr id="4709" name="Google Shape;4709;p269"/>
          <p:cNvPicPr preferRelativeResize="0"/>
          <p:nvPr/>
        </p:nvPicPr>
        <p:blipFill>
          <a:blip r:embed="rId3">
            <a:alphaModFix/>
          </a:blip>
          <a:stretch>
            <a:fillRect/>
          </a:stretch>
        </p:blipFill>
        <p:spPr>
          <a:xfrm>
            <a:off x="6955492" y="1690997"/>
            <a:ext cx="329184" cy="314872"/>
          </a:xfrm>
          <a:prstGeom prst="rect">
            <a:avLst/>
          </a:prstGeom>
          <a:noFill/>
          <a:ln>
            <a:noFill/>
          </a:ln>
        </p:spPr>
      </p:pic>
      <p:grpSp>
        <p:nvGrpSpPr>
          <p:cNvPr id="4710" name="Google Shape;4710;p269"/>
          <p:cNvGrpSpPr/>
          <p:nvPr/>
        </p:nvGrpSpPr>
        <p:grpSpPr>
          <a:xfrm rot="-401405">
            <a:off x="4326481" y="2107627"/>
            <a:ext cx="4744310" cy="702906"/>
            <a:chOff x="4250250" y="2336175"/>
            <a:chExt cx="4744266" cy="702900"/>
          </a:xfrm>
        </p:grpSpPr>
        <p:sp>
          <p:nvSpPr>
            <p:cNvPr id="4711" name="Google Shape;4711;p269"/>
            <p:cNvSpPr txBox="1"/>
            <p:nvPr/>
          </p:nvSpPr>
          <p:spPr>
            <a:xfrm>
              <a:off x="4250250" y="2336175"/>
              <a:ext cx="4711500" cy="70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Source Sans Pro"/>
                  <a:ea typeface="Source Sans Pro"/>
                  <a:cs typeface="Source Sans Pro"/>
                  <a:sym typeface="Source Sans Pro"/>
                </a:rPr>
                <a:t>Independently from the speaker</a:t>
              </a:r>
              <a:endParaRPr b="1" sz="1800">
                <a:solidFill>
                  <a:schemeClr val="dk1"/>
                </a:solidFill>
                <a:latin typeface="Source Sans Pro"/>
                <a:ea typeface="Source Sans Pro"/>
                <a:cs typeface="Source Sans Pro"/>
                <a:sym typeface="Source Sans Pro"/>
              </a:endParaRPr>
            </a:p>
          </p:txBody>
        </p:sp>
        <p:pic>
          <p:nvPicPr>
            <p:cNvPr id="4712" name="Google Shape;4712;p269"/>
            <p:cNvPicPr preferRelativeResize="0"/>
            <p:nvPr/>
          </p:nvPicPr>
          <p:blipFill>
            <a:blip r:embed="rId4">
              <a:alphaModFix/>
            </a:blip>
            <a:stretch>
              <a:fillRect/>
            </a:stretch>
          </p:blipFill>
          <p:spPr>
            <a:xfrm>
              <a:off x="8371116" y="2375925"/>
              <a:ext cx="623400" cy="623400"/>
            </a:xfrm>
            <a:prstGeom prst="rect">
              <a:avLst/>
            </a:prstGeom>
            <a:noFill/>
            <a:ln>
              <a:noFill/>
            </a:ln>
          </p:spPr>
        </p:pic>
        <p:pic>
          <p:nvPicPr>
            <p:cNvPr id="4713" name="Google Shape;4713;p269"/>
            <p:cNvPicPr preferRelativeResize="0"/>
            <p:nvPr/>
          </p:nvPicPr>
          <p:blipFill>
            <a:blip r:embed="rId5">
              <a:alphaModFix/>
            </a:blip>
            <a:stretch>
              <a:fillRect/>
            </a:stretch>
          </p:blipFill>
          <p:spPr>
            <a:xfrm>
              <a:off x="7699125" y="2375925"/>
              <a:ext cx="623400" cy="623400"/>
            </a:xfrm>
            <a:prstGeom prst="rect">
              <a:avLst/>
            </a:prstGeom>
            <a:noFill/>
            <a:ln>
              <a:noFill/>
            </a:ln>
          </p:spPr>
        </p:pic>
      </p:grpSp>
      <p:sp>
        <p:nvSpPr>
          <p:cNvPr id="4714" name="Google Shape;4714;p26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8" name="Shape 4718"/>
        <p:cNvGrpSpPr/>
        <p:nvPr/>
      </p:nvGrpSpPr>
      <p:grpSpPr>
        <a:xfrm>
          <a:off x="0" y="0"/>
          <a:ext cx="0" cy="0"/>
          <a:chOff x="0" y="0"/>
          <a:chExt cx="0" cy="0"/>
        </a:xfrm>
      </p:grpSpPr>
      <p:sp>
        <p:nvSpPr>
          <p:cNvPr id="4719" name="Google Shape;4719;p27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bias: a technical and ethical problem</a:t>
            </a:r>
            <a:endParaRPr/>
          </a:p>
        </p:txBody>
      </p:sp>
      <p:sp>
        <p:nvSpPr>
          <p:cNvPr id="4720" name="Google Shape;4720;p270"/>
          <p:cNvSpPr txBox="1"/>
          <p:nvPr>
            <p:ph idx="1" type="body"/>
          </p:nvPr>
        </p:nvSpPr>
        <p:spPr>
          <a:xfrm>
            <a:off x="2416000" y="3507200"/>
            <a:ext cx="4567500" cy="13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Bias in the training data…</a:t>
            </a:r>
            <a:endParaRPr/>
          </a:p>
          <a:p>
            <a:pPr indent="0" lvl="0" marL="0" rtl="0" algn="l">
              <a:spcBef>
                <a:spcPts val="0"/>
              </a:spcBef>
              <a:spcAft>
                <a:spcPts val="0"/>
              </a:spcAft>
              <a:buNone/>
            </a:pPr>
            <a:r>
              <a:rPr lang="en"/>
              <a:t>...pushes systems towards a “male default”…</a:t>
            </a:r>
            <a:endParaRPr/>
          </a:p>
          <a:p>
            <a:pPr indent="0" lvl="0" marL="0" rtl="0" algn="l">
              <a:spcBef>
                <a:spcPts val="0"/>
              </a:spcBef>
              <a:spcAft>
                <a:spcPts val="1600"/>
              </a:spcAft>
              <a:buNone/>
            </a:pPr>
            <a:r>
              <a:rPr lang="en"/>
              <a:t>...amplifying social asymmetries!</a:t>
            </a:r>
            <a:endParaRPr/>
          </a:p>
        </p:txBody>
      </p:sp>
      <p:pic>
        <p:nvPicPr>
          <p:cNvPr id="4721" name="Google Shape;4721;p270"/>
          <p:cNvPicPr preferRelativeResize="0"/>
          <p:nvPr/>
        </p:nvPicPr>
        <p:blipFill rotWithShape="1">
          <a:blip r:embed="rId3">
            <a:alphaModFix/>
          </a:blip>
          <a:srcRect b="0" l="7869" r="7869" t="0"/>
          <a:stretch/>
        </p:blipFill>
        <p:spPr>
          <a:xfrm>
            <a:off x="-19986" y="3741265"/>
            <a:ext cx="2232283" cy="1445652"/>
          </a:xfrm>
          <a:prstGeom prst="rect">
            <a:avLst/>
          </a:prstGeom>
          <a:noFill/>
          <a:ln>
            <a:noFill/>
          </a:ln>
        </p:spPr>
      </p:pic>
      <p:sp>
        <p:nvSpPr>
          <p:cNvPr id="4722" name="Google Shape;4722;p270"/>
          <p:cNvSpPr txBox="1"/>
          <p:nvPr/>
        </p:nvSpPr>
        <p:spPr>
          <a:xfrm>
            <a:off x="545341" y="4692314"/>
            <a:ext cx="1666955" cy="397284"/>
          </a:xfrm>
          <a:prstGeom prst="rect">
            <a:avLst/>
          </a:prstGeom>
          <a:solidFill>
            <a:schemeClr val="dk1"/>
          </a:solidFill>
          <a:ln cap="flat" cmpd="sng" w="9525">
            <a:solidFill>
              <a:srgbClr val="000000"/>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90000"/>
              </a:lnSpc>
              <a:spcBef>
                <a:spcPts val="0"/>
              </a:spcBef>
              <a:spcAft>
                <a:spcPts val="0"/>
              </a:spcAft>
              <a:buClr>
                <a:schemeClr val="lt1"/>
              </a:buClr>
              <a:buSzPts val="1400"/>
              <a:buFont typeface="Calibri"/>
              <a:buNone/>
            </a:pPr>
            <a:r>
              <a:rPr lang="en" sz="1800">
                <a:solidFill>
                  <a:schemeClr val="lt1"/>
                </a:solidFill>
                <a:latin typeface="Calibri"/>
                <a:ea typeface="Calibri"/>
                <a:cs typeface="Calibri"/>
                <a:sym typeface="Calibri"/>
              </a:rPr>
              <a:t>Heart surgeon</a:t>
            </a:r>
            <a:endParaRPr sz="1800">
              <a:solidFill>
                <a:schemeClr val="lt1"/>
              </a:solidFill>
              <a:latin typeface="Calibri"/>
              <a:ea typeface="Calibri"/>
              <a:cs typeface="Calibri"/>
              <a:sym typeface="Calibri"/>
            </a:endParaRPr>
          </a:p>
        </p:txBody>
      </p:sp>
      <p:pic>
        <p:nvPicPr>
          <p:cNvPr id="4723" name="Google Shape;4723;p270"/>
          <p:cNvPicPr preferRelativeResize="0"/>
          <p:nvPr/>
        </p:nvPicPr>
        <p:blipFill>
          <a:blip r:embed="rId4">
            <a:alphaModFix/>
          </a:blip>
          <a:stretch>
            <a:fillRect/>
          </a:stretch>
        </p:blipFill>
        <p:spPr>
          <a:xfrm>
            <a:off x="6911726" y="3741265"/>
            <a:ext cx="2232275" cy="1445649"/>
          </a:xfrm>
          <a:prstGeom prst="rect">
            <a:avLst/>
          </a:prstGeom>
          <a:noFill/>
          <a:ln>
            <a:noFill/>
          </a:ln>
        </p:spPr>
      </p:pic>
      <p:graphicFrame>
        <p:nvGraphicFramePr>
          <p:cNvPr id="4724" name="Google Shape;4724;p270"/>
          <p:cNvGraphicFramePr/>
          <p:nvPr/>
        </p:nvGraphicFramePr>
        <p:xfrm>
          <a:off x="90850" y="1185525"/>
          <a:ext cx="3000000" cy="3000000"/>
        </p:xfrm>
        <a:graphic>
          <a:graphicData uri="http://schemas.openxmlformats.org/drawingml/2006/table">
            <a:tbl>
              <a:tblPr>
                <a:noFill/>
                <a:tableStyleId>{62B36BF8-392B-4E25-8475-8E34BF66E5CB}</a:tableStyleId>
              </a:tblPr>
              <a:tblGrid>
                <a:gridCol w="2772525"/>
                <a:gridCol w="2492625"/>
                <a:gridCol w="3652325"/>
              </a:tblGrid>
              <a:tr h="321800">
                <a:tc>
                  <a:txBody>
                    <a:bodyPr/>
                    <a:lstStyle/>
                    <a:p>
                      <a:pPr indent="0" lvl="0" marL="0" rtl="0" algn="l">
                        <a:spcBef>
                          <a:spcPts val="0"/>
                        </a:spcBef>
                        <a:spcAft>
                          <a:spcPts val="0"/>
                        </a:spcAft>
                        <a:buNone/>
                      </a:pPr>
                      <a:r>
                        <a:rPr b="1" i="1" lang="en" sz="1600">
                          <a:solidFill>
                            <a:schemeClr val="dk1"/>
                          </a:solidFill>
                        </a:rPr>
                        <a:t>“I’m a good friend”</a:t>
                      </a:r>
                      <a:endParaRPr b="1" i="1" sz="16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600"/>
                        <a:t>Correct Italian translation</a:t>
                      </a:r>
                      <a:endParaRPr sz="1600"/>
                    </a:p>
                  </a:txBody>
                  <a:tcPr marT="91425" marB="91425" marR="91425" marL="91425"/>
                </a:tc>
                <a:tc>
                  <a:txBody>
                    <a:bodyPr/>
                    <a:lstStyle/>
                    <a:p>
                      <a:pPr indent="0" lvl="0" marL="0" rtl="0" algn="ctr">
                        <a:spcBef>
                          <a:spcPts val="0"/>
                        </a:spcBef>
                        <a:spcAft>
                          <a:spcPts val="1600"/>
                        </a:spcAft>
                        <a:buNone/>
                      </a:pPr>
                      <a:r>
                        <a:rPr lang="en" sz="1600"/>
                        <a:t>Most probable automatic translation</a:t>
                      </a:r>
                      <a:endParaRPr sz="1600"/>
                    </a:p>
                  </a:txBody>
                  <a:tcPr marT="91425" marB="91425" marR="91425" marL="91425"/>
                </a:tc>
              </a:tr>
              <a:tr h="321800">
                <a:tc>
                  <a:txBody>
                    <a:bodyPr/>
                    <a:lstStyle/>
                    <a:p>
                      <a:pPr indent="0" lvl="0" marL="0" rtl="0" algn="l">
                        <a:spcBef>
                          <a:spcPts val="0"/>
                        </a:spcBef>
                        <a:spcAft>
                          <a:spcPts val="0"/>
                        </a:spcAft>
                        <a:buNone/>
                      </a:pPr>
                      <a:r>
                        <a:rPr lang="en" sz="1600"/>
                        <a:t>M:</a:t>
                      </a:r>
                      <a:r>
                        <a:rPr i="1" lang="en" sz="1600"/>
                        <a:t> “Sono un</a:t>
                      </a:r>
                      <a:r>
                        <a:rPr b="1" i="1" lang="en" sz="1600"/>
                        <a:t>_</a:t>
                      </a:r>
                      <a:r>
                        <a:rPr i="1" lang="en" sz="1600"/>
                        <a:t> buon</a:t>
                      </a:r>
                      <a:r>
                        <a:rPr b="1" i="1" lang="en" sz="1600"/>
                        <a:t>_</a:t>
                      </a:r>
                      <a:r>
                        <a:rPr i="1" lang="en" sz="1600"/>
                        <a:t> amic</a:t>
                      </a:r>
                      <a:r>
                        <a:rPr b="1" i="1" lang="en" sz="1600" u="sng"/>
                        <a:t>o</a:t>
                      </a:r>
                      <a:r>
                        <a:rPr i="1" lang="en" sz="1600"/>
                        <a:t>” </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6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t/>
                      </a:r>
                      <a:endParaRPr sz="1600"/>
                    </a:p>
                  </a:txBody>
                  <a:tcPr marT="91425" marB="91425" marR="91425" marL="91425"/>
                </a:tc>
              </a:tr>
              <a:tr h="395050">
                <a:tc>
                  <a:txBody>
                    <a:bodyPr/>
                    <a:lstStyle/>
                    <a:p>
                      <a:pPr indent="0" lvl="0" marL="0" rtl="0" algn="l">
                        <a:spcBef>
                          <a:spcPts val="0"/>
                        </a:spcBef>
                        <a:spcAft>
                          <a:spcPts val="0"/>
                        </a:spcAft>
                        <a:buNone/>
                      </a:pPr>
                      <a:r>
                        <a:rPr lang="en" sz="1600"/>
                        <a:t>F:</a:t>
                      </a:r>
                      <a:r>
                        <a:rPr i="1" lang="en" sz="1600"/>
                        <a:t> “Sono un</a:t>
                      </a:r>
                      <a:r>
                        <a:rPr b="1" i="1" lang="en" sz="1600" u="sng"/>
                        <a:t>a</a:t>
                      </a:r>
                      <a:r>
                        <a:rPr i="1" lang="en" sz="1600"/>
                        <a:t> buon</a:t>
                      </a:r>
                      <a:r>
                        <a:rPr b="1" i="1" lang="en" sz="1600" u="sng"/>
                        <a:t>a</a:t>
                      </a:r>
                      <a:r>
                        <a:rPr i="1" lang="en" sz="1600"/>
                        <a:t> amic</a:t>
                      </a:r>
                      <a:r>
                        <a:rPr b="1" i="1" lang="en" sz="1600" u="sng"/>
                        <a:t>a</a:t>
                      </a:r>
                      <a:r>
                        <a:rPr i="1" lang="en" sz="1600">
                          <a:solidFill>
                            <a:schemeClr val="dk2"/>
                          </a:solidFill>
                        </a:rPr>
                        <a:t>”</a:t>
                      </a:r>
                      <a:endParaRPr i="1" sz="1600" u="sng"/>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6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t/>
                      </a:r>
                      <a:endParaRPr sz="1600"/>
                    </a:p>
                  </a:txBody>
                  <a:tcPr marT="91425" marB="91425" marR="91425" marL="91425"/>
                </a:tc>
              </a:tr>
            </a:tbl>
          </a:graphicData>
        </a:graphic>
      </p:graphicFrame>
      <p:pic>
        <p:nvPicPr>
          <p:cNvPr id="4725" name="Google Shape;4725;p270"/>
          <p:cNvPicPr preferRelativeResize="0"/>
          <p:nvPr/>
        </p:nvPicPr>
        <p:blipFill>
          <a:blip r:embed="rId5">
            <a:alphaModFix/>
          </a:blip>
          <a:stretch>
            <a:fillRect/>
          </a:stretch>
        </p:blipFill>
        <p:spPr>
          <a:xfrm>
            <a:off x="3842492" y="1646860"/>
            <a:ext cx="329184" cy="314872"/>
          </a:xfrm>
          <a:prstGeom prst="rect">
            <a:avLst/>
          </a:prstGeom>
          <a:noFill/>
          <a:ln>
            <a:noFill/>
          </a:ln>
        </p:spPr>
      </p:pic>
      <p:pic>
        <p:nvPicPr>
          <p:cNvPr id="4726" name="Google Shape;4726;p270"/>
          <p:cNvPicPr preferRelativeResize="0"/>
          <p:nvPr/>
        </p:nvPicPr>
        <p:blipFill>
          <a:blip r:embed="rId5">
            <a:alphaModFix/>
          </a:blip>
          <a:stretch>
            <a:fillRect/>
          </a:stretch>
        </p:blipFill>
        <p:spPr>
          <a:xfrm>
            <a:off x="3842492" y="2108210"/>
            <a:ext cx="329184" cy="314872"/>
          </a:xfrm>
          <a:prstGeom prst="rect">
            <a:avLst/>
          </a:prstGeom>
          <a:noFill/>
          <a:ln>
            <a:noFill/>
          </a:ln>
        </p:spPr>
      </p:pic>
      <p:pic>
        <p:nvPicPr>
          <p:cNvPr id="4727" name="Google Shape;4727;p270"/>
          <p:cNvPicPr preferRelativeResize="0"/>
          <p:nvPr/>
        </p:nvPicPr>
        <p:blipFill>
          <a:blip r:embed="rId5">
            <a:alphaModFix/>
          </a:blip>
          <a:stretch>
            <a:fillRect/>
          </a:stretch>
        </p:blipFill>
        <p:spPr>
          <a:xfrm>
            <a:off x="6955492" y="1690997"/>
            <a:ext cx="329184" cy="314872"/>
          </a:xfrm>
          <a:prstGeom prst="rect">
            <a:avLst/>
          </a:prstGeom>
          <a:noFill/>
          <a:ln>
            <a:noFill/>
          </a:ln>
        </p:spPr>
      </p:pic>
      <p:grpSp>
        <p:nvGrpSpPr>
          <p:cNvPr id="4728" name="Google Shape;4728;p270"/>
          <p:cNvGrpSpPr/>
          <p:nvPr/>
        </p:nvGrpSpPr>
        <p:grpSpPr>
          <a:xfrm rot="-401405">
            <a:off x="4326481" y="2107627"/>
            <a:ext cx="4744310" cy="702906"/>
            <a:chOff x="4250250" y="2336175"/>
            <a:chExt cx="4744266" cy="702900"/>
          </a:xfrm>
        </p:grpSpPr>
        <p:sp>
          <p:nvSpPr>
            <p:cNvPr id="4729" name="Google Shape;4729;p270"/>
            <p:cNvSpPr txBox="1"/>
            <p:nvPr/>
          </p:nvSpPr>
          <p:spPr>
            <a:xfrm>
              <a:off x="4250250" y="2336175"/>
              <a:ext cx="4711500" cy="70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Source Sans Pro"/>
                  <a:ea typeface="Source Sans Pro"/>
                  <a:cs typeface="Source Sans Pro"/>
                  <a:sym typeface="Source Sans Pro"/>
                </a:rPr>
                <a:t>Independently from the speaker</a:t>
              </a:r>
              <a:endParaRPr b="1" sz="1800">
                <a:solidFill>
                  <a:schemeClr val="dk1"/>
                </a:solidFill>
                <a:latin typeface="Source Sans Pro"/>
                <a:ea typeface="Source Sans Pro"/>
                <a:cs typeface="Source Sans Pro"/>
                <a:sym typeface="Source Sans Pro"/>
              </a:endParaRPr>
            </a:p>
          </p:txBody>
        </p:sp>
        <p:pic>
          <p:nvPicPr>
            <p:cNvPr id="4730" name="Google Shape;4730;p270"/>
            <p:cNvPicPr preferRelativeResize="0"/>
            <p:nvPr/>
          </p:nvPicPr>
          <p:blipFill>
            <a:blip r:embed="rId6">
              <a:alphaModFix/>
            </a:blip>
            <a:stretch>
              <a:fillRect/>
            </a:stretch>
          </p:blipFill>
          <p:spPr>
            <a:xfrm>
              <a:off x="8371116" y="2375925"/>
              <a:ext cx="623400" cy="623400"/>
            </a:xfrm>
            <a:prstGeom prst="rect">
              <a:avLst/>
            </a:prstGeom>
            <a:noFill/>
            <a:ln>
              <a:noFill/>
            </a:ln>
          </p:spPr>
        </p:pic>
        <p:pic>
          <p:nvPicPr>
            <p:cNvPr id="4731" name="Google Shape;4731;p270"/>
            <p:cNvPicPr preferRelativeResize="0"/>
            <p:nvPr/>
          </p:nvPicPr>
          <p:blipFill>
            <a:blip r:embed="rId7">
              <a:alphaModFix/>
            </a:blip>
            <a:stretch>
              <a:fillRect/>
            </a:stretch>
          </p:blipFill>
          <p:spPr>
            <a:xfrm>
              <a:off x="7699125" y="2375925"/>
              <a:ext cx="623400" cy="623400"/>
            </a:xfrm>
            <a:prstGeom prst="rect">
              <a:avLst/>
            </a:prstGeom>
            <a:noFill/>
            <a:ln>
              <a:noFill/>
            </a:ln>
          </p:spPr>
        </p:pic>
      </p:grpSp>
      <p:sp>
        <p:nvSpPr>
          <p:cNvPr id="4732" name="Google Shape;4732;p27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33" name="Google Shape;4733;p270"/>
          <p:cNvSpPr txBox="1"/>
          <p:nvPr/>
        </p:nvSpPr>
        <p:spPr>
          <a:xfrm>
            <a:off x="7474853" y="4713341"/>
            <a:ext cx="1669200" cy="397200"/>
          </a:xfrm>
          <a:prstGeom prst="rect">
            <a:avLst/>
          </a:prstGeom>
          <a:solidFill>
            <a:schemeClr val="dk1"/>
          </a:solidFill>
          <a:ln cap="flat" cmpd="sng" w="9525">
            <a:solidFill>
              <a:srgbClr val="000000"/>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90000"/>
              </a:lnSpc>
              <a:spcBef>
                <a:spcPts val="0"/>
              </a:spcBef>
              <a:spcAft>
                <a:spcPts val="0"/>
              </a:spcAft>
              <a:buClr>
                <a:schemeClr val="lt1"/>
              </a:buClr>
              <a:buSzPts val="1400"/>
              <a:buFont typeface="Calibri"/>
              <a:buNone/>
            </a:pPr>
            <a:r>
              <a:rPr lang="en" sz="1800">
                <a:solidFill>
                  <a:schemeClr val="lt1"/>
                </a:solidFill>
                <a:latin typeface="Calibri"/>
                <a:ea typeface="Calibri"/>
                <a:cs typeface="Calibri"/>
                <a:sym typeface="Calibri"/>
              </a:rPr>
              <a:t>Nurse</a:t>
            </a:r>
            <a:endParaRPr sz="1800">
              <a:solidFill>
                <a:schemeClr val="lt1"/>
              </a:solidFill>
              <a:latin typeface="Calibri"/>
              <a:ea typeface="Calibri"/>
              <a:cs typeface="Calibri"/>
              <a:sym typeface="Calibri"/>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7" name="Shape 4737"/>
        <p:cNvGrpSpPr/>
        <p:nvPr/>
      </p:nvGrpSpPr>
      <p:grpSpPr>
        <a:xfrm>
          <a:off x="0" y="0"/>
          <a:ext cx="0" cy="0"/>
          <a:chOff x="0" y="0"/>
          <a:chExt cx="0" cy="0"/>
        </a:xfrm>
      </p:grpSpPr>
      <p:sp>
        <p:nvSpPr>
          <p:cNvPr id="4738" name="Google Shape;4738;p27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bias and automatic translation</a:t>
            </a:r>
            <a:endParaRPr/>
          </a:p>
        </p:txBody>
      </p:sp>
      <p:sp>
        <p:nvSpPr>
          <p:cNvPr id="4739" name="Google Shape;4739;p271"/>
          <p:cNvSpPr txBox="1"/>
          <p:nvPr>
            <p:ph idx="1" type="body"/>
          </p:nvPr>
        </p:nvSpPr>
        <p:spPr>
          <a:xfrm>
            <a:off x="311700" y="1152475"/>
            <a:ext cx="8520600" cy="2096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b="1" lang="en">
                <a:solidFill>
                  <a:schemeClr val="dk1"/>
                </a:solidFill>
              </a:rPr>
              <a:t>Machine Translation</a:t>
            </a:r>
            <a:r>
              <a:rPr lang="en"/>
              <a:t> (text-to-text)</a:t>
            </a:r>
            <a:endParaRPr/>
          </a:p>
          <a:p>
            <a:pPr indent="0" lvl="0" marL="342900" rtl="0" algn="l">
              <a:lnSpc>
                <a:spcPct val="90000"/>
              </a:lnSpc>
              <a:spcBef>
                <a:spcPts val="0"/>
              </a:spcBef>
              <a:spcAft>
                <a:spcPts val="0"/>
              </a:spcAft>
              <a:buNone/>
            </a:pPr>
            <a:r>
              <a:rPr lang="en"/>
              <a:t>→ textual input does NOT always provide gender clues</a:t>
            </a:r>
            <a:endParaRPr/>
          </a:p>
          <a:p>
            <a:pPr indent="0" lvl="0" marL="0" rtl="0" algn="l">
              <a:spcBef>
                <a:spcPts val="0"/>
              </a:spcBef>
              <a:spcAft>
                <a:spcPts val="0"/>
              </a:spcAft>
              <a:buNone/>
            </a:pPr>
            <a:r>
              <a:t/>
            </a:r>
            <a:endParaRPr/>
          </a:p>
          <a:p>
            <a:pPr indent="-342900" lvl="0" marL="457200" rtl="0" algn="l">
              <a:lnSpc>
                <a:spcPct val="100000"/>
              </a:lnSpc>
              <a:spcBef>
                <a:spcPts val="1600"/>
              </a:spcBef>
              <a:spcAft>
                <a:spcPts val="0"/>
              </a:spcAft>
              <a:buSzPts val="1800"/>
              <a:buChar char="●"/>
            </a:pPr>
            <a:r>
              <a:rPr b="1" lang="en">
                <a:solidFill>
                  <a:schemeClr val="dk1"/>
                </a:solidFill>
              </a:rPr>
              <a:t>Speech Translation</a:t>
            </a:r>
            <a:r>
              <a:rPr lang="en"/>
              <a:t> (speech-to-text)</a:t>
            </a:r>
            <a:endParaRPr/>
          </a:p>
          <a:p>
            <a:pPr indent="0" lvl="0" marL="342900" rtl="0" algn="l">
              <a:lnSpc>
                <a:spcPct val="90000"/>
              </a:lnSpc>
              <a:spcBef>
                <a:spcPts val="0"/>
              </a:spcBef>
              <a:spcAft>
                <a:spcPts val="0"/>
              </a:spcAft>
              <a:buNone/>
            </a:pPr>
            <a:r>
              <a:rPr lang="en"/>
              <a:t>→ audio input can provide gender clues</a:t>
            </a:r>
            <a:endParaRPr/>
          </a:p>
          <a:p>
            <a:pPr indent="0" lvl="0" marL="457200" rtl="0" algn="l">
              <a:spcBef>
                <a:spcPts val="0"/>
              </a:spcBef>
              <a:spcAft>
                <a:spcPts val="1600"/>
              </a:spcAft>
              <a:buNone/>
            </a:pPr>
            <a:r>
              <a:t/>
            </a:r>
            <a:endParaRPr/>
          </a:p>
        </p:txBody>
      </p:sp>
      <p:sp>
        <p:nvSpPr>
          <p:cNvPr id="4740" name="Google Shape;4740;p271"/>
          <p:cNvSpPr txBox="1"/>
          <p:nvPr/>
        </p:nvSpPr>
        <p:spPr>
          <a:xfrm>
            <a:off x="7186925" y="1184825"/>
            <a:ext cx="176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latin typeface="Calibri"/>
                <a:ea typeface="Calibri"/>
                <a:cs typeface="Calibri"/>
                <a:sym typeface="Calibri"/>
              </a:rPr>
              <a:t>I’m a good friend</a:t>
            </a:r>
            <a:endParaRPr sz="1100">
              <a:solidFill>
                <a:srgbClr val="FF0000"/>
              </a:solidFill>
            </a:endParaRPr>
          </a:p>
        </p:txBody>
      </p:sp>
      <p:sp>
        <p:nvSpPr>
          <p:cNvPr id="4741" name="Google Shape;4741;p271"/>
          <p:cNvSpPr txBox="1"/>
          <p:nvPr/>
        </p:nvSpPr>
        <p:spPr>
          <a:xfrm>
            <a:off x="7346925" y="2267500"/>
            <a:ext cx="1764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rgbClr val="FF0000"/>
              </a:solidFill>
            </a:endParaRPr>
          </a:p>
        </p:txBody>
      </p:sp>
      <p:pic>
        <p:nvPicPr>
          <p:cNvPr id="4742" name="Google Shape;4742;p271"/>
          <p:cNvPicPr preferRelativeResize="0"/>
          <p:nvPr/>
        </p:nvPicPr>
        <p:blipFill>
          <a:blip r:embed="rId3">
            <a:alphaModFix/>
          </a:blip>
          <a:stretch>
            <a:fillRect/>
          </a:stretch>
        </p:blipFill>
        <p:spPr>
          <a:xfrm flipH="1">
            <a:off x="6647309" y="2336249"/>
            <a:ext cx="623406" cy="623406"/>
          </a:xfrm>
          <a:prstGeom prst="rect">
            <a:avLst/>
          </a:prstGeom>
          <a:noFill/>
          <a:ln>
            <a:noFill/>
          </a:ln>
        </p:spPr>
      </p:pic>
      <p:sp>
        <p:nvSpPr>
          <p:cNvPr id="4743" name="Google Shape;4743;p271"/>
          <p:cNvSpPr/>
          <p:nvPr/>
        </p:nvSpPr>
        <p:spPr>
          <a:xfrm>
            <a:off x="7186925" y="1762925"/>
            <a:ext cx="1941300" cy="579900"/>
          </a:xfrm>
          <a:prstGeom prst="wedgeRoundRectCallout">
            <a:avLst>
              <a:gd fmla="val -47614" name="adj1"/>
              <a:gd fmla="val 83083" name="adj2"/>
              <a:gd fmla="val 0" name="adj3"/>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800">
                <a:solidFill>
                  <a:srgbClr val="FF0000"/>
                </a:solidFill>
                <a:latin typeface="Calibri"/>
                <a:ea typeface="Calibri"/>
                <a:cs typeface="Calibri"/>
                <a:sym typeface="Calibri"/>
              </a:rPr>
              <a:t>I’m a good friend</a:t>
            </a:r>
            <a:endParaRPr sz="1100">
              <a:solidFill>
                <a:srgbClr val="FF0000"/>
              </a:solidFill>
            </a:endParaRPr>
          </a:p>
        </p:txBody>
      </p:sp>
      <p:sp>
        <p:nvSpPr>
          <p:cNvPr id="4744" name="Google Shape;4744;p27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45" name="Google Shape;4745;p271"/>
          <p:cNvSpPr txBox="1"/>
          <p:nvPr/>
        </p:nvSpPr>
        <p:spPr>
          <a:xfrm>
            <a:off x="311700" y="3523550"/>
            <a:ext cx="8353500" cy="1165200"/>
          </a:xfrm>
          <a:prstGeom prst="rect">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800"/>
              </a:spcAft>
              <a:buNone/>
            </a:pPr>
            <a:r>
              <a:rPr b="1" lang="en" sz="2600">
                <a:solidFill>
                  <a:schemeClr val="dk1"/>
                </a:solidFill>
                <a:latin typeface="Caveat"/>
                <a:ea typeface="Caveat"/>
                <a:cs typeface="Caveat"/>
                <a:sym typeface="Caveat"/>
              </a:rPr>
              <a:t>Are ST systems able to exploit audio information to translate gender?</a:t>
            </a:r>
            <a:endParaRPr b="1" sz="2600">
              <a:solidFill>
                <a:schemeClr val="dk1"/>
              </a:solidFill>
              <a:latin typeface="Caveat"/>
              <a:ea typeface="Caveat"/>
              <a:cs typeface="Caveat"/>
              <a:sym typeface="Caveat"/>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9" name="Shape 4749"/>
        <p:cNvGrpSpPr/>
        <p:nvPr/>
      </p:nvGrpSpPr>
      <p:grpSpPr>
        <a:xfrm>
          <a:off x="0" y="0"/>
          <a:ext cx="0" cy="0"/>
          <a:chOff x="0" y="0"/>
          <a:chExt cx="0" cy="0"/>
        </a:xfrm>
      </p:grpSpPr>
      <p:sp>
        <p:nvSpPr>
          <p:cNvPr id="4750" name="Google Shape;4750;p272"/>
          <p:cNvSpPr txBox="1"/>
          <p:nvPr>
            <p:ph type="title"/>
          </p:nvPr>
        </p:nvSpPr>
        <p:spPr>
          <a:xfrm>
            <a:off x="311700" y="445025"/>
            <a:ext cx="87417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bias and ST - exploiting audio features</a:t>
            </a:r>
            <a:endParaRPr/>
          </a:p>
        </p:txBody>
      </p:sp>
      <p:sp>
        <p:nvSpPr>
          <p:cNvPr id="4751" name="Google Shape;4751;p272"/>
          <p:cNvSpPr txBox="1"/>
          <p:nvPr>
            <p:ph idx="1" type="body"/>
          </p:nvPr>
        </p:nvSpPr>
        <p:spPr>
          <a:xfrm>
            <a:off x="311700" y="1152475"/>
            <a:ext cx="8741700" cy="2002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Bentivogli et al., “</a:t>
            </a:r>
            <a:r>
              <a:rPr i="1" lang="en"/>
              <a:t>Gender in Danger? Evaluating Speech Translation Technology on the MuST-SHE Corpus</a:t>
            </a:r>
            <a:r>
              <a:rPr lang="en"/>
              <a:t>”, ACL 2020</a:t>
            </a:r>
            <a:endParaRPr/>
          </a:p>
          <a:p>
            <a:pPr indent="-342900" lvl="1" marL="914400" rtl="0" algn="l">
              <a:lnSpc>
                <a:spcPct val="150000"/>
              </a:lnSpc>
              <a:spcBef>
                <a:spcPts val="1000"/>
              </a:spcBef>
              <a:spcAft>
                <a:spcPts val="0"/>
              </a:spcAft>
              <a:buClr>
                <a:schemeClr val="dk1"/>
              </a:buClr>
              <a:buSzPts val="1800"/>
              <a:buChar char="○"/>
            </a:pPr>
            <a:r>
              <a:rPr b="1" lang="en" sz="1800">
                <a:solidFill>
                  <a:schemeClr val="dk1"/>
                </a:solidFill>
              </a:rPr>
              <a:t>MuST-SHE: a benchmark for the analysis of gender translation in MT and ST</a:t>
            </a:r>
            <a:endParaRPr b="1" sz="1800">
              <a:solidFill>
                <a:schemeClr val="dk1"/>
              </a:solidFill>
            </a:endParaRPr>
          </a:p>
          <a:p>
            <a:pPr indent="-317500" lvl="1" marL="914400" rtl="0" algn="just">
              <a:lnSpc>
                <a:spcPct val="150000"/>
              </a:lnSpc>
              <a:spcBef>
                <a:spcPts val="0"/>
              </a:spcBef>
              <a:spcAft>
                <a:spcPts val="0"/>
              </a:spcAft>
              <a:buClr>
                <a:srgbClr val="FFFFFF"/>
              </a:buClr>
              <a:buSzPts val="1400"/>
              <a:buChar char="○"/>
            </a:pPr>
            <a:r>
              <a:rPr b="1" lang="en">
                <a:solidFill>
                  <a:srgbClr val="FFFFFF"/>
                </a:solidFill>
              </a:rPr>
              <a:t>Gender-sensitive evaluation methodology </a:t>
            </a:r>
            <a:endParaRPr b="1">
              <a:solidFill>
                <a:srgbClr val="FFFFFF"/>
              </a:solidFill>
            </a:endParaRPr>
          </a:p>
          <a:p>
            <a:pPr indent="-317500" lvl="1" marL="914400" rtl="0" algn="just">
              <a:lnSpc>
                <a:spcPct val="150000"/>
              </a:lnSpc>
              <a:spcBef>
                <a:spcPts val="0"/>
              </a:spcBef>
              <a:spcAft>
                <a:spcPts val="0"/>
              </a:spcAft>
              <a:buClr>
                <a:srgbClr val="FFFFFF"/>
              </a:buClr>
              <a:buSzPts val="1400"/>
              <a:buChar char="○"/>
            </a:pPr>
            <a:r>
              <a:rPr b="1" lang="en">
                <a:solidFill>
                  <a:srgbClr val="FFFFFF"/>
                </a:solidFill>
              </a:rPr>
              <a:t>Comparison between end-to-end and cascade ST approaches </a:t>
            </a:r>
            <a:endParaRPr b="1">
              <a:solidFill>
                <a:srgbClr val="FFFFFF"/>
              </a:solidFill>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4752" name="Google Shape;4752;p272"/>
          <p:cNvSpPr txBox="1"/>
          <p:nvPr>
            <p:ph idx="1" type="body"/>
          </p:nvPr>
        </p:nvSpPr>
        <p:spPr>
          <a:xfrm>
            <a:off x="176675" y="3154975"/>
            <a:ext cx="8967300" cy="190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p>
          <a:p>
            <a:pPr indent="-342900" lvl="0" marL="457200" rtl="0" algn="l">
              <a:lnSpc>
                <a:spcPct val="100000"/>
              </a:lnSpc>
              <a:spcBef>
                <a:spcPts val="1000"/>
              </a:spcBef>
              <a:spcAft>
                <a:spcPts val="0"/>
              </a:spcAft>
              <a:buSzPts val="1800"/>
              <a:buChar char="●"/>
            </a:pPr>
            <a:r>
              <a:rPr b="1" lang="en">
                <a:solidFill>
                  <a:schemeClr val="dk1"/>
                </a:solidFill>
              </a:rPr>
              <a:t>Derived from MuST-C</a:t>
            </a:r>
            <a:r>
              <a:rPr lang="en"/>
              <a:t> (2 language directions En→It, En→Fr)</a:t>
            </a:r>
            <a:endParaRPr/>
          </a:p>
          <a:p>
            <a:pPr indent="-342900" lvl="0" marL="457200" rtl="0" algn="l">
              <a:lnSpc>
                <a:spcPct val="100000"/>
              </a:lnSpc>
              <a:spcBef>
                <a:spcPts val="0"/>
              </a:spcBef>
              <a:spcAft>
                <a:spcPts val="0"/>
              </a:spcAft>
              <a:buSzPts val="1800"/>
              <a:buChar char="●"/>
            </a:pPr>
            <a:r>
              <a:rPr b="1" lang="en">
                <a:solidFill>
                  <a:schemeClr val="dk1"/>
                </a:solidFill>
              </a:rPr>
              <a:t>Gender-sensitive design</a:t>
            </a:r>
            <a:r>
              <a:rPr lang="en"/>
              <a:t>: each segment contains 1+ English gender-neutral word translated into the corresponding masculine/feminine target word(s) </a:t>
            </a:r>
            <a:endParaRPr/>
          </a:p>
          <a:p>
            <a:pPr indent="-342900" lvl="0" marL="457200" rtl="0" algn="l">
              <a:lnSpc>
                <a:spcPct val="100000"/>
              </a:lnSpc>
              <a:spcBef>
                <a:spcPts val="0"/>
              </a:spcBef>
              <a:spcAft>
                <a:spcPts val="0"/>
              </a:spcAft>
              <a:buSzPts val="1800"/>
              <a:buChar char="●"/>
            </a:pPr>
            <a:r>
              <a:rPr b="1" lang="en">
                <a:solidFill>
                  <a:schemeClr val="dk1"/>
                </a:solidFill>
              </a:rPr>
              <a:t>2 gender phenomena</a:t>
            </a:r>
            <a:r>
              <a:rPr lang="en"/>
              <a:t>: info-in-audio (</a:t>
            </a:r>
            <a:r>
              <a:rPr i="1" lang="en"/>
              <a:t>I’m a good friend</a:t>
            </a:r>
            <a:r>
              <a:rPr lang="en"/>
              <a:t>), info-in-content (</a:t>
            </a:r>
            <a:r>
              <a:rPr i="1" lang="en"/>
              <a:t>she is a good...</a:t>
            </a:r>
            <a:r>
              <a:rPr lang="en"/>
              <a:t>)</a:t>
            </a:r>
            <a:endParaRPr/>
          </a:p>
          <a:p>
            <a:pPr indent="0" lvl="0" marL="0" rtl="0" algn="l">
              <a:spcBef>
                <a:spcPts val="0"/>
              </a:spcBef>
              <a:spcAft>
                <a:spcPts val="1600"/>
              </a:spcAft>
              <a:buNone/>
            </a:pPr>
            <a:r>
              <a:t/>
            </a:r>
            <a:endParaRPr/>
          </a:p>
        </p:txBody>
      </p:sp>
      <p:sp>
        <p:nvSpPr>
          <p:cNvPr id="4753" name="Google Shape;4753;p27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7" name="Shape 4757"/>
        <p:cNvGrpSpPr/>
        <p:nvPr/>
      </p:nvGrpSpPr>
      <p:grpSpPr>
        <a:xfrm>
          <a:off x="0" y="0"/>
          <a:ext cx="0" cy="0"/>
          <a:chOff x="0" y="0"/>
          <a:chExt cx="0" cy="0"/>
        </a:xfrm>
      </p:grpSpPr>
      <p:sp>
        <p:nvSpPr>
          <p:cNvPr id="4758" name="Google Shape;4758;p273"/>
          <p:cNvSpPr txBox="1"/>
          <p:nvPr>
            <p:ph idx="1" type="body"/>
          </p:nvPr>
        </p:nvSpPr>
        <p:spPr>
          <a:xfrm>
            <a:off x="311700" y="1152475"/>
            <a:ext cx="8741700" cy="2002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Bentivogli et al., “</a:t>
            </a:r>
            <a:r>
              <a:rPr i="1" lang="en"/>
              <a:t>Gender in Danger? Evaluating Speech Translation Technology on the MuST-SHE Corpus</a:t>
            </a:r>
            <a:r>
              <a:rPr lang="en"/>
              <a:t>”, ACL 2020</a:t>
            </a:r>
            <a:endParaRPr/>
          </a:p>
          <a:p>
            <a:pPr indent="-342900" lvl="1" marL="914400" rtl="0" algn="l">
              <a:lnSpc>
                <a:spcPct val="150000"/>
              </a:lnSpc>
              <a:spcBef>
                <a:spcPts val="1000"/>
              </a:spcBef>
              <a:spcAft>
                <a:spcPts val="0"/>
              </a:spcAft>
              <a:buSzPts val="1800"/>
              <a:buChar char="○"/>
            </a:pPr>
            <a:r>
              <a:rPr lang="en" sz="1800"/>
              <a:t>MuST-SHE: a benchmark for the analysis of gender translation in MT and ST</a:t>
            </a:r>
            <a:endParaRPr sz="1800"/>
          </a:p>
          <a:p>
            <a:pPr indent="-342900" lvl="1" marL="914400" rtl="0" algn="just">
              <a:lnSpc>
                <a:spcPct val="150000"/>
              </a:lnSpc>
              <a:spcBef>
                <a:spcPts val="0"/>
              </a:spcBef>
              <a:spcAft>
                <a:spcPts val="0"/>
              </a:spcAft>
              <a:buClr>
                <a:schemeClr val="dk1"/>
              </a:buClr>
              <a:buSzPts val="1800"/>
              <a:buChar char="○"/>
            </a:pPr>
            <a:r>
              <a:rPr b="1" lang="en" sz="1800">
                <a:solidFill>
                  <a:schemeClr val="dk1"/>
                </a:solidFill>
              </a:rPr>
              <a:t>Gender-sensitive evaluation methodology based on “gender swapping” </a:t>
            </a:r>
            <a:endParaRPr b="1" sz="1800">
              <a:solidFill>
                <a:schemeClr val="dk1"/>
              </a:solidFill>
            </a:endParaRPr>
          </a:p>
          <a:p>
            <a:pPr indent="-317500" lvl="1" marL="914400" rtl="0" algn="just">
              <a:lnSpc>
                <a:spcPct val="150000"/>
              </a:lnSpc>
              <a:spcBef>
                <a:spcPts val="0"/>
              </a:spcBef>
              <a:spcAft>
                <a:spcPts val="0"/>
              </a:spcAft>
              <a:buClr>
                <a:srgbClr val="FFFFFF"/>
              </a:buClr>
              <a:buSzPts val="1400"/>
              <a:buChar char="○"/>
            </a:pPr>
            <a:r>
              <a:rPr b="1" lang="en">
                <a:solidFill>
                  <a:srgbClr val="FFFFFF"/>
                </a:solidFill>
              </a:rPr>
              <a:t>Comparison between end-to-end and cascade ST approaches </a:t>
            </a:r>
            <a:endParaRPr b="1">
              <a:solidFill>
                <a:srgbClr val="FFFFFF"/>
              </a:solidFill>
            </a:endParaRPr>
          </a:p>
          <a:p>
            <a:pPr indent="0" lvl="0" marL="0" rtl="0" algn="l">
              <a:spcBef>
                <a:spcPts val="0"/>
              </a:spcBef>
              <a:spcAft>
                <a:spcPts val="1600"/>
              </a:spcAft>
              <a:buNone/>
            </a:pPr>
            <a:r>
              <a:t/>
            </a:r>
            <a:endParaRPr/>
          </a:p>
        </p:txBody>
      </p:sp>
      <p:sp>
        <p:nvSpPr>
          <p:cNvPr id="4759" name="Google Shape;4759;p273"/>
          <p:cNvSpPr txBox="1"/>
          <p:nvPr>
            <p:ph idx="1" type="body"/>
          </p:nvPr>
        </p:nvSpPr>
        <p:spPr>
          <a:xfrm>
            <a:off x="176675" y="3154975"/>
            <a:ext cx="8804700" cy="19281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00000"/>
              </a:lnSpc>
              <a:spcBef>
                <a:spcPts val="1000"/>
              </a:spcBef>
              <a:spcAft>
                <a:spcPts val="0"/>
              </a:spcAft>
              <a:buSzPts val="1800"/>
              <a:buChar char="●"/>
            </a:pPr>
            <a:r>
              <a:rPr lang="en"/>
              <a:t>BLEU/Accuracy scores computed against </a:t>
            </a:r>
            <a:r>
              <a:rPr b="1" lang="en">
                <a:solidFill>
                  <a:srgbClr val="38761D"/>
                </a:solidFill>
              </a:rPr>
              <a:t>correct</a:t>
            </a:r>
            <a:r>
              <a:rPr lang="en"/>
              <a:t> and </a:t>
            </a:r>
            <a:r>
              <a:rPr b="1" lang="en">
                <a:solidFill>
                  <a:srgbClr val="FF0000"/>
                </a:solidFill>
              </a:rPr>
              <a:t>wrong</a:t>
            </a:r>
            <a:r>
              <a:rPr lang="en"/>
              <a:t> references</a:t>
            </a:r>
            <a:endParaRPr/>
          </a:p>
          <a:p>
            <a:pPr indent="-342900" lvl="1" marL="914400" rtl="0" algn="l">
              <a:lnSpc>
                <a:spcPct val="100000"/>
              </a:lnSpc>
              <a:spcBef>
                <a:spcPts val="0"/>
              </a:spcBef>
              <a:spcAft>
                <a:spcPts val="0"/>
              </a:spcAft>
              <a:buSzPts val="1800"/>
              <a:buChar char="○"/>
            </a:pPr>
            <a:r>
              <a:rPr lang="en" sz="1800"/>
              <a:t>Src:         </a:t>
            </a:r>
            <a:r>
              <a:rPr i="1" lang="en" sz="1800"/>
              <a:t>I have been to London </a:t>
            </a:r>
            <a:r>
              <a:rPr lang="en" sz="1800"/>
              <a:t> (female speaker)</a:t>
            </a:r>
            <a:endParaRPr sz="1800"/>
          </a:p>
          <a:p>
            <a:pPr indent="-342900" lvl="1" marL="914400" rtl="0" algn="l">
              <a:lnSpc>
                <a:spcPct val="100000"/>
              </a:lnSpc>
              <a:spcBef>
                <a:spcPts val="0"/>
              </a:spcBef>
              <a:spcAft>
                <a:spcPts val="0"/>
              </a:spcAft>
              <a:buSzPts val="1800"/>
              <a:buChar char="○"/>
            </a:pPr>
            <a:r>
              <a:rPr lang="en" sz="1800"/>
              <a:t>C-Ref:    </a:t>
            </a:r>
            <a:r>
              <a:rPr i="1" lang="en" sz="1800"/>
              <a:t>Io sono stat</a:t>
            </a:r>
            <a:r>
              <a:rPr b="1" i="1" lang="en" sz="1800" u="sng">
                <a:solidFill>
                  <a:srgbClr val="38761D"/>
                </a:solidFill>
              </a:rPr>
              <a:t>a</a:t>
            </a:r>
            <a:r>
              <a:rPr b="1" i="1" lang="en" sz="1800">
                <a:solidFill>
                  <a:srgbClr val="38761D"/>
                </a:solidFill>
              </a:rPr>
              <a:t> </a:t>
            </a:r>
            <a:r>
              <a:rPr i="1" lang="en" sz="1800"/>
              <a:t>a Londra</a:t>
            </a:r>
            <a:r>
              <a:rPr lang="en" sz="1800"/>
              <a:t>, </a:t>
            </a:r>
            <a:endParaRPr sz="1800"/>
          </a:p>
          <a:p>
            <a:pPr indent="-342900" lvl="1" marL="914400" rtl="0" algn="l">
              <a:lnSpc>
                <a:spcPct val="100000"/>
              </a:lnSpc>
              <a:spcBef>
                <a:spcPts val="0"/>
              </a:spcBef>
              <a:spcAft>
                <a:spcPts val="0"/>
              </a:spcAft>
              <a:buSzPts val="1800"/>
              <a:buChar char="○"/>
            </a:pPr>
            <a:r>
              <a:rPr lang="en" sz="1800"/>
              <a:t>W-Ref:   </a:t>
            </a:r>
            <a:r>
              <a:rPr i="1" lang="en" sz="1800"/>
              <a:t>Io sono stat</a:t>
            </a:r>
            <a:r>
              <a:rPr b="1" i="1" lang="en" sz="1800" u="sng">
                <a:solidFill>
                  <a:srgbClr val="FF0000"/>
                </a:solidFill>
              </a:rPr>
              <a:t>o</a:t>
            </a:r>
            <a:r>
              <a:rPr b="1" i="1" lang="en" sz="1800">
                <a:solidFill>
                  <a:srgbClr val="38761D"/>
                </a:solidFill>
              </a:rPr>
              <a:t> </a:t>
            </a:r>
            <a:r>
              <a:rPr i="1" lang="en" sz="1800"/>
              <a:t>a Londra</a:t>
            </a:r>
            <a:endParaRPr b="1" i="1" sz="1800">
              <a:solidFill>
                <a:srgbClr val="FF0000"/>
              </a:solidFill>
            </a:endParaRPr>
          </a:p>
          <a:p>
            <a:pPr indent="-342900" lvl="0" marL="457200" rtl="0" algn="l">
              <a:lnSpc>
                <a:spcPct val="100000"/>
              </a:lnSpc>
              <a:spcBef>
                <a:spcPts val="0"/>
              </a:spcBef>
              <a:spcAft>
                <a:spcPts val="0"/>
              </a:spcAft>
              <a:buSzPts val="1800"/>
              <a:buChar char="●"/>
            </a:pPr>
            <a:r>
              <a:rPr lang="en"/>
              <a:t>Difference between correct and wrong reference as a measure of  gender translation performance (the higher the better -- lower bias!)</a:t>
            </a:r>
            <a:endParaRPr b="1" i="1">
              <a:solidFill>
                <a:srgbClr val="FF0000"/>
              </a:solidFill>
            </a:endParaRPr>
          </a:p>
          <a:p>
            <a:pPr indent="0" lvl="0" marL="0" rtl="0" algn="l">
              <a:spcBef>
                <a:spcPts val="0"/>
              </a:spcBef>
              <a:spcAft>
                <a:spcPts val="1600"/>
              </a:spcAft>
              <a:buNone/>
            </a:pPr>
            <a:r>
              <a:t/>
            </a:r>
            <a:endParaRPr/>
          </a:p>
        </p:txBody>
      </p:sp>
      <p:sp>
        <p:nvSpPr>
          <p:cNvPr id="4760" name="Google Shape;4760;p273"/>
          <p:cNvSpPr txBox="1"/>
          <p:nvPr>
            <p:ph type="title"/>
          </p:nvPr>
        </p:nvSpPr>
        <p:spPr>
          <a:xfrm>
            <a:off x="311700" y="445025"/>
            <a:ext cx="87417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bias and ST - exploiting audio features</a:t>
            </a:r>
            <a:endParaRPr/>
          </a:p>
        </p:txBody>
      </p:sp>
      <p:sp>
        <p:nvSpPr>
          <p:cNvPr id="4761" name="Google Shape;4761;p27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5" name="Shape 4765"/>
        <p:cNvGrpSpPr/>
        <p:nvPr/>
      </p:nvGrpSpPr>
      <p:grpSpPr>
        <a:xfrm>
          <a:off x="0" y="0"/>
          <a:ext cx="0" cy="0"/>
          <a:chOff x="0" y="0"/>
          <a:chExt cx="0" cy="0"/>
        </a:xfrm>
      </p:grpSpPr>
      <p:sp>
        <p:nvSpPr>
          <p:cNvPr id="4766" name="Google Shape;4766;p274"/>
          <p:cNvSpPr txBox="1"/>
          <p:nvPr>
            <p:ph idx="1" type="body"/>
          </p:nvPr>
        </p:nvSpPr>
        <p:spPr>
          <a:xfrm>
            <a:off x="311700" y="1152475"/>
            <a:ext cx="8741700" cy="2002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Bentivogli et al., “</a:t>
            </a:r>
            <a:r>
              <a:rPr i="1" lang="en"/>
              <a:t>Gender in Danger? Evaluating Speech Translation Technology on the MuST-SHE Corpus</a:t>
            </a:r>
            <a:r>
              <a:rPr lang="en"/>
              <a:t>”, ACL 2020</a:t>
            </a:r>
            <a:endParaRPr/>
          </a:p>
          <a:p>
            <a:pPr indent="-342900" lvl="1" marL="914400" rtl="0" algn="l">
              <a:lnSpc>
                <a:spcPct val="150000"/>
              </a:lnSpc>
              <a:spcBef>
                <a:spcPts val="1000"/>
              </a:spcBef>
              <a:spcAft>
                <a:spcPts val="0"/>
              </a:spcAft>
              <a:buSzPts val="1800"/>
              <a:buChar char="○"/>
            </a:pPr>
            <a:r>
              <a:rPr lang="en" sz="1800"/>
              <a:t>MuST-SHE: a benchmark for the analysis of gender translation in MT and ST</a:t>
            </a:r>
            <a:endParaRPr sz="1800"/>
          </a:p>
          <a:p>
            <a:pPr indent="-342900" lvl="1" marL="914400" rtl="0" algn="just">
              <a:lnSpc>
                <a:spcPct val="150000"/>
              </a:lnSpc>
              <a:spcBef>
                <a:spcPts val="0"/>
              </a:spcBef>
              <a:spcAft>
                <a:spcPts val="0"/>
              </a:spcAft>
              <a:buSzPts val="1800"/>
              <a:buChar char="○"/>
            </a:pPr>
            <a:r>
              <a:rPr lang="en" sz="1800"/>
              <a:t>Gender-sensitive evaluation methodology based on “gender swapping”</a:t>
            </a:r>
            <a:endParaRPr sz="1800"/>
          </a:p>
          <a:p>
            <a:pPr indent="-342900" lvl="1" marL="914400" rtl="0" algn="just">
              <a:lnSpc>
                <a:spcPct val="150000"/>
              </a:lnSpc>
              <a:spcBef>
                <a:spcPts val="0"/>
              </a:spcBef>
              <a:spcAft>
                <a:spcPts val="0"/>
              </a:spcAft>
              <a:buClr>
                <a:schemeClr val="dk1"/>
              </a:buClr>
              <a:buSzPts val="1800"/>
              <a:buChar char="○"/>
            </a:pPr>
            <a:r>
              <a:rPr b="1" lang="en" sz="1800">
                <a:solidFill>
                  <a:schemeClr val="dk1"/>
                </a:solidFill>
              </a:rPr>
              <a:t>Comparison between end-to-end and cascade ST approaches </a:t>
            </a:r>
            <a:endParaRPr b="1" sz="1800">
              <a:solidFill>
                <a:schemeClr val="dk1"/>
              </a:solidFill>
            </a:endParaRPr>
          </a:p>
          <a:p>
            <a:pPr indent="0" lvl="0" marL="0" rtl="0" algn="l">
              <a:spcBef>
                <a:spcPts val="0"/>
              </a:spcBef>
              <a:spcAft>
                <a:spcPts val="1600"/>
              </a:spcAft>
              <a:buNone/>
            </a:pPr>
            <a:r>
              <a:t/>
            </a:r>
            <a:endParaRPr/>
          </a:p>
        </p:txBody>
      </p:sp>
      <p:sp>
        <p:nvSpPr>
          <p:cNvPr id="4767" name="Google Shape;4767;p274"/>
          <p:cNvSpPr txBox="1"/>
          <p:nvPr>
            <p:ph idx="1" type="body"/>
          </p:nvPr>
        </p:nvSpPr>
        <p:spPr>
          <a:xfrm>
            <a:off x="176675" y="3154975"/>
            <a:ext cx="8967300" cy="18828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500"/>
          </a:p>
          <a:p>
            <a:pPr indent="-342900" lvl="0" marL="457200" rtl="0" algn="l">
              <a:lnSpc>
                <a:spcPct val="100000"/>
              </a:lnSpc>
              <a:spcBef>
                <a:spcPts val="0"/>
              </a:spcBef>
              <a:spcAft>
                <a:spcPts val="0"/>
              </a:spcAft>
              <a:buSzPts val="1800"/>
              <a:buChar char="●"/>
            </a:pPr>
            <a:r>
              <a:rPr lang="en"/>
              <a:t>Translation quality (BLEU): cascade better than e2e</a:t>
            </a:r>
            <a:endParaRPr/>
          </a:p>
          <a:p>
            <a:pPr indent="-342900" lvl="0" marL="457200" rtl="0" algn="l">
              <a:lnSpc>
                <a:spcPct val="100000"/>
              </a:lnSpc>
              <a:spcBef>
                <a:spcPts val="0"/>
              </a:spcBef>
              <a:spcAft>
                <a:spcPts val="0"/>
              </a:spcAft>
              <a:buSzPts val="1800"/>
              <a:buChar char="●"/>
            </a:pPr>
            <a:r>
              <a:rPr lang="en"/>
              <a:t>Gender translation (BLEU+gender swapping): the two perform on par</a:t>
            </a:r>
            <a:endParaRPr/>
          </a:p>
          <a:p>
            <a:pPr indent="-342900" lvl="0" marL="457200" rtl="0" algn="l">
              <a:lnSpc>
                <a:spcPct val="100000"/>
              </a:lnSpc>
              <a:spcBef>
                <a:spcPts val="0"/>
              </a:spcBef>
              <a:spcAft>
                <a:spcPts val="0"/>
              </a:spcAft>
              <a:buSzPts val="1800"/>
              <a:buChar char="●"/>
            </a:pPr>
            <a:r>
              <a:rPr lang="en"/>
              <a:t>Gender translation (Accuracy+gender swapping) on info-in-audio samples: </a:t>
            </a:r>
            <a:endParaRPr/>
          </a:p>
          <a:p>
            <a:pPr indent="-342900" lvl="1" marL="914400" rtl="0" algn="l">
              <a:lnSpc>
                <a:spcPct val="100000"/>
              </a:lnSpc>
              <a:spcBef>
                <a:spcPts val="0"/>
              </a:spcBef>
              <a:spcAft>
                <a:spcPts val="0"/>
              </a:spcAft>
              <a:buSzPts val="1800"/>
              <a:buChar char="○"/>
            </a:pPr>
            <a:r>
              <a:rPr b="1" lang="en" sz="1800">
                <a:solidFill>
                  <a:schemeClr val="dk1"/>
                </a:solidFill>
              </a:rPr>
              <a:t>e2e much better than simple cascade</a:t>
            </a:r>
            <a:r>
              <a:rPr lang="en" sz="1800"/>
              <a:t> </a:t>
            </a:r>
            <a:endParaRPr sz="1800"/>
          </a:p>
          <a:p>
            <a:pPr indent="-342900" lvl="2" marL="1371600" rtl="0" algn="l">
              <a:lnSpc>
                <a:spcPct val="100000"/>
              </a:lnSpc>
              <a:spcBef>
                <a:spcPts val="0"/>
              </a:spcBef>
              <a:spcAft>
                <a:spcPts val="0"/>
              </a:spcAft>
              <a:buSzPts val="1800"/>
              <a:buChar char="■"/>
            </a:pPr>
            <a:r>
              <a:rPr lang="en" sz="1800"/>
              <a:t>leveraging audio features</a:t>
            </a:r>
            <a:r>
              <a:rPr lang="en" sz="1800"/>
              <a:t> </a:t>
            </a:r>
            <a:r>
              <a:rPr lang="en" sz="1800"/>
              <a:t>⇨e</a:t>
            </a:r>
            <a:r>
              <a:rPr lang="en" sz="1800"/>
              <a:t>thical issues (vocally impaired, transgender)?</a:t>
            </a:r>
            <a:endParaRPr sz="1800">
              <a:solidFill>
                <a:schemeClr val="dk1"/>
              </a:solidFill>
            </a:endParaRPr>
          </a:p>
        </p:txBody>
      </p:sp>
      <p:sp>
        <p:nvSpPr>
          <p:cNvPr id="4768" name="Google Shape;4768;p274"/>
          <p:cNvSpPr txBox="1"/>
          <p:nvPr>
            <p:ph type="title"/>
          </p:nvPr>
        </p:nvSpPr>
        <p:spPr>
          <a:xfrm>
            <a:off x="311700" y="445025"/>
            <a:ext cx="87417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bias and ST - exploiting audio features</a:t>
            </a:r>
            <a:endParaRPr/>
          </a:p>
        </p:txBody>
      </p:sp>
      <p:sp>
        <p:nvSpPr>
          <p:cNvPr id="4769" name="Google Shape;4769;p27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3" name="Shape 4773"/>
        <p:cNvGrpSpPr/>
        <p:nvPr/>
      </p:nvGrpSpPr>
      <p:grpSpPr>
        <a:xfrm>
          <a:off x="0" y="0"/>
          <a:ext cx="0" cy="0"/>
          <a:chOff x="0" y="0"/>
          <a:chExt cx="0" cy="0"/>
        </a:xfrm>
      </p:grpSpPr>
      <p:sp>
        <p:nvSpPr>
          <p:cNvPr id="4774" name="Google Shape;4774;p275"/>
          <p:cNvSpPr txBox="1"/>
          <p:nvPr>
            <p:ph type="title"/>
          </p:nvPr>
        </p:nvSpPr>
        <p:spPr>
          <a:xfrm>
            <a:off x="311700" y="445025"/>
            <a:ext cx="87417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Gender bias and ST - exploiting speakers’ info</a:t>
            </a:r>
            <a:endParaRPr/>
          </a:p>
        </p:txBody>
      </p:sp>
      <p:sp>
        <p:nvSpPr>
          <p:cNvPr id="4775" name="Google Shape;4775;p275"/>
          <p:cNvSpPr txBox="1"/>
          <p:nvPr>
            <p:ph idx="1" type="body"/>
          </p:nvPr>
        </p:nvSpPr>
        <p:spPr>
          <a:xfrm>
            <a:off x="311700" y="1152475"/>
            <a:ext cx="8741700" cy="2002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Gaido et al., “</a:t>
            </a:r>
            <a:r>
              <a:rPr i="1" lang="en"/>
              <a:t>Breeding Gender-aware Direct Speech Translation Systems</a:t>
            </a:r>
            <a:r>
              <a:rPr lang="en"/>
              <a:t>”, Coling 2020</a:t>
            </a:r>
            <a:endParaRPr/>
          </a:p>
          <a:p>
            <a:pPr indent="-342900" lvl="1" marL="914400" rtl="0" algn="l">
              <a:lnSpc>
                <a:spcPct val="150000"/>
              </a:lnSpc>
              <a:spcBef>
                <a:spcPts val="1000"/>
              </a:spcBef>
              <a:spcAft>
                <a:spcPts val="0"/>
              </a:spcAft>
              <a:buClr>
                <a:schemeClr val="dk1"/>
              </a:buClr>
              <a:buSzPts val="1800"/>
              <a:buChar char="○"/>
            </a:pPr>
            <a:r>
              <a:rPr b="1" lang="en" sz="1800">
                <a:solidFill>
                  <a:schemeClr val="dk1"/>
                </a:solidFill>
              </a:rPr>
              <a:t>MuST-Speakers: annotation of MuST-SHE with speakers’ gender information </a:t>
            </a:r>
            <a:endParaRPr b="1" sz="1800">
              <a:solidFill>
                <a:schemeClr val="dk1"/>
              </a:solidFill>
            </a:endParaRPr>
          </a:p>
          <a:p>
            <a:pPr indent="0" lvl="0" marL="0" rtl="0" algn="l">
              <a:spcBef>
                <a:spcPts val="0"/>
              </a:spcBef>
              <a:spcAft>
                <a:spcPts val="1600"/>
              </a:spcAft>
              <a:buNone/>
            </a:pPr>
            <a:r>
              <a:t/>
            </a:r>
            <a:endParaRPr/>
          </a:p>
        </p:txBody>
      </p:sp>
      <p:sp>
        <p:nvSpPr>
          <p:cNvPr id="4776" name="Google Shape;4776;p27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0" name="Shape 4780"/>
        <p:cNvGrpSpPr/>
        <p:nvPr/>
      </p:nvGrpSpPr>
      <p:grpSpPr>
        <a:xfrm>
          <a:off x="0" y="0"/>
          <a:ext cx="0" cy="0"/>
          <a:chOff x="0" y="0"/>
          <a:chExt cx="0" cy="0"/>
        </a:xfrm>
      </p:grpSpPr>
      <p:sp>
        <p:nvSpPr>
          <p:cNvPr id="4781" name="Google Shape;4781;p27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Gender bias and ST - exploiting speakers’ info</a:t>
            </a:r>
            <a:endParaRPr/>
          </a:p>
        </p:txBody>
      </p:sp>
      <p:sp>
        <p:nvSpPr>
          <p:cNvPr id="4782" name="Google Shape;4782;p276"/>
          <p:cNvSpPr txBox="1"/>
          <p:nvPr>
            <p:ph idx="1" type="body"/>
          </p:nvPr>
        </p:nvSpPr>
        <p:spPr>
          <a:xfrm>
            <a:off x="311700" y="1152475"/>
            <a:ext cx="8741700" cy="12540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Gaido et al., “</a:t>
            </a:r>
            <a:r>
              <a:rPr i="1" lang="en"/>
              <a:t>Breeding Gender-aware Direct Speech Translation Systems</a:t>
            </a:r>
            <a:r>
              <a:rPr lang="en"/>
              <a:t>”, Coling 2020</a:t>
            </a:r>
            <a:endParaRPr/>
          </a:p>
          <a:p>
            <a:pPr indent="-342900" lvl="1" marL="914400" rtl="0" algn="l">
              <a:lnSpc>
                <a:spcPct val="150000"/>
              </a:lnSpc>
              <a:spcBef>
                <a:spcPts val="1000"/>
              </a:spcBef>
              <a:spcAft>
                <a:spcPts val="0"/>
              </a:spcAft>
              <a:buSzPts val="1800"/>
              <a:buChar char="○"/>
            </a:pPr>
            <a:r>
              <a:rPr lang="en" sz="1800"/>
              <a:t>MuST-Speakers: annotation of MuST-SHE with speakers’ gender information </a:t>
            </a:r>
            <a:endParaRPr b="1" sz="1800"/>
          </a:p>
          <a:p>
            <a:pPr indent="-342900" lvl="1" marL="914400" rtl="0" algn="just">
              <a:lnSpc>
                <a:spcPct val="150000"/>
              </a:lnSpc>
              <a:spcBef>
                <a:spcPts val="0"/>
              </a:spcBef>
              <a:spcAft>
                <a:spcPts val="0"/>
              </a:spcAft>
              <a:buClr>
                <a:schemeClr val="dk1"/>
              </a:buClr>
              <a:buSzPts val="1800"/>
              <a:buChar char="○"/>
            </a:pPr>
            <a:r>
              <a:rPr b="1" lang="en" sz="1800">
                <a:solidFill>
                  <a:schemeClr val="dk1"/>
                </a:solidFill>
              </a:rPr>
              <a:t>Comparison of different e2e ST systems</a:t>
            </a:r>
            <a:endParaRPr b="1" sz="1800">
              <a:solidFill>
                <a:schemeClr val="dk1"/>
              </a:solidFill>
            </a:endParaRPr>
          </a:p>
          <a:p>
            <a:pPr indent="0" lvl="0" marL="0" rtl="0" algn="l">
              <a:spcBef>
                <a:spcPts val="0"/>
              </a:spcBef>
              <a:spcAft>
                <a:spcPts val="1600"/>
              </a:spcAft>
              <a:buNone/>
            </a:pPr>
            <a:r>
              <a:t/>
            </a:r>
            <a:endParaRPr sz="1400"/>
          </a:p>
        </p:txBody>
      </p:sp>
      <p:sp>
        <p:nvSpPr>
          <p:cNvPr id="4783" name="Google Shape;4783;p276"/>
          <p:cNvSpPr txBox="1"/>
          <p:nvPr>
            <p:ph idx="1" type="body"/>
          </p:nvPr>
        </p:nvSpPr>
        <p:spPr>
          <a:xfrm>
            <a:off x="311700" y="2406600"/>
            <a:ext cx="8520600" cy="26535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b="1" sz="1600"/>
          </a:p>
          <a:p>
            <a:pPr indent="-330200" lvl="0" marL="457200" rtl="0" algn="l">
              <a:lnSpc>
                <a:spcPct val="150000"/>
              </a:lnSpc>
              <a:spcBef>
                <a:spcPts val="0"/>
              </a:spcBef>
              <a:spcAft>
                <a:spcPts val="0"/>
              </a:spcAft>
              <a:buSzPts val="1600"/>
              <a:buChar char="●"/>
            </a:pPr>
            <a:r>
              <a:rPr b="1" lang="en" sz="1600">
                <a:solidFill>
                  <a:schemeClr val="dk1"/>
                </a:solidFill>
              </a:rPr>
              <a:t>Base</a:t>
            </a:r>
            <a:r>
              <a:rPr lang="en" sz="1600"/>
              <a:t>: Generic, “gender-unaware” ST model</a:t>
            </a:r>
            <a:endParaRPr sz="1600"/>
          </a:p>
          <a:p>
            <a:pPr indent="-330200" lvl="0" marL="457200" rtl="0" algn="l">
              <a:lnSpc>
                <a:spcPct val="150000"/>
              </a:lnSpc>
              <a:spcBef>
                <a:spcPts val="0"/>
              </a:spcBef>
              <a:spcAft>
                <a:spcPts val="0"/>
              </a:spcAft>
              <a:buSzPts val="1600"/>
              <a:buChar char="●"/>
            </a:pPr>
            <a:r>
              <a:rPr b="1" lang="en" sz="1600">
                <a:solidFill>
                  <a:schemeClr val="dk1"/>
                </a:solidFill>
              </a:rPr>
              <a:t>Multi-gender</a:t>
            </a:r>
            <a:r>
              <a:rPr lang="en" sz="1600"/>
              <a:t>: </a:t>
            </a:r>
            <a:r>
              <a:rPr lang="en" sz="1600"/>
              <a:t>single model </a:t>
            </a:r>
            <a:r>
              <a:rPr lang="en" sz="1600"/>
              <a:t>informed of the speaker’s gender via pre-pended gender tokens</a:t>
            </a:r>
            <a:endParaRPr sz="1600"/>
          </a:p>
          <a:p>
            <a:pPr indent="-330200" lvl="0" marL="457200" rtl="0" algn="l">
              <a:lnSpc>
                <a:spcPct val="200000"/>
              </a:lnSpc>
              <a:spcBef>
                <a:spcPts val="0"/>
              </a:spcBef>
              <a:spcAft>
                <a:spcPts val="0"/>
              </a:spcAft>
              <a:buSzPts val="1600"/>
              <a:buChar char="●"/>
            </a:pPr>
            <a:r>
              <a:rPr b="1" lang="en" sz="1600">
                <a:solidFill>
                  <a:schemeClr val="dk1"/>
                </a:solidFill>
              </a:rPr>
              <a:t>Gender-specialized</a:t>
            </a:r>
            <a:r>
              <a:rPr lang="en" sz="1600"/>
              <a:t>: two models, fine-tuned on utterances spoken by men/women</a:t>
            </a:r>
            <a:endParaRPr sz="1600"/>
          </a:p>
          <a:p>
            <a:pPr indent="-330200" lvl="0" marL="457200" rtl="0" algn="l">
              <a:lnSpc>
                <a:spcPct val="100000"/>
              </a:lnSpc>
              <a:spcBef>
                <a:spcPts val="0"/>
              </a:spcBef>
              <a:spcAft>
                <a:spcPts val="0"/>
              </a:spcAft>
              <a:buSzPts val="1600"/>
              <a:buChar char="●"/>
            </a:pPr>
            <a:r>
              <a:rPr lang="en" sz="1600"/>
              <a:t>Overall translation quality (BLEU): small differences</a:t>
            </a:r>
            <a:endParaRPr sz="1600"/>
          </a:p>
          <a:p>
            <a:pPr indent="-330200" lvl="0" marL="457200" rtl="0" algn="l">
              <a:lnSpc>
                <a:spcPct val="100000"/>
              </a:lnSpc>
              <a:spcBef>
                <a:spcPts val="0"/>
              </a:spcBef>
              <a:spcAft>
                <a:spcPts val="0"/>
              </a:spcAft>
              <a:buSzPts val="1600"/>
              <a:buChar char="●"/>
            </a:pPr>
            <a:r>
              <a:rPr lang="en" sz="1600"/>
              <a:t>Gender translation (Accuracy+gender swapping) on info-in-audio samples (</a:t>
            </a:r>
            <a:r>
              <a:rPr i="1" lang="en" sz="1600"/>
              <a:t>I’m a good friend</a:t>
            </a:r>
            <a:r>
              <a:rPr lang="en" sz="1600"/>
              <a:t>):</a:t>
            </a:r>
            <a:endParaRPr sz="1600"/>
          </a:p>
          <a:p>
            <a:pPr indent="-330200" lvl="1" marL="914400" rtl="0" algn="l">
              <a:lnSpc>
                <a:spcPct val="100000"/>
              </a:lnSpc>
              <a:spcBef>
                <a:spcPts val="0"/>
              </a:spcBef>
              <a:spcAft>
                <a:spcPts val="0"/>
              </a:spcAft>
              <a:buClr>
                <a:schemeClr val="dk1"/>
              </a:buClr>
              <a:buSzPts val="1600"/>
              <a:buChar char="○"/>
            </a:pPr>
            <a:r>
              <a:rPr b="1" lang="en" sz="1600">
                <a:solidFill>
                  <a:schemeClr val="dk1"/>
                </a:solidFill>
              </a:rPr>
              <a:t>Specialized &gt;&gt; Multi-gender &gt;&gt; Base</a:t>
            </a:r>
            <a:endParaRPr sz="1600"/>
          </a:p>
        </p:txBody>
      </p:sp>
      <p:sp>
        <p:nvSpPr>
          <p:cNvPr id="4784" name="Google Shape;4784;p27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2"/>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600">
                <a:solidFill>
                  <a:srgbClr val="CFE2F3"/>
                </a:solidFill>
                <a:latin typeface="Caveat"/>
                <a:ea typeface="Caveat"/>
                <a:cs typeface="Caveat"/>
                <a:sym typeface="Caveat"/>
              </a:rPr>
              <a:t>Sec 1.3</a:t>
            </a:r>
            <a:endParaRPr b="0" sz="3600">
              <a:solidFill>
                <a:srgbClr val="CFE2F3"/>
              </a:solidFill>
              <a:latin typeface="Source Sans Pro"/>
              <a:ea typeface="Source Sans Pro"/>
              <a:cs typeface="Source Sans Pro"/>
              <a:sym typeface="Source Sans Pro"/>
            </a:endParaRPr>
          </a:p>
          <a:p>
            <a:pPr indent="0" lvl="0" marL="0" rtl="0" algn="l">
              <a:spcBef>
                <a:spcPts val="0"/>
              </a:spcBef>
              <a:spcAft>
                <a:spcPts val="0"/>
              </a:spcAft>
              <a:buNone/>
            </a:pPr>
            <a:r>
              <a:rPr lang="en"/>
              <a:t>Traditional cascade approach</a:t>
            </a:r>
            <a:endParaRPr/>
          </a:p>
        </p:txBody>
      </p:sp>
      <p:sp>
        <p:nvSpPr>
          <p:cNvPr id="553" name="Google Shape;553;p5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8" name="Shape 4788"/>
        <p:cNvGrpSpPr/>
        <p:nvPr/>
      </p:nvGrpSpPr>
      <p:grpSpPr>
        <a:xfrm>
          <a:off x="0" y="0"/>
          <a:ext cx="0" cy="0"/>
          <a:chOff x="0" y="0"/>
          <a:chExt cx="0" cy="0"/>
        </a:xfrm>
      </p:grpSpPr>
      <p:sp>
        <p:nvSpPr>
          <p:cNvPr id="4789" name="Google Shape;4789;p277"/>
          <p:cNvSpPr txBox="1"/>
          <p:nvPr>
            <p:ph type="title"/>
          </p:nvPr>
        </p:nvSpPr>
        <p:spPr>
          <a:xfrm>
            <a:off x="265500" y="1678650"/>
            <a:ext cx="4045200" cy="178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3600">
                <a:solidFill>
                  <a:srgbClr val="434343"/>
                </a:solidFill>
                <a:latin typeface="Caveat"/>
                <a:ea typeface="Caveat"/>
                <a:cs typeface="Caveat"/>
                <a:sym typeface="Caveat"/>
              </a:rPr>
              <a:t>Sec 5:</a:t>
            </a:r>
            <a:br>
              <a:rPr lang="en"/>
            </a:br>
            <a:r>
              <a:rPr lang="en"/>
              <a:t>Advanced topics</a:t>
            </a:r>
            <a:endParaRPr/>
          </a:p>
        </p:txBody>
      </p:sp>
      <p:sp>
        <p:nvSpPr>
          <p:cNvPr id="4790" name="Google Shape;4790;p277"/>
          <p:cNvSpPr txBox="1"/>
          <p:nvPr>
            <p:ph idx="2" type="body"/>
          </p:nvPr>
        </p:nvSpPr>
        <p:spPr>
          <a:xfrm>
            <a:off x="4939500" y="1186925"/>
            <a:ext cx="3837000" cy="323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Utterance segmentation</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Multilingual ST</a:t>
            </a:r>
            <a:endParaRPr b="1"/>
          </a:p>
          <a:p>
            <a:pPr indent="0" lvl="0" marL="0" rtl="0" algn="l">
              <a:spcBef>
                <a:spcPts val="0"/>
              </a:spcBef>
              <a:spcAft>
                <a:spcPts val="0"/>
              </a:spcAft>
              <a:buNone/>
            </a:pPr>
            <a:r>
              <a:t/>
            </a:r>
            <a:endParaRPr b="1"/>
          </a:p>
          <a:p>
            <a:pPr indent="0" lvl="0" marL="0" rtl="0" algn="l">
              <a:spcBef>
                <a:spcPts val="0"/>
              </a:spcBef>
              <a:spcAft>
                <a:spcPts val="0"/>
              </a:spcAft>
              <a:buClr>
                <a:schemeClr val="dk2"/>
              </a:buClr>
              <a:buSzPts val="1100"/>
              <a:buFont typeface="Arial"/>
              <a:buNone/>
            </a:pPr>
            <a:r>
              <a:rPr b="1" lang="en"/>
              <a:t>Under-resourced languages</a:t>
            </a:r>
            <a:endParaRPr b="1"/>
          </a:p>
          <a:p>
            <a:pPr indent="0" lvl="0" marL="0" rtl="0" algn="l">
              <a:spcBef>
                <a:spcPts val="0"/>
              </a:spcBef>
              <a:spcAft>
                <a:spcPts val="1600"/>
              </a:spcAft>
              <a:buNone/>
            </a:pPr>
            <a:r>
              <a:t/>
            </a:r>
            <a:endParaRPr sz="1500"/>
          </a:p>
        </p:txBody>
      </p:sp>
      <p:sp>
        <p:nvSpPr>
          <p:cNvPr id="4791" name="Google Shape;4791;p27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5" name="Shape 4795"/>
        <p:cNvGrpSpPr/>
        <p:nvPr/>
      </p:nvGrpSpPr>
      <p:grpSpPr>
        <a:xfrm>
          <a:off x="0" y="0"/>
          <a:ext cx="0" cy="0"/>
          <a:chOff x="0" y="0"/>
          <a:chExt cx="0" cy="0"/>
        </a:xfrm>
      </p:grpSpPr>
      <p:sp>
        <p:nvSpPr>
          <p:cNvPr id="4796" name="Google Shape;4796;p27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600">
                <a:solidFill>
                  <a:srgbClr val="CFE2F3"/>
                </a:solidFill>
                <a:latin typeface="Caveat"/>
                <a:ea typeface="Caveat"/>
                <a:cs typeface="Caveat"/>
                <a:sym typeface="Caveat"/>
              </a:rPr>
              <a:t>Sec 5.1</a:t>
            </a:r>
            <a:endParaRPr b="0" sz="3600">
              <a:solidFill>
                <a:srgbClr val="CFE2F3"/>
              </a:solidFill>
              <a:latin typeface="Source Sans Pro"/>
              <a:ea typeface="Source Sans Pro"/>
              <a:cs typeface="Source Sans Pro"/>
              <a:sym typeface="Source Sans Pro"/>
            </a:endParaRPr>
          </a:p>
          <a:p>
            <a:pPr indent="0" lvl="0" marL="0" rtl="0" algn="l">
              <a:spcBef>
                <a:spcPts val="0"/>
              </a:spcBef>
              <a:spcAft>
                <a:spcPts val="0"/>
              </a:spcAft>
              <a:buNone/>
            </a:pPr>
            <a:r>
              <a:rPr lang="en"/>
              <a:t>Utterance Segmentation</a:t>
            </a:r>
            <a:endParaRPr/>
          </a:p>
        </p:txBody>
      </p:sp>
      <p:sp>
        <p:nvSpPr>
          <p:cNvPr id="4797" name="Google Shape;4797;p27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1" name="Shape 4801"/>
        <p:cNvGrpSpPr/>
        <p:nvPr/>
      </p:nvGrpSpPr>
      <p:grpSpPr>
        <a:xfrm>
          <a:off x="0" y="0"/>
          <a:ext cx="0" cy="0"/>
          <a:chOff x="0" y="0"/>
          <a:chExt cx="0" cy="0"/>
        </a:xfrm>
      </p:grpSpPr>
      <p:sp>
        <p:nvSpPr>
          <p:cNvPr id="4802" name="Google Shape;4802;p27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Utterance segmentation - Problem</a:t>
            </a:r>
            <a:endParaRPr/>
          </a:p>
        </p:txBody>
      </p:sp>
      <p:sp>
        <p:nvSpPr>
          <p:cNvPr id="4803" name="Google Shape;4803;p279"/>
          <p:cNvSpPr txBox="1"/>
          <p:nvPr>
            <p:ph idx="1" type="body"/>
          </p:nvPr>
        </p:nvSpPr>
        <p:spPr>
          <a:xfrm>
            <a:off x="311700" y="1152475"/>
            <a:ext cx="8520600" cy="1228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b="1" lang="en" sz="2000">
                <a:solidFill>
                  <a:schemeClr val="dk1"/>
                </a:solidFill>
              </a:rPr>
              <a:t>Mismatch between training and evaluation data</a:t>
            </a:r>
            <a:endParaRPr b="1" sz="2000">
              <a:solidFill>
                <a:schemeClr val="dk1"/>
              </a:solidFill>
            </a:endParaRPr>
          </a:p>
          <a:p>
            <a:pPr indent="-336550" lvl="1" marL="914400" rtl="0" algn="l">
              <a:spcBef>
                <a:spcPts val="0"/>
              </a:spcBef>
              <a:spcAft>
                <a:spcPts val="0"/>
              </a:spcAft>
              <a:buSzPts val="1700"/>
              <a:buChar char="○"/>
            </a:pPr>
            <a:r>
              <a:rPr lang="en" sz="1700"/>
              <a:t>Training corpora:  “sentence-level” split of continuous speech</a:t>
            </a:r>
            <a:endParaRPr sz="17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804" name="Google Shape;4804;p279"/>
          <p:cNvPicPr preferRelativeResize="0"/>
          <p:nvPr/>
        </p:nvPicPr>
        <p:blipFill rotWithShape="1">
          <a:blip r:embed="rId3">
            <a:alphaModFix/>
          </a:blip>
          <a:srcRect b="0" l="0" r="85094" t="0"/>
          <a:stretch/>
        </p:blipFill>
        <p:spPr>
          <a:xfrm>
            <a:off x="515619" y="1914475"/>
            <a:ext cx="1177974" cy="781399"/>
          </a:xfrm>
          <a:prstGeom prst="rect">
            <a:avLst/>
          </a:prstGeom>
          <a:noFill/>
          <a:ln>
            <a:noFill/>
          </a:ln>
        </p:spPr>
      </p:pic>
      <p:sp>
        <p:nvSpPr>
          <p:cNvPr id="4805" name="Google Shape;4805;p279"/>
          <p:cNvSpPr txBox="1"/>
          <p:nvPr/>
        </p:nvSpPr>
        <p:spPr>
          <a:xfrm>
            <a:off x="137406" y="2705900"/>
            <a:ext cx="19344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pic>
        <p:nvPicPr>
          <p:cNvPr id="4806" name="Google Shape;4806;p279"/>
          <p:cNvPicPr preferRelativeResize="0"/>
          <p:nvPr/>
        </p:nvPicPr>
        <p:blipFill rotWithShape="1">
          <a:blip r:embed="rId3">
            <a:alphaModFix/>
          </a:blip>
          <a:srcRect b="0" l="15590" r="25755" t="0"/>
          <a:stretch/>
        </p:blipFill>
        <p:spPr>
          <a:xfrm>
            <a:off x="2260200" y="1914475"/>
            <a:ext cx="4448097" cy="781399"/>
          </a:xfrm>
          <a:prstGeom prst="rect">
            <a:avLst/>
          </a:prstGeom>
          <a:noFill/>
          <a:ln>
            <a:noFill/>
          </a:ln>
        </p:spPr>
      </p:pic>
      <p:sp>
        <p:nvSpPr>
          <p:cNvPr id="4807" name="Google Shape;4807;p279"/>
          <p:cNvSpPr txBox="1"/>
          <p:nvPr/>
        </p:nvSpPr>
        <p:spPr>
          <a:xfrm>
            <a:off x="2260191" y="2705900"/>
            <a:ext cx="44481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In the training data it was split using strong punctuation.</a:t>
            </a:r>
            <a:endParaRPr>
              <a:latin typeface="Source Sans Pro"/>
              <a:ea typeface="Source Sans Pro"/>
              <a:cs typeface="Source Sans Pro"/>
              <a:sym typeface="Source Sans Pro"/>
            </a:endParaRPr>
          </a:p>
        </p:txBody>
      </p:sp>
      <p:pic>
        <p:nvPicPr>
          <p:cNvPr id="4808" name="Google Shape;4808;p279"/>
          <p:cNvPicPr preferRelativeResize="0"/>
          <p:nvPr/>
        </p:nvPicPr>
        <p:blipFill rotWithShape="1">
          <a:blip r:embed="rId3">
            <a:alphaModFix/>
          </a:blip>
          <a:srcRect b="0" l="74487" r="0" t="0"/>
          <a:stretch/>
        </p:blipFill>
        <p:spPr>
          <a:xfrm>
            <a:off x="6896675" y="1914475"/>
            <a:ext cx="2046150" cy="781399"/>
          </a:xfrm>
          <a:prstGeom prst="rect">
            <a:avLst/>
          </a:prstGeom>
          <a:noFill/>
          <a:ln>
            <a:noFill/>
          </a:ln>
        </p:spPr>
      </p:pic>
      <p:sp>
        <p:nvSpPr>
          <p:cNvPr id="4809" name="Google Shape;4809;p279"/>
          <p:cNvSpPr txBox="1"/>
          <p:nvPr/>
        </p:nvSpPr>
        <p:spPr>
          <a:xfrm>
            <a:off x="6896675" y="2705900"/>
            <a:ext cx="20760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sp>
        <p:nvSpPr>
          <p:cNvPr id="4810" name="Google Shape;4810;p27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4" name="Shape 4814"/>
        <p:cNvGrpSpPr/>
        <p:nvPr/>
      </p:nvGrpSpPr>
      <p:grpSpPr>
        <a:xfrm>
          <a:off x="0" y="0"/>
          <a:ext cx="0" cy="0"/>
          <a:chOff x="0" y="0"/>
          <a:chExt cx="0" cy="0"/>
        </a:xfrm>
      </p:grpSpPr>
      <p:sp>
        <p:nvSpPr>
          <p:cNvPr id="4815" name="Google Shape;4815;p28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Utterance segmentation - Problem</a:t>
            </a:r>
            <a:endParaRPr/>
          </a:p>
        </p:txBody>
      </p:sp>
      <p:sp>
        <p:nvSpPr>
          <p:cNvPr id="4816" name="Google Shape;4816;p280"/>
          <p:cNvSpPr txBox="1"/>
          <p:nvPr>
            <p:ph idx="1" type="body"/>
          </p:nvPr>
        </p:nvSpPr>
        <p:spPr>
          <a:xfrm>
            <a:off x="311700" y="1152475"/>
            <a:ext cx="8520600" cy="1228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solidFill>
                  <a:schemeClr val="dk1"/>
                </a:solidFill>
              </a:rPr>
              <a:t>Mismatch between training and evaluation data</a:t>
            </a:r>
            <a:endParaRPr b="1" sz="2000">
              <a:solidFill>
                <a:schemeClr val="dk1"/>
              </a:solidFill>
            </a:endParaRPr>
          </a:p>
          <a:p>
            <a:pPr indent="-336550" lvl="1" marL="914400" rtl="0" algn="l">
              <a:spcBef>
                <a:spcPts val="0"/>
              </a:spcBef>
              <a:spcAft>
                <a:spcPts val="0"/>
              </a:spcAft>
              <a:buSzPts val="1700"/>
              <a:buChar char="○"/>
            </a:pPr>
            <a:r>
              <a:rPr lang="en" sz="1700"/>
              <a:t>Training corpora:  “sentence-level” split of continuous speech</a:t>
            </a:r>
            <a:endParaRPr sz="17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sz="500"/>
          </a:p>
          <a:p>
            <a:pPr indent="-336550" lvl="1" marL="914400" rtl="0" algn="l">
              <a:spcBef>
                <a:spcPts val="1600"/>
              </a:spcBef>
              <a:spcAft>
                <a:spcPts val="0"/>
              </a:spcAft>
              <a:buSzPts val="1700"/>
              <a:buChar char="○"/>
            </a:pPr>
            <a:r>
              <a:rPr lang="en" sz="1700"/>
              <a:t>At run-time: unsegmented continuous speech</a:t>
            </a:r>
            <a:endParaRPr sz="1700"/>
          </a:p>
        </p:txBody>
      </p:sp>
      <p:pic>
        <p:nvPicPr>
          <p:cNvPr id="4817" name="Google Shape;4817;p280"/>
          <p:cNvPicPr preferRelativeResize="0"/>
          <p:nvPr/>
        </p:nvPicPr>
        <p:blipFill>
          <a:blip r:embed="rId3">
            <a:alphaModFix/>
          </a:blip>
          <a:stretch>
            <a:fillRect/>
          </a:stretch>
        </p:blipFill>
        <p:spPr>
          <a:xfrm>
            <a:off x="444850" y="3701596"/>
            <a:ext cx="7903199" cy="781405"/>
          </a:xfrm>
          <a:prstGeom prst="rect">
            <a:avLst/>
          </a:prstGeom>
          <a:noFill/>
          <a:ln>
            <a:noFill/>
          </a:ln>
        </p:spPr>
      </p:pic>
      <p:sp>
        <p:nvSpPr>
          <p:cNvPr id="4818" name="Google Shape;4818;p280"/>
          <p:cNvSpPr txBox="1"/>
          <p:nvPr/>
        </p:nvSpPr>
        <p:spPr>
          <a:xfrm>
            <a:off x="120775" y="4469200"/>
            <a:ext cx="9012300" cy="369300"/>
          </a:xfrm>
          <a:prstGeom prst="rect">
            <a:avLst/>
          </a:prstGeom>
          <a:solidFill>
            <a:srgbClr val="EA99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t h i s i s a n a u d i o s i g n a l i n t h e t r a i n i n g d a t a i t w a s s p l i t u s i n g s t r o n g p u n c t u a t i o n t h r e e s e n t e n c e s i n t o t a l</a:t>
            </a:r>
            <a:endParaRPr sz="1200">
              <a:solidFill>
                <a:schemeClr val="dk2"/>
              </a:solidFill>
              <a:latin typeface="Source Sans Pro"/>
              <a:ea typeface="Source Sans Pro"/>
              <a:cs typeface="Source Sans Pro"/>
              <a:sym typeface="Source Sans Pro"/>
            </a:endParaRPr>
          </a:p>
        </p:txBody>
      </p:sp>
      <p:sp>
        <p:nvSpPr>
          <p:cNvPr id="4819" name="Google Shape;4819;p280"/>
          <p:cNvSpPr txBox="1"/>
          <p:nvPr/>
        </p:nvSpPr>
        <p:spPr>
          <a:xfrm>
            <a:off x="137406" y="2705900"/>
            <a:ext cx="19344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820" name="Google Shape;4820;p280"/>
          <p:cNvSpPr txBox="1"/>
          <p:nvPr/>
        </p:nvSpPr>
        <p:spPr>
          <a:xfrm>
            <a:off x="2260191" y="2705900"/>
            <a:ext cx="44481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In the training data it was split using strong punctuation.</a:t>
            </a:r>
            <a:endParaRPr>
              <a:latin typeface="Source Sans Pro"/>
              <a:ea typeface="Source Sans Pro"/>
              <a:cs typeface="Source Sans Pro"/>
              <a:sym typeface="Source Sans Pro"/>
            </a:endParaRPr>
          </a:p>
        </p:txBody>
      </p:sp>
      <p:sp>
        <p:nvSpPr>
          <p:cNvPr id="4821" name="Google Shape;4821;p280"/>
          <p:cNvSpPr txBox="1"/>
          <p:nvPr/>
        </p:nvSpPr>
        <p:spPr>
          <a:xfrm>
            <a:off x="6896675" y="2705900"/>
            <a:ext cx="20760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pic>
        <p:nvPicPr>
          <p:cNvPr id="4822" name="Google Shape;4822;p280"/>
          <p:cNvPicPr preferRelativeResize="0"/>
          <p:nvPr/>
        </p:nvPicPr>
        <p:blipFill rotWithShape="1">
          <a:blip r:embed="rId3">
            <a:alphaModFix/>
          </a:blip>
          <a:srcRect b="0" l="0" r="85094" t="0"/>
          <a:stretch/>
        </p:blipFill>
        <p:spPr>
          <a:xfrm>
            <a:off x="515619" y="1914475"/>
            <a:ext cx="1177974" cy="781399"/>
          </a:xfrm>
          <a:prstGeom prst="rect">
            <a:avLst/>
          </a:prstGeom>
          <a:noFill/>
          <a:ln>
            <a:noFill/>
          </a:ln>
        </p:spPr>
      </p:pic>
      <p:pic>
        <p:nvPicPr>
          <p:cNvPr id="4823" name="Google Shape;4823;p280"/>
          <p:cNvPicPr preferRelativeResize="0"/>
          <p:nvPr/>
        </p:nvPicPr>
        <p:blipFill rotWithShape="1">
          <a:blip r:embed="rId3">
            <a:alphaModFix/>
          </a:blip>
          <a:srcRect b="0" l="15590" r="25755" t="0"/>
          <a:stretch/>
        </p:blipFill>
        <p:spPr>
          <a:xfrm>
            <a:off x="2260200" y="1914475"/>
            <a:ext cx="4448097" cy="781399"/>
          </a:xfrm>
          <a:prstGeom prst="rect">
            <a:avLst/>
          </a:prstGeom>
          <a:noFill/>
          <a:ln>
            <a:noFill/>
          </a:ln>
        </p:spPr>
      </p:pic>
      <p:pic>
        <p:nvPicPr>
          <p:cNvPr id="4824" name="Google Shape;4824;p280"/>
          <p:cNvPicPr preferRelativeResize="0"/>
          <p:nvPr/>
        </p:nvPicPr>
        <p:blipFill rotWithShape="1">
          <a:blip r:embed="rId3">
            <a:alphaModFix/>
          </a:blip>
          <a:srcRect b="0" l="74487" r="0" t="0"/>
          <a:stretch/>
        </p:blipFill>
        <p:spPr>
          <a:xfrm>
            <a:off x="6896675" y="1914475"/>
            <a:ext cx="2046150" cy="781399"/>
          </a:xfrm>
          <a:prstGeom prst="rect">
            <a:avLst/>
          </a:prstGeom>
          <a:noFill/>
          <a:ln>
            <a:noFill/>
          </a:ln>
        </p:spPr>
      </p:pic>
      <p:sp>
        <p:nvSpPr>
          <p:cNvPr id="4825" name="Google Shape;4825;p28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9" name="Shape 4829"/>
        <p:cNvGrpSpPr/>
        <p:nvPr/>
      </p:nvGrpSpPr>
      <p:grpSpPr>
        <a:xfrm>
          <a:off x="0" y="0"/>
          <a:ext cx="0" cy="0"/>
          <a:chOff x="0" y="0"/>
          <a:chExt cx="0" cy="0"/>
        </a:xfrm>
      </p:grpSpPr>
      <p:sp>
        <p:nvSpPr>
          <p:cNvPr id="4830" name="Google Shape;4830;p281"/>
          <p:cNvSpPr txBox="1"/>
          <p:nvPr>
            <p:ph type="title"/>
          </p:nvPr>
        </p:nvSpPr>
        <p:spPr>
          <a:xfrm>
            <a:off x="311700" y="445025"/>
            <a:ext cx="88215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split continuous speech in </a:t>
            </a:r>
            <a:r>
              <a:rPr lang="en" u="sng">
                <a:solidFill>
                  <a:schemeClr val="dk1"/>
                </a:solidFill>
              </a:rPr>
              <a:t>cascade</a:t>
            </a:r>
            <a:r>
              <a:rPr lang="en"/>
              <a:t> ST? </a:t>
            </a:r>
            <a:endParaRPr/>
          </a:p>
          <a:p>
            <a:pPr indent="0" lvl="0" marL="0" rtl="0" algn="l">
              <a:spcBef>
                <a:spcPts val="0"/>
              </a:spcBef>
              <a:spcAft>
                <a:spcPts val="0"/>
              </a:spcAft>
              <a:buNone/>
            </a:pPr>
            <a:r>
              <a:rPr lang="en"/>
              <a:t> </a:t>
            </a:r>
            <a:endParaRPr/>
          </a:p>
        </p:txBody>
      </p:sp>
      <p:pic>
        <p:nvPicPr>
          <p:cNvPr id="4831" name="Google Shape;4831;p281"/>
          <p:cNvPicPr preferRelativeResize="0"/>
          <p:nvPr/>
        </p:nvPicPr>
        <p:blipFill rotWithShape="1">
          <a:blip r:embed="rId3">
            <a:alphaModFix/>
          </a:blip>
          <a:srcRect b="0" l="0" r="51248" t="0"/>
          <a:stretch/>
        </p:blipFill>
        <p:spPr>
          <a:xfrm>
            <a:off x="-31625" y="958400"/>
            <a:ext cx="4521600" cy="781399"/>
          </a:xfrm>
          <a:prstGeom prst="rect">
            <a:avLst/>
          </a:prstGeom>
          <a:noFill/>
          <a:ln>
            <a:noFill/>
          </a:ln>
        </p:spPr>
      </p:pic>
      <p:sp>
        <p:nvSpPr>
          <p:cNvPr id="4832" name="Google Shape;4832;p281"/>
          <p:cNvSpPr txBox="1"/>
          <p:nvPr/>
        </p:nvSpPr>
        <p:spPr>
          <a:xfrm>
            <a:off x="-52925" y="1726000"/>
            <a:ext cx="4602000" cy="369300"/>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200">
                <a:solidFill>
                  <a:schemeClr val="dk2"/>
                </a:solidFill>
                <a:latin typeface="Source Sans Pro"/>
                <a:ea typeface="Source Sans Pro"/>
                <a:cs typeface="Source Sans Pro"/>
                <a:sym typeface="Source Sans Pro"/>
              </a:rPr>
              <a:t>t h i s i s a n a u d i o s i g n a l i n t h e t r a i n i n g d a t a i t w a s s p l i t </a:t>
            </a:r>
            <a:endParaRPr sz="1200">
              <a:solidFill>
                <a:schemeClr val="dk2"/>
              </a:solidFill>
              <a:latin typeface="Source Sans Pro"/>
              <a:ea typeface="Source Sans Pro"/>
              <a:cs typeface="Source Sans Pro"/>
              <a:sym typeface="Source Sans Pro"/>
            </a:endParaRPr>
          </a:p>
        </p:txBody>
      </p:sp>
      <p:sp>
        <p:nvSpPr>
          <p:cNvPr id="4833" name="Google Shape;4833;p281"/>
          <p:cNvSpPr txBox="1"/>
          <p:nvPr/>
        </p:nvSpPr>
        <p:spPr>
          <a:xfrm>
            <a:off x="2379000" y="3985825"/>
            <a:ext cx="4386000" cy="8313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this is an audio signal. </a:t>
            </a:r>
            <a:endParaRPr>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in the training data it was split using strong punctuation.</a:t>
            </a:r>
            <a:endParaRPr>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three sentences in total!</a:t>
            </a:r>
            <a:endParaRPr>
              <a:solidFill>
                <a:schemeClr val="dk2"/>
              </a:solidFill>
              <a:latin typeface="Source Sans Pro"/>
              <a:ea typeface="Source Sans Pro"/>
              <a:cs typeface="Source Sans Pro"/>
              <a:sym typeface="Source Sans Pro"/>
            </a:endParaRPr>
          </a:p>
        </p:txBody>
      </p:sp>
      <p:sp>
        <p:nvSpPr>
          <p:cNvPr id="4834" name="Google Shape;4834;p281"/>
          <p:cNvSpPr/>
          <p:nvPr/>
        </p:nvSpPr>
        <p:spPr>
          <a:xfrm>
            <a:off x="4240350" y="2242577"/>
            <a:ext cx="663300" cy="299700"/>
          </a:xfrm>
          <a:prstGeom prst="roundRect">
            <a:avLst>
              <a:gd fmla="val 16667" name="adj"/>
            </a:avLst>
          </a:prstGeom>
          <a:solidFill>
            <a:srgbClr val="6AA84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ASR</a:t>
            </a:r>
            <a:endParaRPr/>
          </a:p>
        </p:txBody>
      </p:sp>
      <p:sp>
        <p:nvSpPr>
          <p:cNvPr id="4835" name="Google Shape;4835;p281"/>
          <p:cNvSpPr/>
          <p:nvPr/>
        </p:nvSpPr>
        <p:spPr>
          <a:xfrm>
            <a:off x="3270600" y="3464148"/>
            <a:ext cx="2602800" cy="299700"/>
          </a:xfrm>
          <a:prstGeom prst="roundRect">
            <a:avLst>
              <a:gd fmla="val 16667" name="adj"/>
            </a:avLst>
          </a:prstGeom>
          <a:solidFill>
            <a:srgbClr val="FFD96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Re-segmentation component</a:t>
            </a:r>
            <a:endParaRPr/>
          </a:p>
        </p:txBody>
      </p:sp>
      <p:sp>
        <p:nvSpPr>
          <p:cNvPr id="4836" name="Google Shape;4836;p281"/>
          <p:cNvSpPr txBox="1"/>
          <p:nvPr/>
        </p:nvSpPr>
        <p:spPr>
          <a:xfrm>
            <a:off x="-126300" y="4834150"/>
            <a:ext cx="939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Source Sans Pro"/>
                <a:ea typeface="Source Sans Pro"/>
                <a:cs typeface="Source Sans Pro"/>
                <a:sym typeface="Source Sans Pro"/>
              </a:rPr>
              <a:t>Matusov et al.: “</a:t>
            </a:r>
            <a:r>
              <a:rPr i="1" lang="en">
                <a:solidFill>
                  <a:schemeClr val="lt2"/>
                </a:solidFill>
                <a:latin typeface="Source Sans Pro"/>
                <a:ea typeface="Source Sans Pro"/>
                <a:cs typeface="Source Sans Pro"/>
                <a:sym typeface="Source Sans Pro"/>
              </a:rPr>
              <a:t>Automatic  Sentence Segmentation and Punctuation Prediction for  Spoken Language Translation”</a:t>
            </a:r>
            <a:r>
              <a:rPr lang="en">
                <a:solidFill>
                  <a:schemeClr val="lt2"/>
                </a:solidFill>
                <a:latin typeface="Source Sans Pro"/>
                <a:ea typeface="Source Sans Pro"/>
                <a:cs typeface="Source Sans Pro"/>
                <a:sym typeface="Source Sans Pro"/>
              </a:rPr>
              <a:t>, IWSLT`06</a:t>
            </a:r>
            <a:endParaRPr>
              <a:latin typeface="Source Sans Pro"/>
              <a:ea typeface="Source Sans Pro"/>
              <a:cs typeface="Source Sans Pro"/>
              <a:sym typeface="Source Sans Pro"/>
            </a:endParaRPr>
          </a:p>
        </p:txBody>
      </p:sp>
      <p:cxnSp>
        <p:nvCxnSpPr>
          <p:cNvPr id="4837" name="Google Shape;4837;p281"/>
          <p:cNvCxnSpPr>
            <a:stCxn id="4835" idx="2"/>
            <a:endCxn id="4833" idx="0"/>
          </p:cNvCxnSpPr>
          <p:nvPr/>
        </p:nvCxnSpPr>
        <p:spPr>
          <a:xfrm>
            <a:off x="4572000" y="3763848"/>
            <a:ext cx="0" cy="222000"/>
          </a:xfrm>
          <a:prstGeom prst="straightConnector1">
            <a:avLst/>
          </a:prstGeom>
          <a:noFill/>
          <a:ln cap="flat" cmpd="sng" w="9525">
            <a:solidFill>
              <a:schemeClr val="dk2"/>
            </a:solidFill>
            <a:prstDash val="solid"/>
            <a:round/>
            <a:headEnd len="med" w="med" type="none"/>
            <a:tailEnd len="med" w="med" type="triangle"/>
          </a:ln>
        </p:spPr>
      </p:cxnSp>
      <p:sp>
        <p:nvSpPr>
          <p:cNvPr id="4838" name="Google Shape;4838;p281"/>
          <p:cNvSpPr/>
          <p:nvPr/>
        </p:nvSpPr>
        <p:spPr>
          <a:xfrm>
            <a:off x="7224201" y="4176175"/>
            <a:ext cx="663300" cy="450600"/>
          </a:xfrm>
          <a:prstGeom prst="roundRect">
            <a:avLst>
              <a:gd fmla="val 16667" name="adj"/>
            </a:avLst>
          </a:prstGeom>
          <a:solidFill>
            <a:srgbClr val="6D9EEB"/>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MT</a:t>
            </a:r>
            <a:endParaRPr/>
          </a:p>
        </p:txBody>
      </p:sp>
      <p:cxnSp>
        <p:nvCxnSpPr>
          <p:cNvPr id="4839" name="Google Shape;4839;p281"/>
          <p:cNvCxnSpPr>
            <a:stCxn id="4833" idx="3"/>
            <a:endCxn id="4838" idx="1"/>
          </p:cNvCxnSpPr>
          <p:nvPr/>
        </p:nvCxnSpPr>
        <p:spPr>
          <a:xfrm>
            <a:off x="6765000" y="4401475"/>
            <a:ext cx="459300" cy="0"/>
          </a:xfrm>
          <a:prstGeom prst="straightConnector1">
            <a:avLst/>
          </a:prstGeom>
          <a:noFill/>
          <a:ln cap="flat" cmpd="sng" w="9525">
            <a:solidFill>
              <a:schemeClr val="dk2"/>
            </a:solidFill>
            <a:prstDash val="solid"/>
            <a:round/>
            <a:headEnd len="med" w="med" type="none"/>
            <a:tailEnd len="med" w="med" type="triangle"/>
          </a:ln>
        </p:spPr>
      </p:cxnSp>
      <p:cxnSp>
        <p:nvCxnSpPr>
          <p:cNvPr id="4840" name="Google Shape;4840;p281"/>
          <p:cNvCxnSpPr>
            <a:stCxn id="4838" idx="3"/>
          </p:cNvCxnSpPr>
          <p:nvPr/>
        </p:nvCxnSpPr>
        <p:spPr>
          <a:xfrm>
            <a:off x="7887501" y="4401475"/>
            <a:ext cx="404100" cy="0"/>
          </a:xfrm>
          <a:prstGeom prst="straightConnector1">
            <a:avLst/>
          </a:prstGeom>
          <a:noFill/>
          <a:ln cap="flat" cmpd="sng" w="9525">
            <a:solidFill>
              <a:schemeClr val="dk2"/>
            </a:solidFill>
            <a:prstDash val="dash"/>
            <a:round/>
            <a:headEnd len="med" w="med" type="none"/>
            <a:tailEnd len="med" w="med" type="triangle"/>
          </a:ln>
        </p:spPr>
      </p:cxnSp>
      <p:pic>
        <p:nvPicPr>
          <p:cNvPr id="4841" name="Google Shape;4841;p281"/>
          <p:cNvPicPr preferRelativeResize="0"/>
          <p:nvPr/>
        </p:nvPicPr>
        <p:blipFill rotWithShape="1">
          <a:blip r:embed="rId3">
            <a:alphaModFix/>
          </a:blip>
          <a:srcRect b="0" l="49685" r="0" t="0"/>
          <a:stretch/>
        </p:blipFill>
        <p:spPr>
          <a:xfrm>
            <a:off x="4692775" y="958400"/>
            <a:ext cx="4440298" cy="781399"/>
          </a:xfrm>
          <a:prstGeom prst="rect">
            <a:avLst/>
          </a:prstGeom>
          <a:noFill/>
          <a:ln>
            <a:noFill/>
          </a:ln>
        </p:spPr>
      </p:pic>
      <p:sp>
        <p:nvSpPr>
          <p:cNvPr id="4842" name="Google Shape;4842;p281"/>
          <p:cNvSpPr txBox="1"/>
          <p:nvPr/>
        </p:nvSpPr>
        <p:spPr>
          <a:xfrm>
            <a:off x="4692775" y="1726000"/>
            <a:ext cx="4521600" cy="369300"/>
          </a:xfrm>
          <a:prstGeom prst="rect">
            <a:avLst/>
          </a:prstGeom>
          <a:solidFill>
            <a:srgbClr val="EA999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Source Sans Pro"/>
                <a:ea typeface="Source Sans Pro"/>
                <a:cs typeface="Source Sans Pro"/>
                <a:sym typeface="Source Sans Pro"/>
              </a:rPr>
              <a:t>u s i n g s t r o n g p u n c t u a t i o n t h r e e s e n t e n c e s i n t o t a l</a:t>
            </a:r>
            <a:endParaRPr sz="1200">
              <a:solidFill>
                <a:schemeClr val="dk2"/>
              </a:solidFill>
              <a:latin typeface="Source Sans Pro"/>
              <a:ea typeface="Source Sans Pro"/>
              <a:cs typeface="Source Sans Pro"/>
              <a:sym typeface="Source Sans Pro"/>
            </a:endParaRPr>
          </a:p>
        </p:txBody>
      </p:sp>
      <p:cxnSp>
        <p:nvCxnSpPr>
          <p:cNvPr id="4843" name="Google Shape;4843;p281"/>
          <p:cNvCxnSpPr>
            <a:stCxn id="4832" idx="2"/>
            <a:endCxn id="4834" idx="1"/>
          </p:cNvCxnSpPr>
          <p:nvPr/>
        </p:nvCxnSpPr>
        <p:spPr>
          <a:xfrm flipH="1" rot="-5400000">
            <a:off x="3095725" y="1247650"/>
            <a:ext cx="297000" cy="1992300"/>
          </a:xfrm>
          <a:prstGeom prst="bentConnector2">
            <a:avLst/>
          </a:prstGeom>
          <a:noFill/>
          <a:ln cap="flat" cmpd="sng" w="9525">
            <a:solidFill>
              <a:schemeClr val="dk2"/>
            </a:solidFill>
            <a:prstDash val="solid"/>
            <a:round/>
            <a:headEnd len="med" w="med" type="none"/>
            <a:tailEnd len="med" w="med" type="triangle"/>
          </a:ln>
        </p:spPr>
      </p:cxnSp>
      <p:cxnSp>
        <p:nvCxnSpPr>
          <p:cNvPr id="4844" name="Google Shape;4844;p281"/>
          <p:cNvCxnSpPr>
            <a:stCxn id="4842" idx="2"/>
            <a:endCxn id="4834" idx="3"/>
          </p:cNvCxnSpPr>
          <p:nvPr/>
        </p:nvCxnSpPr>
        <p:spPr>
          <a:xfrm rot="5400000">
            <a:off x="5780125" y="1218850"/>
            <a:ext cx="297000" cy="2049900"/>
          </a:xfrm>
          <a:prstGeom prst="bentConnector2">
            <a:avLst/>
          </a:prstGeom>
          <a:noFill/>
          <a:ln cap="flat" cmpd="sng" w="9525">
            <a:solidFill>
              <a:schemeClr val="dk2"/>
            </a:solidFill>
            <a:prstDash val="solid"/>
            <a:round/>
            <a:headEnd len="med" w="med" type="none"/>
            <a:tailEnd len="med" w="med" type="triangle"/>
          </a:ln>
        </p:spPr>
      </p:cxnSp>
      <p:grpSp>
        <p:nvGrpSpPr>
          <p:cNvPr id="4845" name="Google Shape;4845;p281"/>
          <p:cNvGrpSpPr/>
          <p:nvPr/>
        </p:nvGrpSpPr>
        <p:grpSpPr>
          <a:xfrm>
            <a:off x="375288" y="2916675"/>
            <a:ext cx="8393425" cy="400200"/>
            <a:chOff x="375288" y="2916675"/>
            <a:chExt cx="8393425" cy="400200"/>
          </a:xfrm>
        </p:grpSpPr>
        <p:sp>
          <p:nvSpPr>
            <p:cNvPr id="4846" name="Google Shape;4846;p281"/>
            <p:cNvSpPr txBox="1"/>
            <p:nvPr/>
          </p:nvSpPr>
          <p:spPr>
            <a:xfrm>
              <a:off x="375288" y="2916675"/>
              <a:ext cx="40746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Source Sans Pro"/>
                  <a:ea typeface="Source Sans Pro"/>
                  <a:cs typeface="Source Sans Pro"/>
                  <a:sym typeface="Source Sans Pro"/>
                </a:rPr>
                <a:t>this is an audio signal in the training data it was split </a:t>
              </a:r>
              <a:endParaRPr>
                <a:solidFill>
                  <a:schemeClr val="dk2"/>
                </a:solidFill>
                <a:latin typeface="Source Sans Pro"/>
                <a:ea typeface="Source Sans Pro"/>
                <a:cs typeface="Source Sans Pro"/>
                <a:sym typeface="Source Sans Pro"/>
              </a:endParaRPr>
            </a:p>
          </p:txBody>
        </p:sp>
        <p:sp>
          <p:nvSpPr>
            <p:cNvPr id="4847" name="Google Shape;4847;p281"/>
            <p:cNvSpPr txBox="1"/>
            <p:nvPr/>
          </p:nvSpPr>
          <p:spPr>
            <a:xfrm>
              <a:off x="4828213" y="2916675"/>
              <a:ext cx="39405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Source Sans Pro"/>
                  <a:ea typeface="Source Sans Pro"/>
                  <a:cs typeface="Source Sans Pro"/>
                  <a:sym typeface="Source Sans Pro"/>
                </a:rPr>
                <a:t>using strong punctuation three sentences in total </a:t>
              </a:r>
              <a:endParaRPr>
                <a:solidFill>
                  <a:schemeClr val="dk2"/>
                </a:solidFill>
                <a:latin typeface="Source Sans Pro"/>
                <a:ea typeface="Source Sans Pro"/>
                <a:cs typeface="Source Sans Pro"/>
                <a:sym typeface="Source Sans Pro"/>
              </a:endParaRPr>
            </a:p>
          </p:txBody>
        </p:sp>
      </p:grpSp>
      <p:cxnSp>
        <p:nvCxnSpPr>
          <p:cNvPr id="4848" name="Google Shape;4848;p281"/>
          <p:cNvCxnSpPr>
            <a:stCxn id="4834" idx="2"/>
            <a:endCxn id="4846" idx="0"/>
          </p:cNvCxnSpPr>
          <p:nvPr/>
        </p:nvCxnSpPr>
        <p:spPr>
          <a:xfrm rot="5400000">
            <a:off x="3305100" y="1649777"/>
            <a:ext cx="374400" cy="21594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4849" name="Google Shape;4849;p281"/>
          <p:cNvCxnSpPr>
            <a:stCxn id="4834" idx="2"/>
            <a:endCxn id="4847" idx="0"/>
          </p:cNvCxnSpPr>
          <p:nvPr/>
        </p:nvCxnSpPr>
        <p:spPr>
          <a:xfrm flipH="1" rot="-5400000">
            <a:off x="5498100" y="1616177"/>
            <a:ext cx="374400" cy="22266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4850" name="Google Shape;4850;p281"/>
          <p:cNvCxnSpPr>
            <a:stCxn id="4846" idx="2"/>
            <a:endCxn id="4835" idx="1"/>
          </p:cNvCxnSpPr>
          <p:nvPr/>
        </p:nvCxnSpPr>
        <p:spPr>
          <a:xfrm flipH="1" rot="-5400000">
            <a:off x="2693088" y="3036375"/>
            <a:ext cx="297000" cy="858000"/>
          </a:xfrm>
          <a:prstGeom prst="bentConnector2">
            <a:avLst/>
          </a:prstGeom>
          <a:noFill/>
          <a:ln cap="flat" cmpd="sng" w="9525">
            <a:solidFill>
              <a:schemeClr val="dk2"/>
            </a:solidFill>
            <a:prstDash val="solid"/>
            <a:round/>
            <a:headEnd len="med" w="med" type="none"/>
            <a:tailEnd len="med" w="med" type="triangle"/>
          </a:ln>
        </p:spPr>
      </p:cxnSp>
      <p:cxnSp>
        <p:nvCxnSpPr>
          <p:cNvPr id="4851" name="Google Shape;4851;p281"/>
          <p:cNvCxnSpPr>
            <a:stCxn id="4847" idx="2"/>
            <a:endCxn id="4835" idx="3"/>
          </p:cNvCxnSpPr>
          <p:nvPr/>
        </p:nvCxnSpPr>
        <p:spPr>
          <a:xfrm rot="5400000">
            <a:off x="6187363" y="3002775"/>
            <a:ext cx="297000" cy="925200"/>
          </a:xfrm>
          <a:prstGeom prst="bentConnector2">
            <a:avLst/>
          </a:prstGeom>
          <a:noFill/>
          <a:ln cap="flat" cmpd="sng" w="9525">
            <a:solidFill>
              <a:schemeClr val="dk2"/>
            </a:solidFill>
            <a:prstDash val="solid"/>
            <a:round/>
            <a:headEnd len="med" w="med" type="none"/>
            <a:tailEnd len="med" w="med" type="triangle"/>
          </a:ln>
        </p:spPr>
      </p:cxnSp>
      <p:sp>
        <p:nvSpPr>
          <p:cNvPr id="4852" name="Google Shape;4852;p28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6" name="Shape 4856"/>
        <p:cNvGrpSpPr/>
        <p:nvPr/>
      </p:nvGrpSpPr>
      <p:grpSpPr>
        <a:xfrm>
          <a:off x="0" y="0"/>
          <a:ext cx="0" cy="0"/>
          <a:chOff x="0" y="0"/>
          <a:chExt cx="0" cy="0"/>
        </a:xfrm>
      </p:grpSpPr>
      <p:sp>
        <p:nvSpPr>
          <p:cNvPr id="4857" name="Google Shape;4857;p28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split continuous speech in </a:t>
            </a:r>
            <a:r>
              <a:rPr lang="en" u="sng">
                <a:solidFill>
                  <a:schemeClr val="dk1"/>
                </a:solidFill>
              </a:rPr>
              <a:t>e2e</a:t>
            </a:r>
            <a:r>
              <a:rPr lang="en"/>
              <a:t> ST? </a:t>
            </a:r>
            <a:endParaRPr/>
          </a:p>
          <a:p>
            <a:pPr indent="0" lvl="0" marL="0" rtl="0" algn="l">
              <a:spcBef>
                <a:spcPts val="0"/>
              </a:spcBef>
              <a:spcAft>
                <a:spcPts val="0"/>
              </a:spcAft>
              <a:buNone/>
            </a:pPr>
            <a:r>
              <a:rPr lang="en"/>
              <a:t> </a:t>
            </a:r>
            <a:endParaRPr/>
          </a:p>
        </p:txBody>
      </p:sp>
      <p:pic>
        <p:nvPicPr>
          <p:cNvPr id="4858" name="Google Shape;4858;p282"/>
          <p:cNvPicPr preferRelativeResize="0"/>
          <p:nvPr/>
        </p:nvPicPr>
        <p:blipFill>
          <a:blip r:embed="rId3">
            <a:alphaModFix/>
          </a:blip>
          <a:stretch>
            <a:fillRect/>
          </a:stretch>
        </p:blipFill>
        <p:spPr>
          <a:xfrm>
            <a:off x="120775" y="958400"/>
            <a:ext cx="9012303" cy="781399"/>
          </a:xfrm>
          <a:prstGeom prst="rect">
            <a:avLst/>
          </a:prstGeom>
          <a:noFill/>
          <a:ln>
            <a:noFill/>
          </a:ln>
        </p:spPr>
      </p:pic>
      <p:sp>
        <p:nvSpPr>
          <p:cNvPr id="4859" name="Google Shape;4859;p282"/>
          <p:cNvSpPr txBox="1"/>
          <p:nvPr/>
        </p:nvSpPr>
        <p:spPr>
          <a:xfrm>
            <a:off x="120775" y="1726000"/>
            <a:ext cx="9012300" cy="369300"/>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200">
                <a:solidFill>
                  <a:schemeClr val="dk2"/>
                </a:solidFill>
                <a:latin typeface="Source Sans Pro"/>
                <a:ea typeface="Source Sans Pro"/>
                <a:cs typeface="Source Sans Pro"/>
                <a:sym typeface="Source Sans Pro"/>
              </a:rPr>
              <a:t>t h i s i s a n a u d i o s i g n a l i n t h e t r a i n i n g d a t a i t w a s s p l i t u s i n g s t r o n g p u n c t u a t i o n t h r e e s e n t e n c e s i n t o t a l</a:t>
            </a:r>
            <a:endParaRPr sz="1200">
              <a:solidFill>
                <a:schemeClr val="dk2"/>
              </a:solidFill>
              <a:latin typeface="Source Sans Pro"/>
              <a:ea typeface="Source Sans Pro"/>
              <a:cs typeface="Source Sans Pro"/>
              <a:sym typeface="Source Sans Pro"/>
            </a:endParaRPr>
          </a:p>
        </p:txBody>
      </p:sp>
      <p:sp>
        <p:nvSpPr>
          <p:cNvPr id="4860" name="Google Shape;4860;p28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4" name="Shape 4864"/>
        <p:cNvGrpSpPr/>
        <p:nvPr/>
      </p:nvGrpSpPr>
      <p:grpSpPr>
        <a:xfrm>
          <a:off x="0" y="0"/>
          <a:ext cx="0" cy="0"/>
          <a:chOff x="0" y="0"/>
          <a:chExt cx="0" cy="0"/>
        </a:xfrm>
      </p:grpSpPr>
      <p:sp>
        <p:nvSpPr>
          <p:cNvPr id="4865" name="Google Shape;4865;p28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1: Split on silences (via VAD)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866" name="Google Shape;4866;p283"/>
          <p:cNvPicPr preferRelativeResize="0"/>
          <p:nvPr/>
        </p:nvPicPr>
        <p:blipFill>
          <a:blip r:embed="rId3">
            <a:alphaModFix/>
          </a:blip>
          <a:stretch>
            <a:fillRect/>
          </a:stretch>
        </p:blipFill>
        <p:spPr>
          <a:xfrm>
            <a:off x="120775" y="958400"/>
            <a:ext cx="9012303" cy="781399"/>
          </a:xfrm>
          <a:prstGeom prst="rect">
            <a:avLst/>
          </a:prstGeom>
          <a:noFill/>
          <a:ln>
            <a:noFill/>
          </a:ln>
        </p:spPr>
      </p:pic>
      <p:sp>
        <p:nvSpPr>
          <p:cNvPr id="4867" name="Google Shape;4867;p283"/>
          <p:cNvSpPr txBox="1"/>
          <p:nvPr/>
        </p:nvSpPr>
        <p:spPr>
          <a:xfrm>
            <a:off x="120775" y="1726000"/>
            <a:ext cx="9012300" cy="369300"/>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200">
                <a:solidFill>
                  <a:schemeClr val="dk2"/>
                </a:solidFill>
                <a:latin typeface="Source Sans Pro"/>
                <a:ea typeface="Source Sans Pro"/>
                <a:cs typeface="Source Sans Pro"/>
                <a:sym typeface="Source Sans Pro"/>
              </a:rPr>
              <a:t>t h i s i s a n a u d i o s i g n a l i n t h e t r a i n i n g d a t a i t w a s s p l i t u s i n g s t r o n g p u n c t u a t i o n t h r e e s e n t e n c e s i n t o t a l</a:t>
            </a:r>
            <a:endParaRPr sz="1200">
              <a:solidFill>
                <a:schemeClr val="dk2"/>
              </a:solidFill>
              <a:latin typeface="Source Sans Pro"/>
              <a:ea typeface="Source Sans Pro"/>
              <a:cs typeface="Source Sans Pro"/>
              <a:sym typeface="Source Sans Pro"/>
            </a:endParaRPr>
          </a:p>
        </p:txBody>
      </p:sp>
      <p:sp>
        <p:nvSpPr>
          <p:cNvPr id="4868" name="Google Shape;4868;p283"/>
          <p:cNvSpPr txBox="1"/>
          <p:nvPr/>
        </p:nvSpPr>
        <p:spPr>
          <a:xfrm>
            <a:off x="40063" y="3163100"/>
            <a:ext cx="18039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869" name="Google Shape;4869;p283"/>
          <p:cNvSpPr txBox="1"/>
          <p:nvPr/>
        </p:nvSpPr>
        <p:spPr>
          <a:xfrm>
            <a:off x="7702038" y="3163100"/>
            <a:ext cx="14019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in total</a:t>
            </a:r>
            <a:endParaRPr>
              <a:latin typeface="Source Sans Pro"/>
              <a:ea typeface="Source Sans Pro"/>
              <a:cs typeface="Source Sans Pro"/>
              <a:sym typeface="Source Sans Pro"/>
            </a:endParaRPr>
          </a:p>
        </p:txBody>
      </p:sp>
      <p:sp>
        <p:nvSpPr>
          <p:cNvPr id="4870" name="Google Shape;4870;p283"/>
          <p:cNvSpPr txBox="1"/>
          <p:nvPr/>
        </p:nvSpPr>
        <p:spPr>
          <a:xfrm>
            <a:off x="1897854" y="3163100"/>
            <a:ext cx="43317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in the training data it was split using strong punctuation </a:t>
            </a:r>
            <a:endParaRPr>
              <a:latin typeface="Source Sans Pro"/>
              <a:ea typeface="Source Sans Pro"/>
              <a:cs typeface="Source Sans Pro"/>
              <a:sym typeface="Source Sans Pro"/>
            </a:endParaRPr>
          </a:p>
        </p:txBody>
      </p:sp>
      <p:sp>
        <p:nvSpPr>
          <p:cNvPr id="4871" name="Google Shape;4871;p283"/>
          <p:cNvSpPr txBox="1"/>
          <p:nvPr/>
        </p:nvSpPr>
        <p:spPr>
          <a:xfrm>
            <a:off x="6283446" y="3163100"/>
            <a:ext cx="1364700" cy="400200"/>
          </a:xfrm>
          <a:prstGeom prst="rect">
            <a:avLst/>
          </a:prstGeom>
          <a:solidFill>
            <a:srgbClr val="F6B26B"/>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three sentences</a:t>
            </a:r>
            <a:endParaRPr>
              <a:latin typeface="Source Sans Pro"/>
              <a:ea typeface="Source Sans Pro"/>
              <a:cs typeface="Source Sans Pro"/>
              <a:sym typeface="Source Sans Pro"/>
            </a:endParaRPr>
          </a:p>
        </p:txBody>
      </p:sp>
      <p:pic>
        <p:nvPicPr>
          <p:cNvPr id="4872" name="Google Shape;4872;p283"/>
          <p:cNvPicPr preferRelativeResize="0"/>
          <p:nvPr/>
        </p:nvPicPr>
        <p:blipFill rotWithShape="1">
          <a:blip r:embed="rId3">
            <a:alphaModFix/>
          </a:blip>
          <a:srcRect b="0" l="0" r="84886" t="0"/>
          <a:stretch/>
        </p:blipFill>
        <p:spPr>
          <a:xfrm>
            <a:off x="344787" y="2524075"/>
            <a:ext cx="1194450" cy="781399"/>
          </a:xfrm>
          <a:prstGeom prst="rect">
            <a:avLst/>
          </a:prstGeom>
          <a:noFill/>
          <a:ln>
            <a:noFill/>
          </a:ln>
        </p:spPr>
      </p:pic>
      <p:pic>
        <p:nvPicPr>
          <p:cNvPr id="4873" name="Google Shape;4873;p283"/>
          <p:cNvPicPr preferRelativeResize="0"/>
          <p:nvPr/>
        </p:nvPicPr>
        <p:blipFill rotWithShape="1">
          <a:blip r:embed="rId3">
            <a:alphaModFix/>
          </a:blip>
          <a:srcRect b="0" l="82639" r="0" t="0"/>
          <a:stretch/>
        </p:blipFill>
        <p:spPr>
          <a:xfrm>
            <a:off x="7716961" y="2524075"/>
            <a:ext cx="1372052" cy="781399"/>
          </a:xfrm>
          <a:prstGeom prst="rect">
            <a:avLst/>
          </a:prstGeom>
          <a:noFill/>
          <a:ln>
            <a:noFill/>
          </a:ln>
        </p:spPr>
      </p:pic>
      <p:pic>
        <p:nvPicPr>
          <p:cNvPr id="4874" name="Google Shape;4874;p283"/>
          <p:cNvPicPr preferRelativeResize="0"/>
          <p:nvPr/>
        </p:nvPicPr>
        <p:blipFill rotWithShape="1">
          <a:blip r:embed="rId3">
            <a:alphaModFix/>
          </a:blip>
          <a:srcRect b="0" l="15517" r="34069" t="0"/>
          <a:stretch/>
        </p:blipFill>
        <p:spPr>
          <a:xfrm>
            <a:off x="1897850" y="2524075"/>
            <a:ext cx="4311149" cy="781399"/>
          </a:xfrm>
          <a:prstGeom prst="rect">
            <a:avLst/>
          </a:prstGeom>
          <a:noFill/>
          <a:ln>
            <a:noFill/>
          </a:ln>
        </p:spPr>
      </p:pic>
      <p:pic>
        <p:nvPicPr>
          <p:cNvPr id="4875" name="Google Shape;4875;p283"/>
          <p:cNvPicPr preferRelativeResize="0"/>
          <p:nvPr/>
        </p:nvPicPr>
        <p:blipFill rotWithShape="1">
          <a:blip r:embed="rId3">
            <a:alphaModFix/>
          </a:blip>
          <a:srcRect b="0" l="65927" r="19047" t="0"/>
          <a:stretch/>
        </p:blipFill>
        <p:spPr>
          <a:xfrm>
            <a:off x="6283450" y="2524075"/>
            <a:ext cx="1364699" cy="781399"/>
          </a:xfrm>
          <a:prstGeom prst="rect">
            <a:avLst/>
          </a:prstGeom>
          <a:noFill/>
          <a:ln>
            <a:noFill/>
          </a:ln>
        </p:spPr>
      </p:pic>
      <p:sp>
        <p:nvSpPr>
          <p:cNvPr id="4876" name="Google Shape;4876;p28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0" name="Shape 4880"/>
        <p:cNvGrpSpPr/>
        <p:nvPr/>
      </p:nvGrpSpPr>
      <p:grpSpPr>
        <a:xfrm>
          <a:off x="0" y="0"/>
          <a:ext cx="0" cy="0"/>
          <a:chOff x="0" y="0"/>
          <a:chExt cx="0" cy="0"/>
        </a:xfrm>
      </p:grpSpPr>
      <p:sp>
        <p:nvSpPr>
          <p:cNvPr id="4881" name="Google Shape;4881;p28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1: Split on silences (via VAD)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82" name="Google Shape;4882;p284"/>
          <p:cNvSpPr txBox="1"/>
          <p:nvPr/>
        </p:nvSpPr>
        <p:spPr>
          <a:xfrm>
            <a:off x="40063" y="3163100"/>
            <a:ext cx="18039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883" name="Google Shape;4883;p284"/>
          <p:cNvSpPr txBox="1"/>
          <p:nvPr/>
        </p:nvSpPr>
        <p:spPr>
          <a:xfrm>
            <a:off x="7702038" y="3163100"/>
            <a:ext cx="14019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in total</a:t>
            </a:r>
            <a:endParaRPr>
              <a:latin typeface="Source Sans Pro"/>
              <a:ea typeface="Source Sans Pro"/>
              <a:cs typeface="Source Sans Pro"/>
              <a:sym typeface="Source Sans Pro"/>
            </a:endParaRPr>
          </a:p>
        </p:txBody>
      </p:sp>
      <p:sp>
        <p:nvSpPr>
          <p:cNvPr id="4884" name="Google Shape;4884;p284"/>
          <p:cNvSpPr txBox="1"/>
          <p:nvPr/>
        </p:nvSpPr>
        <p:spPr>
          <a:xfrm>
            <a:off x="1897854" y="3163100"/>
            <a:ext cx="43317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in the training data it was split using strong punctuation </a:t>
            </a:r>
            <a:endParaRPr>
              <a:latin typeface="Source Sans Pro"/>
              <a:ea typeface="Source Sans Pro"/>
              <a:cs typeface="Source Sans Pro"/>
              <a:sym typeface="Source Sans Pro"/>
            </a:endParaRPr>
          </a:p>
        </p:txBody>
      </p:sp>
      <p:sp>
        <p:nvSpPr>
          <p:cNvPr id="4885" name="Google Shape;4885;p284"/>
          <p:cNvSpPr txBox="1"/>
          <p:nvPr/>
        </p:nvSpPr>
        <p:spPr>
          <a:xfrm>
            <a:off x="6283446" y="3163100"/>
            <a:ext cx="1364700" cy="400200"/>
          </a:xfrm>
          <a:prstGeom prst="rect">
            <a:avLst/>
          </a:prstGeom>
          <a:solidFill>
            <a:srgbClr val="F6B26B"/>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three sentences</a:t>
            </a:r>
            <a:endParaRPr>
              <a:latin typeface="Source Sans Pro"/>
              <a:ea typeface="Source Sans Pro"/>
              <a:cs typeface="Source Sans Pro"/>
              <a:sym typeface="Source Sans Pro"/>
            </a:endParaRPr>
          </a:p>
        </p:txBody>
      </p:sp>
      <p:pic>
        <p:nvPicPr>
          <p:cNvPr id="4886" name="Google Shape;4886;p284"/>
          <p:cNvPicPr preferRelativeResize="0"/>
          <p:nvPr/>
        </p:nvPicPr>
        <p:blipFill>
          <a:blip r:embed="rId3">
            <a:alphaModFix/>
          </a:blip>
          <a:stretch>
            <a:fillRect/>
          </a:stretch>
        </p:blipFill>
        <p:spPr>
          <a:xfrm>
            <a:off x="120775" y="958400"/>
            <a:ext cx="9012303" cy="781399"/>
          </a:xfrm>
          <a:prstGeom prst="rect">
            <a:avLst/>
          </a:prstGeom>
          <a:noFill/>
          <a:ln>
            <a:noFill/>
          </a:ln>
        </p:spPr>
      </p:pic>
      <p:sp>
        <p:nvSpPr>
          <p:cNvPr id="4887" name="Google Shape;4887;p284"/>
          <p:cNvSpPr txBox="1"/>
          <p:nvPr/>
        </p:nvSpPr>
        <p:spPr>
          <a:xfrm>
            <a:off x="120775" y="1726000"/>
            <a:ext cx="9012300" cy="369300"/>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200">
                <a:solidFill>
                  <a:schemeClr val="dk2"/>
                </a:solidFill>
                <a:latin typeface="Source Sans Pro"/>
                <a:ea typeface="Source Sans Pro"/>
                <a:cs typeface="Source Sans Pro"/>
                <a:sym typeface="Source Sans Pro"/>
              </a:rPr>
              <a:t>t h i s i s a n a u d i o s i g n a l i n t h e t r a i n i n g d a t a i t w a s s p l i t u s i n g s t r o n g p u n c t u a t i o n t h r e e s e n t e n c e s i n t o t a l</a:t>
            </a:r>
            <a:endParaRPr sz="1200">
              <a:solidFill>
                <a:schemeClr val="dk2"/>
              </a:solidFill>
              <a:latin typeface="Source Sans Pro"/>
              <a:ea typeface="Source Sans Pro"/>
              <a:cs typeface="Source Sans Pro"/>
              <a:sym typeface="Source Sans Pro"/>
            </a:endParaRPr>
          </a:p>
        </p:txBody>
      </p:sp>
      <p:pic>
        <p:nvPicPr>
          <p:cNvPr id="4888" name="Google Shape;4888;p284"/>
          <p:cNvPicPr preferRelativeResize="0"/>
          <p:nvPr/>
        </p:nvPicPr>
        <p:blipFill rotWithShape="1">
          <a:blip r:embed="rId3">
            <a:alphaModFix/>
          </a:blip>
          <a:srcRect b="0" l="0" r="84886" t="0"/>
          <a:stretch/>
        </p:blipFill>
        <p:spPr>
          <a:xfrm>
            <a:off x="344787" y="2524075"/>
            <a:ext cx="1194450" cy="781399"/>
          </a:xfrm>
          <a:prstGeom prst="rect">
            <a:avLst/>
          </a:prstGeom>
          <a:noFill/>
          <a:ln>
            <a:noFill/>
          </a:ln>
        </p:spPr>
      </p:pic>
      <p:pic>
        <p:nvPicPr>
          <p:cNvPr id="4889" name="Google Shape;4889;p284"/>
          <p:cNvPicPr preferRelativeResize="0"/>
          <p:nvPr/>
        </p:nvPicPr>
        <p:blipFill rotWithShape="1">
          <a:blip r:embed="rId3">
            <a:alphaModFix/>
          </a:blip>
          <a:srcRect b="0" l="82639" r="0" t="0"/>
          <a:stretch/>
        </p:blipFill>
        <p:spPr>
          <a:xfrm>
            <a:off x="7716961" y="2524075"/>
            <a:ext cx="1372052" cy="781399"/>
          </a:xfrm>
          <a:prstGeom prst="rect">
            <a:avLst/>
          </a:prstGeom>
          <a:noFill/>
          <a:ln>
            <a:noFill/>
          </a:ln>
        </p:spPr>
      </p:pic>
      <p:pic>
        <p:nvPicPr>
          <p:cNvPr id="4890" name="Google Shape;4890;p284"/>
          <p:cNvPicPr preferRelativeResize="0"/>
          <p:nvPr/>
        </p:nvPicPr>
        <p:blipFill rotWithShape="1">
          <a:blip r:embed="rId3">
            <a:alphaModFix/>
          </a:blip>
          <a:srcRect b="0" l="15517" r="34069" t="0"/>
          <a:stretch/>
        </p:blipFill>
        <p:spPr>
          <a:xfrm>
            <a:off x="1897850" y="2524075"/>
            <a:ext cx="4311149" cy="781399"/>
          </a:xfrm>
          <a:prstGeom prst="rect">
            <a:avLst/>
          </a:prstGeom>
          <a:noFill/>
          <a:ln>
            <a:noFill/>
          </a:ln>
        </p:spPr>
      </p:pic>
      <p:pic>
        <p:nvPicPr>
          <p:cNvPr id="4891" name="Google Shape;4891;p284"/>
          <p:cNvPicPr preferRelativeResize="0"/>
          <p:nvPr/>
        </p:nvPicPr>
        <p:blipFill rotWithShape="1">
          <a:blip r:embed="rId3">
            <a:alphaModFix/>
          </a:blip>
          <a:srcRect b="0" l="65927" r="19047" t="0"/>
          <a:stretch/>
        </p:blipFill>
        <p:spPr>
          <a:xfrm>
            <a:off x="6283450" y="2524075"/>
            <a:ext cx="1364699" cy="781399"/>
          </a:xfrm>
          <a:prstGeom prst="rect">
            <a:avLst/>
          </a:prstGeom>
          <a:noFill/>
          <a:ln>
            <a:noFill/>
          </a:ln>
        </p:spPr>
      </p:pic>
      <p:sp>
        <p:nvSpPr>
          <p:cNvPr id="4892" name="Google Shape;4892;p28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93" name="Google Shape;4893;p284"/>
          <p:cNvSpPr txBox="1"/>
          <p:nvPr/>
        </p:nvSpPr>
        <p:spPr>
          <a:xfrm>
            <a:off x="311700" y="3902450"/>
            <a:ext cx="8520600" cy="786300"/>
          </a:xfrm>
          <a:prstGeom prst="rect">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veat"/>
                <a:ea typeface="Caveat"/>
                <a:cs typeface="Caveat"/>
                <a:sym typeface="Caveat"/>
              </a:rPr>
              <a:t>Advantage: silences as a proxy of sentence boundaries </a:t>
            </a:r>
            <a:endParaRPr b="1" sz="2400">
              <a:solidFill>
                <a:schemeClr val="dk1"/>
              </a:solidFill>
              <a:latin typeface="Caveat"/>
              <a:ea typeface="Caveat"/>
              <a:cs typeface="Caveat"/>
              <a:sym typeface="Caveat"/>
            </a:endParaRPr>
          </a:p>
          <a:p>
            <a:pPr indent="0" lvl="0" marL="0" rtl="0" algn="ctr">
              <a:spcBef>
                <a:spcPts val="0"/>
              </a:spcBef>
              <a:spcAft>
                <a:spcPts val="800"/>
              </a:spcAft>
              <a:buNone/>
            </a:pPr>
            <a:r>
              <a:rPr b="1" lang="en" sz="2400">
                <a:solidFill>
                  <a:schemeClr val="dk1"/>
                </a:solidFill>
                <a:latin typeface="Caveat"/>
                <a:ea typeface="Caveat"/>
                <a:cs typeface="Caveat"/>
                <a:sym typeface="Caveat"/>
              </a:rPr>
              <a:t>Drawback: variable segments’ length (including very </a:t>
            </a:r>
            <a:r>
              <a:rPr b="1" lang="en" sz="2400">
                <a:solidFill>
                  <a:schemeClr val="dk1"/>
                </a:solidFill>
                <a:latin typeface="Caveat"/>
                <a:ea typeface="Caveat"/>
                <a:cs typeface="Caveat"/>
                <a:sym typeface="Caveat"/>
              </a:rPr>
              <a:t>short</a:t>
            </a:r>
            <a:r>
              <a:rPr b="1" lang="en" sz="2400">
                <a:solidFill>
                  <a:schemeClr val="dk1"/>
                </a:solidFill>
                <a:latin typeface="Caveat"/>
                <a:ea typeface="Caveat"/>
                <a:cs typeface="Caveat"/>
                <a:sym typeface="Caveat"/>
              </a:rPr>
              <a:t> and very </a:t>
            </a:r>
            <a:r>
              <a:rPr b="1" lang="en" sz="2400">
                <a:solidFill>
                  <a:schemeClr val="dk1"/>
                </a:solidFill>
                <a:latin typeface="Caveat"/>
                <a:ea typeface="Caveat"/>
                <a:cs typeface="Caveat"/>
                <a:sym typeface="Caveat"/>
              </a:rPr>
              <a:t>long</a:t>
            </a:r>
            <a:r>
              <a:rPr b="1" lang="en" sz="2400">
                <a:solidFill>
                  <a:schemeClr val="dk1"/>
                </a:solidFill>
                <a:latin typeface="Caveat"/>
                <a:ea typeface="Caveat"/>
                <a:cs typeface="Caveat"/>
                <a:sym typeface="Caveat"/>
              </a:rPr>
              <a:t> ones)</a:t>
            </a:r>
            <a:endParaRPr b="1" sz="2400">
              <a:solidFill>
                <a:schemeClr val="dk1"/>
              </a:solidFill>
              <a:latin typeface="Caveat"/>
              <a:ea typeface="Caveat"/>
              <a:cs typeface="Caveat"/>
              <a:sym typeface="Caveat"/>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7" name="Shape 4897"/>
        <p:cNvGrpSpPr/>
        <p:nvPr/>
      </p:nvGrpSpPr>
      <p:grpSpPr>
        <a:xfrm>
          <a:off x="0" y="0"/>
          <a:ext cx="0" cy="0"/>
          <a:chOff x="0" y="0"/>
          <a:chExt cx="0" cy="0"/>
        </a:xfrm>
      </p:grpSpPr>
      <p:sp>
        <p:nvSpPr>
          <p:cNvPr id="4898" name="Google Shape;4898;p285"/>
          <p:cNvSpPr txBox="1"/>
          <p:nvPr>
            <p:ph type="title"/>
          </p:nvPr>
        </p:nvSpPr>
        <p:spPr>
          <a:xfrm>
            <a:off x="311700" y="445025"/>
            <a:ext cx="8798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2: Split based on fixed audio duration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899" name="Google Shape;4899;p285"/>
          <p:cNvPicPr preferRelativeResize="0"/>
          <p:nvPr/>
        </p:nvPicPr>
        <p:blipFill rotWithShape="1">
          <a:blip r:embed="rId3">
            <a:alphaModFix/>
          </a:blip>
          <a:srcRect b="0" l="0" r="66677" t="0"/>
          <a:stretch/>
        </p:blipFill>
        <p:spPr>
          <a:xfrm>
            <a:off x="529975" y="2558600"/>
            <a:ext cx="2249099" cy="781399"/>
          </a:xfrm>
          <a:prstGeom prst="rect">
            <a:avLst/>
          </a:prstGeom>
          <a:noFill/>
          <a:ln>
            <a:noFill/>
          </a:ln>
        </p:spPr>
      </p:pic>
      <p:sp>
        <p:nvSpPr>
          <p:cNvPr id="4900" name="Google Shape;4900;p285"/>
          <p:cNvSpPr txBox="1"/>
          <p:nvPr/>
        </p:nvSpPr>
        <p:spPr>
          <a:xfrm>
            <a:off x="529975" y="3239300"/>
            <a:ext cx="2249100" cy="369300"/>
          </a:xfrm>
          <a:prstGeom prst="rect">
            <a:avLst/>
          </a:prstGeom>
          <a:solidFill>
            <a:srgbClr val="6D9EEB"/>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Source Sans Pro"/>
                <a:ea typeface="Source Sans Pro"/>
                <a:cs typeface="Source Sans Pro"/>
                <a:sym typeface="Source Sans Pro"/>
              </a:rPr>
              <a:t>this is an audio signal in the tra</a:t>
            </a:r>
            <a:endParaRPr sz="1200">
              <a:latin typeface="Source Sans Pro"/>
              <a:ea typeface="Source Sans Pro"/>
              <a:cs typeface="Source Sans Pro"/>
              <a:sym typeface="Source Sans Pro"/>
            </a:endParaRPr>
          </a:p>
        </p:txBody>
      </p:sp>
      <p:sp>
        <p:nvSpPr>
          <p:cNvPr id="4901" name="Google Shape;4901;p285"/>
          <p:cNvSpPr txBox="1"/>
          <p:nvPr/>
        </p:nvSpPr>
        <p:spPr>
          <a:xfrm>
            <a:off x="6482649" y="3239300"/>
            <a:ext cx="2585100" cy="369300"/>
          </a:xfrm>
          <a:prstGeom prst="rect">
            <a:avLst/>
          </a:prstGeom>
          <a:solidFill>
            <a:srgbClr val="F6B26B"/>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Source Sans Pro"/>
                <a:ea typeface="Source Sans Pro"/>
                <a:cs typeface="Source Sans Pro"/>
                <a:sym typeface="Source Sans Pro"/>
              </a:rPr>
              <a:t>nctuation three sentences in total</a:t>
            </a:r>
            <a:endParaRPr sz="1200">
              <a:latin typeface="Source Sans Pro"/>
              <a:ea typeface="Source Sans Pro"/>
              <a:cs typeface="Source Sans Pro"/>
              <a:sym typeface="Source Sans Pro"/>
            </a:endParaRPr>
          </a:p>
        </p:txBody>
      </p:sp>
      <p:sp>
        <p:nvSpPr>
          <p:cNvPr id="4902" name="Google Shape;4902;p285"/>
          <p:cNvSpPr txBox="1"/>
          <p:nvPr/>
        </p:nvSpPr>
        <p:spPr>
          <a:xfrm>
            <a:off x="3422425" y="3239300"/>
            <a:ext cx="2543400" cy="369300"/>
          </a:xfrm>
          <a:prstGeom prst="rect">
            <a:avLst/>
          </a:prstGeom>
          <a:solidFill>
            <a:srgbClr val="93C47D"/>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200">
                <a:latin typeface="Source Sans Pro"/>
                <a:ea typeface="Source Sans Pro"/>
                <a:cs typeface="Source Sans Pro"/>
                <a:sym typeface="Source Sans Pro"/>
              </a:rPr>
              <a:t>ining data it was split using strong pu </a:t>
            </a:r>
            <a:endParaRPr sz="1200">
              <a:latin typeface="Source Sans Pro"/>
              <a:ea typeface="Source Sans Pro"/>
              <a:cs typeface="Source Sans Pro"/>
              <a:sym typeface="Source Sans Pro"/>
            </a:endParaRPr>
          </a:p>
        </p:txBody>
      </p:sp>
      <p:pic>
        <p:nvPicPr>
          <p:cNvPr id="4903" name="Google Shape;4903;p285"/>
          <p:cNvPicPr preferRelativeResize="0"/>
          <p:nvPr/>
        </p:nvPicPr>
        <p:blipFill rotWithShape="1">
          <a:blip r:embed="rId3">
            <a:alphaModFix/>
          </a:blip>
          <a:srcRect b="0" l="66677" r="0" t="0"/>
          <a:stretch/>
        </p:blipFill>
        <p:spPr>
          <a:xfrm>
            <a:off x="6476650" y="2558600"/>
            <a:ext cx="2633399" cy="781399"/>
          </a:xfrm>
          <a:prstGeom prst="rect">
            <a:avLst/>
          </a:prstGeom>
          <a:noFill/>
          <a:ln>
            <a:noFill/>
          </a:ln>
        </p:spPr>
      </p:pic>
      <p:pic>
        <p:nvPicPr>
          <p:cNvPr id="4904" name="Google Shape;4904;p285"/>
          <p:cNvPicPr preferRelativeResize="0"/>
          <p:nvPr/>
        </p:nvPicPr>
        <p:blipFill rotWithShape="1">
          <a:blip r:embed="rId3">
            <a:alphaModFix/>
          </a:blip>
          <a:srcRect b="0" l="33338" r="33338" t="0"/>
          <a:stretch/>
        </p:blipFill>
        <p:spPr>
          <a:xfrm>
            <a:off x="3432225" y="2558600"/>
            <a:ext cx="2543397" cy="781399"/>
          </a:xfrm>
          <a:prstGeom prst="rect">
            <a:avLst/>
          </a:prstGeom>
          <a:noFill/>
          <a:ln>
            <a:noFill/>
          </a:ln>
        </p:spPr>
      </p:pic>
      <p:pic>
        <p:nvPicPr>
          <p:cNvPr id="4905" name="Google Shape;4905;p285"/>
          <p:cNvPicPr preferRelativeResize="0"/>
          <p:nvPr/>
        </p:nvPicPr>
        <p:blipFill>
          <a:blip r:embed="rId3">
            <a:alphaModFix/>
          </a:blip>
          <a:stretch>
            <a:fillRect/>
          </a:stretch>
        </p:blipFill>
        <p:spPr>
          <a:xfrm>
            <a:off x="120775" y="958400"/>
            <a:ext cx="9012303" cy="781399"/>
          </a:xfrm>
          <a:prstGeom prst="rect">
            <a:avLst/>
          </a:prstGeom>
          <a:noFill/>
          <a:ln>
            <a:noFill/>
          </a:ln>
        </p:spPr>
      </p:pic>
      <p:sp>
        <p:nvSpPr>
          <p:cNvPr id="4906" name="Google Shape;4906;p285"/>
          <p:cNvSpPr txBox="1"/>
          <p:nvPr/>
        </p:nvSpPr>
        <p:spPr>
          <a:xfrm>
            <a:off x="120775" y="1726000"/>
            <a:ext cx="9012300" cy="369300"/>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200">
                <a:solidFill>
                  <a:schemeClr val="dk2"/>
                </a:solidFill>
                <a:latin typeface="Source Sans Pro"/>
                <a:ea typeface="Source Sans Pro"/>
                <a:cs typeface="Source Sans Pro"/>
                <a:sym typeface="Source Sans Pro"/>
              </a:rPr>
              <a:t>t h i s i s a n a u d i o s i g n a l i n t h e t r a i n i n g d a t a i t w a s s p l i t u s i n g s t r o n g p u n c t u a t i o n t h r e e s e n t e n c e s i n t o t a l</a:t>
            </a:r>
            <a:endParaRPr sz="1200">
              <a:solidFill>
                <a:schemeClr val="dk2"/>
              </a:solidFill>
              <a:latin typeface="Source Sans Pro"/>
              <a:ea typeface="Source Sans Pro"/>
              <a:cs typeface="Source Sans Pro"/>
              <a:sym typeface="Source Sans Pro"/>
            </a:endParaRPr>
          </a:p>
        </p:txBody>
      </p:sp>
      <p:sp>
        <p:nvSpPr>
          <p:cNvPr id="4907" name="Google Shape;4907;p28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1" name="Shape 4911"/>
        <p:cNvGrpSpPr/>
        <p:nvPr/>
      </p:nvGrpSpPr>
      <p:grpSpPr>
        <a:xfrm>
          <a:off x="0" y="0"/>
          <a:ext cx="0" cy="0"/>
          <a:chOff x="0" y="0"/>
          <a:chExt cx="0" cy="0"/>
        </a:xfrm>
      </p:grpSpPr>
      <p:sp>
        <p:nvSpPr>
          <p:cNvPr id="4912" name="Google Shape;4912;p286"/>
          <p:cNvSpPr txBox="1"/>
          <p:nvPr>
            <p:ph type="title"/>
          </p:nvPr>
        </p:nvSpPr>
        <p:spPr>
          <a:xfrm>
            <a:off x="311700" y="445025"/>
            <a:ext cx="87561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2: Split based on fixed audio duration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13" name="Google Shape;4913;p286"/>
          <p:cNvSpPr txBox="1"/>
          <p:nvPr/>
        </p:nvSpPr>
        <p:spPr>
          <a:xfrm>
            <a:off x="529975" y="3239300"/>
            <a:ext cx="2249100" cy="369300"/>
          </a:xfrm>
          <a:prstGeom prst="rect">
            <a:avLst/>
          </a:prstGeom>
          <a:solidFill>
            <a:srgbClr val="6D9EEB"/>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Source Sans Pro"/>
                <a:ea typeface="Source Sans Pro"/>
                <a:cs typeface="Source Sans Pro"/>
                <a:sym typeface="Source Sans Pro"/>
              </a:rPr>
              <a:t>this is an audio signal in the tra</a:t>
            </a:r>
            <a:endParaRPr sz="1200">
              <a:latin typeface="Source Sans Pro"/>
              <a:ea typeface="Source Sans Pro"/>
              <a:cs typeface="Source Sans Pro"/>
              <a:sym typeface="Source Sans Pro"/>
            </a:endParaRPr>
          </a:p>
        </p:txBody>
      </p:sp>
      <p:sp>
        <p:nvSpPr>
          <p:cNvPr id="4914" name="Google Shape;4914;p286"/>
          <p:cNvSpPr txBox="1"/>
          <p:nvPr/>
        </p:nvSpPr>
        <p:spPr>
          <a:xfrm>
            <a:off x="6482649" y="3239300"/>
            <a:ext cx="2585100" cy="369300"/>
          </a:xfrm>
          <a:prstGeom prst="rect">
            <a:avLst/>
          </a:prstGeom>
          <a:solidFill>
            <a:srgbClr val="F6B26B"/>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Source Sans Pro"/>
                <a:ea typeface="Source Sans Pro"/>
                <a:cs typeface="Source Sans Pro"/>
                <a:sym typeface="Source Sans Pro"/>
              </a:rPr>
              <a:t>nctuation three sentences in total</a:t>
            </a:r>
            <a:endParaRPr sz="1200">
              <a:latin typeface="Source Sans Pro"/>
              <a:ea typeface="Source Sans Pro"/>
              <a:cs typeface="Source Sans Pro"/>
              <a:sym typeface="Source Sans Pro"/>
            </a:endParaRPr>
          </a:p>
        </p:txBody>
      </p:sp>
      <p:sp>
        <p:nvSpPr>
          <p:cNvPr id="4915" name="Google Shape;4915;p286"/>
          <p:cNvSpPr txBox="1"/>
          <p:nvPr/>
        </p:nvSpPr>
        <p:spPr>
          <a:xfrm>
            <a:off x="3422425" y="3239300"/>
            <a:ext cx="2543400" cy="369300"/>
          </a:xfrm>
          <a:prstGeom prst="rect">
            <a:avLst/>
          </a:prstGeom>
          <a:solidFill>
            <a:srgbClr val="93C47D"/>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200">
                <a:latin typeface="Source Sans Pro"/>
                <a:ea typeface="Source Sans Pro"/>
                <a:cs typeface="Source Sans Pro"/>
                <a:sym typeface="Source Sans Pro"/>
              </a:rPr>
              <a:t>ining data it was split using strong pu </a:t>
            </a:r>
            <a:endParaRPr sz="1200">
              <a:latin typeface="Source Sans Pro"/>
              <a:ea typeface="Source Sans Pro"/>
              <a:cs typeface="Source Sans Pro"/>
              <a:sym typeface="Source Sans Pro"/>
            </a:endParaRPr>
          </a:p>
        </p:txBody>
      </p:sp>
      <p:pic>
        <p:nvPicPr>
          <p:cNvPr id="4916" name="Google Shape;4916;p286"/>
          <p:cNvPicPr preferRelativeResize="0"/>
          <p:nvPr/>
        </p:nvPicPr>
        <p:blipFill>
          <a:blip r:embed="rId3">
            <a:alphaModFix/>
          </a:blip>
          <a:stretch>
            <a:fillRect/>
          </a:stretch>
        </p:blipFill>
        <p:spPr>
          <a:xfrm>
            <a:off x="120775" y="958400"/>
            <a:ext cx="9012303" cy="781399"/>
          </a:xfrm>
          <a:prstGeom prst="rect">
            <a:avLst/>
          </a:prstGeom>
          <a:noFill/>
          <a:ln>
            <a:noFill/>
          </a:ln>
        </p:spPr>
      </p:pic>
      <p:sp>
        <p:nvSpPr>
          <p:cNvPr id="4917" name="Google Shape;4917;p286"/>
          <p:cNvSpPr txBox="1"/>
          <p:nvPr/>
        </p:nvSpPr>
        <p:spPr>
          <a:xfrm>
            <a:off x="120775" y="1726000"/>
            <a:ext cx="9012300" cy="369300"/>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200">
                <a:solidFill>
                  <a:schemeClr val="dk2"/>
                </a:solidFill>
                <a:latin typeface="Source Sans Pro"/>
                <a:ea typeface="Source Sans Pro"/>
                <a:cs typeface="Source Sans Pro"/>
                <a:sym typeface="Source Sans Pro"/>
              </a:rPr>
              <a:t>t h i s i s a n a u d i o s i g n a l i n t h e t r a i n i n g d a t a i t w a s s p l i t u s i n g s t r o n g p u n c t u a t i o n t h r e e s e n t e n c e s i n t o t a l</a:t>
            </a:r>
            <a:endParaRPr sz="1200">
              <a:solidFill>
                <a:schemeClr val="dk2"/>
              </a:solidFill>
              <a:latin typeface="Source Sans Pro"/>
              <a:ea typeface="Source Sans Pro"/>
              <a:cs typeface="Source Sans Pro"/>
              <a:sym typeface="Source Sans Pro"/>
            </a:endParaRPr>
          </a:p>
        </p:txBody>
      </p:sp>
      <p:pic>
        <p:nvPicPr>
          <p:cNvPr id="4918" name="Google Shape;4918;p286"/>
          <p:cNvPicPr preferRelativeResize="0"/>
          <p:nvPr/>
        </p:nvPicPr>
        <p:blipFill rotWithShape="1">
          <a:blip r:embed="rId3">
            <a:alphaModFix/>
          </a:blip>
          <a:srcRect b="0" l="0" r="66677" t="0"/>
          <a:stretch/>
        </p:blipFill>
        <p:spPr>
          <a:xfrm>
            <a:off x="529975" y="2558600"/>
            <a:ext cx="2249099" cy="781399"/>
          </a:xfrm>
          <a:prstGeom prst="rect">
            <a:avLst/>
          </a:prstGeom>
          <a:noFill/>
          <a:ln>
            <a:noFill/>
          </a:ln>
        </p:spPr>
      </p:pic>
      <p:pic>
        <p:nvPicPr>
          <p:cNvPr id="4919" name="Google Shape;4919;p286"/>
          <p:cNvPicPr preferRelativeResize="0"/>
          <p:nvPr/>
        </p:nvPicPr>
        <p:blipFill rotWithShape="1">
          <a:blip r:embed="rId3">
            <a:alphaModFix/>
          </a:blip>
          <a:srcRect b="0" l="66677" r="0" t="0"/>
          <a:stretch/>
        </p:blipFill>
        <p:spPr>
          <a:xfrm>
            <a:off x="6476650" y="2558600"/>
            <a:ext cx="2633399" cy="781399"/>
          </a:xfrm>
          <a:prstGeom prst="rect">
            <a:avLst/>
          </a:prstGeom>
          <a:noFill/>
          <a:ln>
            <a:noFill/>
          </a:ln>
        </p:spPr>
      </p:pic>
      <p:pic>
        <p:nvPicPr>
          <p:cNvPr id="4920" name="Google Shape;4920;p286"/>
          <p:cNvPicPr preferRelativeResize="0"/>
          <p:nvPr/>
        </p:nvPicPr>
        <p:blipFill rotWithShape="1">
          <a:blip r:embed="rId3">
            <a:alphaModFix/>
          </a:blip>
          <a:srcRect b="0" l="33338" r="33338" t="0"/>
          <a:stretch/>
        </p:blipFill>
        <p:spPr>
          <a:xfrm>
            <a:off x="3432225" y="2558600"/>
            <a:ext cx="2543397" cy="781399"/>
          </a:xfrm>
          <a:prstGeom prst="rect">
            <a:avLst/>
          </a:prstGeom>
          <a:noFill/>
          <a:ln>
            <a:noFill/>
          </a:ln>
        </p:spPr>
      </p:pic>
      <p:sp>
        <p:nvSpPr>
          <p:cNvPr id="4921" name="Google Shape;4921;p28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22" name="Google Shape;4922;p286"/>
          <p:cNvSpPr txBox="1"/>
          <p:nvPr/>
        </p:nvSpPr>
        <p:spPr>
          <a:xfrm>
            <a:off x="578700" y="3812700"/>
            <a:ext cx="7986600" cy="1086600"/>
          </a:xfrm>
          <a:prstGeom prst="rect">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veat"/>
                <a:ea typeface="Caveat"/>
                <a:cs typeface="Caveat"/>
                <a:sym typeface="Caveat"/>
              </a:rPr>
              <a:t>Advantage: uniform segment length</a:t>
            </a:r>
            <a:endParaRPr b="1" sz="2400">
              <a:solidFill>
                <a:schemeClr val="dk1"/>
              </a:solidFill>
              <a:latin typeface="Caveat"/>
              <a:ea typeface="Caveat"/>
              <a:cs typeface="Caveat"/>
              <a:sym typeface="Caveat"/>
            </a:endParaRPr>
          </a:p>
          <a:p>
            <a:pPr indent="0" lvl="0" marL="0" rtl="0" algn="ctr">
              <a:spcBef>
                <a:spcPts val="0"/>
              </a:spcBef>
              <a:spcAft>
                <a:spcPts val="0"/>
              </a:spcAft>
              <a:buNone/>
            </a:pPr>
            <a:r>
              <a:rPr b="1" lang="en" sz="2400">
                <a:solidFill>
                  <a:schemeClr val="dk1"/>
                </a:solidFill>
                <a:latin typeface="Caveat"/>
                <a:ea typeface="Caveat"/>
                <a:cs typeface="Caveat"/>
                <a:sym typeface="Caveat"/>
              </a:rPr>
              <a:t>Drawback #1: split points are likely to break the input in critical positions</a:t>
            </a:r>
            <a:endParaRPr b="1" sz="2400">
              <a:solidFill>
                <a:schemeClr val="dk1"/>
              </a:solidFill>
              <a:latin typeface="Caveat"/>
              <a:ea typeface="Caveat"/>
              <a:cs typeface="Caveat"/>
              <a:sym typeface="Caveat"/>
            </a:endParaRPr>
          </a:p>
          <a:p>
            <a:pPr indent="0" lvl="0" marL="0" rtl="0" algn="ctr">
              <a:spcBef>
                <a:spcPts val="0"/>
              </a:spcBef>
              <a:spcAft>
                <a:spcPts val="0"/>
              </a:spcAft>
              <a:buNone/>
            </a:pPr>
            <a:r>
              <a:rPr b="1" lang="en" sz="2400">
                <a:solidFill>
                  <a:schemeClr val="dk1"/>
                </a:solidFill>
                <a:latin typeface="Caveat"/>
                <a:ea typeface="Caveat"/>
                <a:cs typeface="Caveat"/>
                <a:sym typeface="Caveat"/>
              </a:rPr>
              <a:t>Drawback #2: non-speech frames are kept in the input</a:t>
            </a:r>
            <a:endParaRPr b="1" sz="2400">
              <a:solidFill>
                <a:schemeClr val="dk1"/>
              </a:solidFill>
              <a:latin typeface="Caveat"/>
              <a:ea typeface="Caveat"/>
              <a:cs typeface="Caveat"/>
              <a:sym typeface="Cave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 cascade approach</a:t>
            </a:r>
            <a:endParaRPr/>
          </a:p>
        </p:txBody>
      </p:sp>
      <p:pic>
        <p:nvPicPr>
          <p:cNvPr id="559" name="Google Shape;559;p53"/>
          <p:cNvPicPr preferRelativeResize="0"/>
          <p:nvPr/>
        </p:nvPicPr>
        <p:blipFill>
          <a:blip r:embed="rId3">
            <a:alphaModFix/>
          </a:blip>
          <a:stretch>
            <a:fillRect/>
          </a:stretch>
        </p:blipFill>
        <p:spPr>
          <a:xfrm>
            <a:off x="437975" y="1622125"/>
            <a:ext cx="5704373" cy="2728400"/>
          </a:xfrm>
          <a:prstGeom prst="rect">
            <a:avLst/>
          </a:prstGeom>
          <a:noFill/>
          <a:ln>
            <a:noFill/>
          </a:ln>
        </p:spPr>
      </p:pic>
      <p:sp>
        <p:nvSpPr>
          <p:cNvPr id="560" name="Google Shape;560;p5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6" name="Shape 4926"/>
        <p:cNvGrpSpPr/>
        <p:nvPr/>
      </p:nvGrpSpPr>
      <p:grpSpPr>
        <a:xfrm>
          <a:off x="0" y="0"/>
          <a:ext cx="0" cy="0"/>
          <a:chOff x="0" y="0"/>
          <a:chExt cx="0" cy="0"/>
        </a:xfrm>
      </p:grpSpPr>
      <p:sp>
        <p:nvSpPr>
          <p:cNvPr id="4927" name="Google Shape;4927;p287"/>
          <p:cNvSpPr txBox="1"/>
          <p:nvPr>
            <p:ph type="title"/>
          </p:nvPr>
        </p:nvSpPr>
        <p:spPr>
          <a:xfrm>
            <a:off x="311700" y="445025"/>
            <a:ext cx="88941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3: Split on silences &amp; segments’ length</a:t>
            </a:r>
            <a:endParaRPr/>
          </a:p>
          <a:p>
            <a:pPr indent="0" lvl="0" marL="0" rtl="0" algn="l">
              <a:spcBef>
                <a:spcPts val="0"/>
              </a:spcBef>
              <a:spcAft>
                <a:spcPts val="0"/>
              </a:spcAft>
              <a:buNone/>
            </a:pPr>
            <a:r>
              <a:t/>
            </a:r>
            <a:endParaRPr/>
          </a:p>
        </p:txBody>
      </p:sp>
      <p:sp>
        <p:nvSpPr>
          <p:cNvPr id="4928" name="Google Shape;4928;p287"/>
          <p:cNvSpPr txBox="1"/>
          <p:nvPr/>
        </p:nvSpPr>
        <p:spPr>
          <a:xfrm>
            <a:off x="183350" y="1093750"/>
            <a:ext cx="8984100" cy="4002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Potapczyk and Przybysz: “</a:t>
            </a:r>
            <a:r>
              <a:rPr i="1" lang="en">
                <a:solidFill>
                  <a:schemeClr val="lt2"/>
                </a:solidFill>
                <a:latin typeface="Source Sans Pro"/>
                <a:ea typeface="Source Sans Pro"/>
                <a:cs typeface="Source Sans Pro"/>
                <a:sym typeface="Source Sans Pro"/>
              </a:rPr>
              <a:t>SRPOL’s system for the IWSLT 2020 end-to-end speech translation task</a:t>
            </a:r>
            <a:r>
              <a:rPr lang="en">
                <a:solidFill>
                  <a:schemeClr val="lt2"/>
                </a:solidFill>
                <a:latin typeface="Source Sans Pro"/>
                <a:ea typeface="Source Sans Pro"/>
                <a:cs typeface="Source Sans Pro"/>
                <a:sym typeface="Source Sans Pro"/>
              </a:rPr>
              <a:t>”, IWSLT 2020 </a:t>
            </a:r>
            <a:endParaRPr>
              <a:solidFill>
                <a:schemeClr val="lt2"/>
              </a:solidFill>
              <a:latin typeface="Source Sans Pro"/>
              <a:ea typeface="Source Sans Pro"/>
              <a:cs typeface="Source Sans Pro"/>
              <a:sym typeface="Source Sans Pro"/>
            </a:endParaRPr>
          </a:p>
        </p:txBody>
      </p:sp>
      <p:sp>
        <p:nvSpPr>
          <p:cNvPr id="4929" name="Google Shape;4929;p287"/>
          <p:cNvSpPr txBox="1"/>
          <p:nvPr/>
        </p:nvSpPr>
        <p:spPr>
          <a:xfrm>
            <a:off x="222888" y="2078475"/>
            <a:ext cx="4074600" cy="400200"/>
          </a:xfrm>
          <a:prstGeom prst="rect">
            <a:avLst/>
          </a:prstGeom>
          <a:solidFill>
            <a:srgbClr val="6D9EEB"/>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latin typeface="Source Sans Pro"/>
                <a:ea typeface="Source Sans Pro"/>
                <a:cs typeface="Source Sans Pro"/>
                <a:sym typeface="Source Sans Pro"/>
              </a:rPr>
              <a:t>this</a:t>
            </a:r>
            <a:r>
              <a:rPr lang="en">
                <a:solidFill>
                  <a:schemeClr val="dk2"/>
                </a:solidFill>
                <a:latin typeface="Source Sans Pro"/>
                <a:ea typeface="Source Sans Pro"/>
                <a:cs typeface="Source Sans Pro"/>
                <a:sym typeface="Source Sans Pro"/>
              </a:rPr>
              <a:t> is an audio signal in the training data it was split </a:t>
            </a:r>
            <a:endParaRPr>
              <a:solidFill>
                <a:schemeClr val="dk2"/>
              </a:solidFill>
              <a:latin typeface="Source Sans Pro"/>
              <a:ea typeface="Source Sans Pro"/>
              <a:cs typeface="Source Sans Pro"/>
              <a:sym typeface="Source Sans Pro"/>
            </a:endParaRPr>
          </a:p>
        </p:txBody>
      </p:sp>
      <p:sp>
        <p:nvSpPr>
          <p:cNvPr id="4930" name="Google Shape;4930;p287"/>
          <p:cNvSpPr txBox="1"/>
          <p:nvPr/>
        </p:nvSpPr>
        <p:spPr>
          <a:xfrm>
            <a:off x="4980613" y="2078475"/>
            <a:ext cx="3940500" cy="400200"/>
          </a:xfrm>
          <a:prstGeom prst="rect">
            <a:avLst/>
          </a:prstGeom>
          <a:solidFill>
            <a:srgbClr val="FFE5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latin typeface="Source Sans Pro"/>
                <a:ea typeface="Source Sans Pro"/>
                <a:cs typeface="Source Sans Pro"/>
                <a:sym typeface="Source Sans Pro"/>
              </a:rPr>
              <a:t>using</a:t>
            </a:r>
            <a:r>
              <a:rPr lang="en">
                <a:solidFill>
                  <a:schemeClr val="dk2"/>
                </a:solidFill>
                <a:latin typeface="Source Sans Pro"/>
                <a:ea typeface="Source Sans Pro"/>
                <a:cs typeface="Source Sans Pro"/>
                <a:sym typeface="Source Sans Pro"/>
              </a:rPr>
              <a:t> strong punctuation three sentences in total </a:t>
            </a:r>
            <a:endParaRPr>
              <a:solidFill>
                <a:schemeClr val="dk2"/>
              </a:solidFill>
              <a:latin typeface="Source Sans Pro"/>
              <a:ea typeface="Source Sans Pro"/>
              <a:cs typeface="Source Sans Pro"/>
              <a:sym typeface="Source Sans Pro"/>
            </a:endParaRPr>
          </a:p>
        </p:txBody>
      </p:sp>
      <p:pic>
        <p:nvPicPr>
          <p:cNvPr id="4931" name="Google Shape;4931;p287"/>
          <p:cNvPicPr preferRelativeResize="0"/>
          <p:nvPr/>
        </p:nvPicPr>
        <p:blipFill rotWithShape="1">
          <a:blip r:embed="rId3">
            <a:alphaModFix/>
          </a:blip>
          <a:srcRect b="0" l="0" r="51248" t="0"/>
          <a:stretch/>
        </p:blipFill>
        <p:spPr>
          <a:xfrm>
            <a:off x="222900" y="1415600"/>
            <a:ext cx="4073849" cy="781399"/>
          </a:xfrm>
          <a:prstGeom prst="rect">
            <a:avLst/>
          </a:prstGeom>
          <a:noFill/>
          <a:ln>
            <a:noFill/>
          </a:ln>
        </p:spPr>
      </p:pic>
      <p:pic>
        <p:nvPicPr>
          <p:cNvPr id="4932" name="Google Shape;4932;p287"/>
          <p:cNvPicPr preferRelativeResize="0"/>
          <p:nvPr/>
        </p:nvPicPr>
        <p:blipFill rotWithShape="1">
          <a:blip r:embed="rId3">
            <a:alphaModFix/>
          </a:blip>
          <a:srcRect b="0" l="49685" r="0" t="0"/>
          <a:stretch/>
        </p:blipFill>
        <p:spPr>
          <a:xfrm>
            <a:off x="5008375" y="1415600"/>
            <a:ext cx="3912751" cy="781399"/>
          </a:xfrm>
          <a:prstGeom prst="rect">
            <a:avLst/>
          </a:prstGeom>
          <a:noFill/>
          <a:ln>
            <a:noFill/>
          </a:ln>
        </p:spPr>
      </p:pic>
      <p:sp>
        <p:nvSpPr>
          <p:cNvPr id="4933" name="Google Shape;4933;p287"/>
          <p:cNvSpPr txBox="1"/>
          <p:nvPr/>
        </p:nvSpPr>
        <p:spPr>
          <a:xfrm>
            <a:off x="-36137" y="3163100"/>
            <a:ext cx="18039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934" name="Google Shape;4934;p287"/>
          <p:cNvSpPr txBox="1"/>
          <p:nvPr/>
        </p:nvSpPr>
        <p:spPr>
          <a:xfrm>
            <a:off x="1849851" y="3163100"/>
            <a:ext cx="24225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in the training data it was split </a:t>
            </a:r>
            <a:endParaRPr>
              <a:latin typeface="Source Sans Pro"/>
              <a:ea typeface="Source Sans Pro"/>
              <a:cs typeface="Source Sans Pro"/>
              <a:sym typeface="Source Sans Pro"/>
            </a:endParaRPr>
          </a:p>
        </p:txBody>
      </p:sp>
      <p:sp>
        <p:nvSpPr>
          <p:cNvPr id="4935" name="Google Shape;4935;p287"/>
          <p:cNvSpPr txBox="1"/>
          <p:nvPr/>
        </p:nvSpPr>
        <p:spPr>
          <a:xfrm>
            <a:off x="7206300" y="3163100"/>
            <a:ext cx="1944600" cy="400200"/>
          </a:xfrm>
          <a:prstGeom prst="rect">
            <a:avLst/>
          </a:prstGeom>
          <a:solidFill>
            <a:srgbClr val="F6B26B"/>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pic>
        <p:nvPicPr>
          <p:cNvPr id="4936" name="Google Shape;4936;p287"/>
          <p:cNvPicPr preferRelativeResize="0"/>
          <p:nvPr/>
        </p:nvPicPr>
        <p:blipFill rotWithShape="1">
          <a:blip r:embed="rId3">
            <a:alphaModFix/>
          </a:blip>
          <a:srcRect b="0" l="82639" r="0" t="0"/>
          <a:stretch/>
        </p:blipFill>
        <p:spPr>
          <a:xfrm>
            <a:off x="7488361" y="2524075"/>
            <a:ext cx="1372052" cy="781399"/>
          </a:xfrm>
          <a:prstGeom prst="rect">
            <a:avLst/>
          </a:prstGeom>
          <a:noFill/>
          <a:ln>
            <a:noFill/>
          </a:ln>
        </p:spPr>
      </p:pic>
      <p:pic>
        <p:nvPicPr>
          <p:cNvPr id="4937" name="Google Shape;4937;p287"/>
          <p:cNvPicPr preferRelativeResize="0"/>
          <p:nvPr/>
        </p:nvPicPr>
        <p:blipFill rotWithShape="1">
          <a:blip r:embed="rId3">
            <a:alphaModFix/>
          </a:blip>
          <a:srcRect b="0" l="0" r="84799" t="0"/>
          <a:stretch/>
        </p:blipFill>
        <p:spPr>
          <a:xfrm>
            <a:off x="196975" y="2558600"/>
            <a:ext cx="1409825" cy="781399"/>
          </a:xfrm>
          <a:prstGeom prst="rect">
            <a:avLst/>
          </a:prstGeom>
          <a:noFill/>
          <a:ln>
            <a:noFill/>
          </a:ln>
        </p:spPr>
      </p:pic>
      <p:pic>
        <p:nvPicPr>
          <p:cNvPr id="4938" name="Google Shape;4938;p287"/>
          <p:cNvPicPr preferRelativeResize="0"/>
          <p:nvPr/>
        </p:nvPicPr>
        <p:blipFill rotWithShape="1">
          <a:blip r:embed="rId3">
            <a:alphaModFix/>
          </a:blip>
          <a:srcRect b="0" l="15535" r="51247" t="0"/>
          <a:stretch/>
        </p:blipFill>
        <p:spPr>
          <a:xfrm>
            <a:off x="1843975" y="2558600"/>
            <a:ext cx="2422503" cy="781399"/>
          </a:xfrm>
          <a:prstGeom prst="rect">
            <a:avLst/>
          </a:prstGeom>
          <a:noFill/>
          <a:ln>
            <a:noFill/>
          </a:ln>
        </p:spPr>
      </p:pic>
      <p:pic>
        <p:nvPicPr>
          <p:cNvPr id="4939" name="Google Shape;4939;p287"/>
          <p:cNvPicPr preferRelativeResize="0"/>
          <p:nvPr/>
        </p:nvPicPr>
        <p:blipFill rotWithShape="1">
          <a:blip r:embed="rId3">
            <a:alphaModFix/>
          </a:blip>
          <a:srcRect b="146250" l="49591" r="0" t="-146250"/>
          <a:stretch/>
        </p:blipFill>
        <p:spPr>
          <a:xfrm>
            <a:off x="4648077" y="2524075"/>
            <a:ext cx="3983773" cy="781399"/>
          </a:xfrm>
          <a:prstGeom prst="rect">
            <a:avLst/>
          </a:prstGeom>
          <a:noFill/>
          <a:ln>
            <a:noFill/>
          </a:ln>
        </p:spPr>
      </p:pic>
      <p:grpSp>
        <p:nvGrpSpPr>
          <p:cNvPr id="4940" name="Google Shape;4940;p287"/>
          <p:cNvGrpSpPr/>
          <p:nvPr/>
        </p:nvGrpSpPr>
        <p:grpSpPr>
          <a:xfrm>
            <a:off x="4980613" y="2524075"/>
            <a:ext cx="2095578" cy="1039225"/>
            <a:chOff x="4952875" y="2524075"/>
            <a:chExt cx="2095578" cy="1039225"/>
          </a:xfrm>
        </p:grpSpPr>
        <p:sp>
          <p:nvSpPr>
            <p:cNvPr id="4941" name="Google Shape;4941;p287"/>
            <p:cNvSpPr txBox="1"/>
            <p:nvPr/>
          </p:nvSpPr>
          <p:spPr>
            <a:xfrm>
              <a:off x="4964040" y="3163100"/>
              <a:ext cx="2084400" cy="400200"/>
            </a:xfrm>
            <a:prstGeom prst="rect">
              <a:avLst/>
            </a:prstGeom>
            <a:solidFill>
              <a:srgbClr val="D5A6B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using strong punctuation</a:t>
              </a:r>
              <a:endParaRPr>
                <a:latin typeface="Source Sans Pro"/>
                <a:ea typeface="Source Sans Pro"/>
                <a:cs typeface="Source Sans Pro"/>
                <a:sym typeface="Source Sans Pro"/>
              </a:endParaRPr>
            </a:p>
          </p:txBody>
        </p:sp>
        <p:pic>
          <p:nvPicPr>
            <p:cNvPr id="4942" name="Google Shape;4942;p287"/>
            <p:cNvPicPr preferRelativeResize="0"/>
            <p:nvPr/>
          </p:nvPicPr>
          <p:blipFill rotWithShape="1">
            <a:blip r:embed="rId3">
              <a:alphaModFix/>
            </a:blip>
            <a:srcRect b="0" l="49593" r="17359" t="0"/>
            <a:stretch/>
          </p:blipFill>
          <p:spPr>
            <a:xfrm>
              <a:off x="4952875" y="2524075"/>
              <a:ext cx="2095578" cy="781399"/>
            </a:xfrm>
            <a:prstGeom prst="rect">
              <a:avLst/>
            </a:prstGeom>
            <a:noFill/>
            <a:ln>
              <a:noFill/>
            </a:ln>
          </p:spPr>
        </p:pic>
      </p:grpSp>
      <p:sp>
        <p:nvSpPr>
          <p:cNvPr id="4943" name="Google Shape;4943;p28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7" name="Shape 4947"/>
        <p:cNvGrpSpPr/>
        <p:nvPr/>
      </p:nvGrpSpPr>
      <p:grpSpPr>
        <a:xfrm>
          <a:off x="0" y="0"/>
          <a:ext cx="0" cy="0"/>
          <a:chOff x="0" y="0"/>
          <a:chExt cx="0" cy="0"/>
        </a:xfrm>
      </p:grpSpPr>
      <p:sp>
        <p:nvSpPr>
          <p:cNvPr id="4948" name="Google Shape;4948;p288"/>
          <p:cNvSpPr txBox="1"/>
          <p:nvPr>
            <p:ph type="title"/>
          </p:nvPr>
        </p:nvSpPr>
        <p:spPr>
          <a:xfrm>
            <a:off x="311700" y="445025"/>
            <a:ext cx="88941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3: Split on silences &amp; segments’ length</a:t>
            </a:r>
            <a:endParaRPr/>
          </a:p>
          <a:p>
            <a:pPr indent="0" lvl="0" marL="0" rtl="0" algn="l">
              <a:spcBef>
                <a:spcPts val="0"/>
              </a:spcBef>
              <a:spcAft>
                <a:spcPts val="0"/>
              </a:spcAft>
              <a:buNone/>
            </a:pPr>
            <a:r>
              <a:t/>
            </a:r>
            <a:endParaRPr/>
          </a:p>
        </p:txBody>
      </p:sp>
      <p:sp>
        <p:nvSpPr>
          <p:cNvPr id="4949" name="Google Shape;4949;p288"/>
          <p:cNvSpPr txBox="1"/>
          <p:nvPr/>
        </p:nvSpPr>
        <p:spPr>
          <a:xfrm>
            <a:off x="183350" y="1093750"/>
            <a:ext cx="8984100" cy="4002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Potapczyk and Przybysz: “</a:t>
            </a:r>
            <a:r>
              <a:rPr i="1" lang="en">
                <a:solidFill>
                  <a:schemeClr val="lt2"/>
                </a:solidFill>
                <a:latin typeface="Source Sans Pro"/>
                <a:ea typeface="Source Sans Pro"/>
                <a:cs typeface="Source Sans Pro"/>
                <a:sym typeface="Source Sans Pro"/>
              </a:rPr>
              <a:t>SRPOL’s system for the IWSLT 2020 end-to-end speech translation task</a:t>
            </a:r>
            <a:r>
              <a:rPr lang="en">
                <a:solidFill>
                  <a:schemeClr val="lt2"/>
                </a:solidFill>
                <a:latin typeface="Source Sans Pro"/>
                <a:ea typeface="Source Sans Pro"/>
                <a:cs typeface="Source Sans Pro"/>
                <a:sym typeface="Source Sans Pro"/>
              </a:rPr>
              <a:t>”, IWSLT 2020 </a:t>
            </a:r>
            <a:endParaRPr>
              <a:solidFill>
                <a:schemeClr val="lt2"/>
              </a:solidFill>
              <a:latin typeface="Source Sans Pro"/>
              <a:ea typeface="Source Sans Pro"/>
              <a:cs typeface="Source Sans Pro"/>
              <a:sym typeface="Source Sans Pro"/>
            </a:endParaRPr>
          </a:p>
        </p:txBody>
      </p:sp>
      <p:sp>
        <p:nvSpPr>
          <p:cNvPr id="4950" name="Google Shape;4950;p288"/>
          <p:cNvSpPr txBox="1"/>
          <p:nvPr/>
        </p:nvSpPr>
        <p:spPr>
          <a:xfrm>
            <a:off x="222888" y="2078475"/>
            <a:ext cx="4074600" cy="400200"/>
          </a:xfrm>
          <a:prstGeom prst="rect">
            <a:avLst/>
          </a:prstGeom>
          <a:solidFill>
            <a:srgbClr val="6D9EEB"/>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latin typeface="Source Sans Pro"/>
                <a:ea typeface="Source Sans Pro"/>
                <a:cs typeface="Source Sans Pro"/>
                <a:sym typeface="Source Sans Pro"/>
              </a:rPr>
              <a:t>this</a:t>
            </a:r>
            <a:r>
              <a:rPr lang="en">
                <a:solidFill>
                  <a:schemeClr val="dk2"/>
                </a:solidFill>
                <a:latin typeface="Source Sans Pro"/>
                <a:ea typeface="Source Sans Pro"/>
                <a:cs typeface="Source Sans Pro"/>
                <a:sym typeface="Source Sans Pro"/>
              </a:rPr>
              <a:t> is an audio signal in the training data it was split </a:t>
            </a:r>
            <a:endParaRPr>
              <a:solidFill>
                <a:schemeClr val="dk2"/>
              </a:solidFill>
              <a:latin typeface="Source Sans Pro"/>
              <a:ea typeface="Source Sans Pro"/>
              <a:cs typeface="Source Sans Pro"/>
              <a:sym typeface="Source Sans Pro"/>
            </a:endParaRPr>
          </a:p>
        </p:txBody>
      </p:sp>
      <p:sp>
        <p:nvSpPr>
          <p:cNvPr id="4951" name="Google Shape;4951;p288"/>
          <p:cNvSpPr txBox="1"/>
          <p:nvPr/>
        </p:nvSpPr>
        <p:spPr>
          <a:xfrm>
            <a:off x="4980613" y="2078475"/>
            <a:ext cx="3940500" cy="400200"/>
          </a:xfrm>
          <a:prstGeom prst="rect">
            <a:avLst/>
          </a:prstGeom>
          <a:solidFill>
            <a:srgbClr val="FFE5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latin typeface="Source Sans Pro"/>
                <a:ea typeface="Source Sans Pro"/>
                <a:cs typeface="Source Sans Pro"/>
                <a:sym typeface="Source Sans Pro"/>
              </a:rPr>
              <a:t>using</a:t>
            </a:r>
            <a:r>
              <a:rPr lang="en">
                <a:solidFill>
                  <a:schemeClr val="dk2"/>
                </a:solidFill>
                <a:latin typeface="Source Sans Pro"/>
                <a:ea typeface="Source Sans Pro"/>
                <a:cs typeface="Source Sans Pro"/>
                <a:sym typeface="Source Sans Pro"/>
              </a:rPr>
              <a:t> strong punctuation three sentences in total </a:t>
            </a:r>
            <a:endParaRPr>
              <a:solidFill>
                <a:schemeClr val="dk2"/>
              </a:solidFill>
              <a:latin typeface="Source Sans Pro"/>
              <a:ea typeface="Source Sans Pro"/>
              <a:cs typeface="Source Sans Pro"/>
              <a:sym typeface="Source Sans Pro"/>
            </a:endParaRPr>
          </a:p>
        </p:txBody>
      </p:sp>
      <p:pic>
        <p:nvPicPr>
          <p:cNvPr id="4952" name="Google Shape;4952;p288"/>
          <p:cNvPicPr preferRelativeResize="0"/>
          <p:nvPr/>
        </p:nvPicPr>
        <p:blipFill rotWithShape="1">
          <a:blip r:embed="rId3">
            <a:alphaModFix/>
          </a:blip>
          <a:srcRect b="0" l="0" r="51248" t="0"/>
          <a:stretch/>
        </p:blipFill>
        <p:spPr>
          <a:xfrm>
            <a:off x="222900" y="1415600"/>
            <a:ext cx="4073849" cy="781399"/>
          </a:xfrm>
          <a:prstGeom prst="rect">
            <a:avLst/>
          </a:prstGeom>
          <a:noFill/>
          <a:ln>
            <a:noFill/>
          </a:ln>
        </p:spPr>
      </p:pic>
      <p:pic>
        <p:nvPicPr>
          <p:cNvPr id="4953" name="Google Shape;4953;p288"/>
          <p:cNvPicPr preferRelativeResize="0"/>
          <p:nvPr/>
        </p:nvPicPr>
        <p:blipFill rotWithShape="1">
          <a:blip r:embed="rId3">
            <a:alphaModFix/>
          </a:blip>
          <a:srcRect b="0" l="49685" r="0" t="0"/>
          <a:stretch/>
        </p:blipFill>
        <p:spPr>
          <a:xfrm>
            <a:off x="5008375" y="1415600"/>
            <a:ext cx="3912751" cy="781399"/>
          </a:xfrm>
          <a:prstGeom prst="rect">
            <a:avLst/>
          </a:prstGeom>
          <a:noFill/>
          <a:ln>
            <a:noFill/>
          </a:ln>
        </p:spPr>
      </p:pic>
      <p:sp>
        <p:nvSpPr>
          <p:cNvPr id="4954" name="Google Shape;4954;p288"/>
          <p:cNvSpPr txBox="1"/>
          <p:nvPr/>
        </p:nvSpPr>
        <p:spPr>
          <a:xfrm>
            <a:off x="-36137" y="3163100"/>
            <a:ext cx="1803900" cy="4002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955" name="Google Shape;4955;p288"/>
          <p:cNvSpPr txBox="1"/>
          <p:nvPr/>
        </p:nvSpPr>
        <p:spPr>
          <a:xfrm>
            <a:off x="1849851" y="3163100"/>
            <a:ext cx="24225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in the training data it was split </a:t>
            </a:r>
            <a:endParaRPr>
              <a:latin typeface="Source Sans Pro"/>
              <a:ea typeface="Source Sans Pro"/>
              <a:cs typeface="Source Sans Pro"/>
              <a:sym typeface="Source Sans Pro"/>
            </a:endParaRPr>
          </a:p>
        </p:txBody>
      </p:sp>
      <p:sp>
        <p:nvSpPr>
          <p:cNvPr id="4956" name="Google Shape;4956;p288"/>
          <p:cNvSpPr txBox="1"/>
          <p:nvPr/>
        </p:nvSpPr>
        <p:spPr>
          <a:xfrm>
            <a:off x="7206300" y="3163100"/>
            <a:ext cx="1944600" cy="400200"/>
          </a:xfrm>
          <a:prstGeom prst="rect">
            <a:avLst/>
          </a:prstGeom>
          <a:solidFill>
            <a:srgbClr val="F6B26B"/>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pic>
        <p:nvPicPr>
          <p:cNvPr id="4957" name="Google Shape;4957;p288"/>
          <p:cNvPicPr preferRelativeResize="0"/>
          <p:nvPr/>
        </p:nvPicPr>
        <p:blipFill rotWithShape="1">
          <a:blip r:embed="rId3">
            <a:alphaModFix/>
          </a:blip>
          <a:srcRect b="0" l="82639" r="0" t="0"/>
          <a:stretch/>
        </p:blipFill>
        <p:spPr>
          <a:xfrm>
            <a:off x="7488361" y="2524075"/>
            <a:ext cx="1372052" cy="781399"/>
          </a:xfrm>
          <a:prstGeom prst="rect">
            <a:avLst/>
          </a:prstGeom>
          <a:noFill/>
          <a:ln>
            <a:noFill/>
          </a:ln>
        </p:spPr>
      </p:pic>
      <p:pic>
        <p:nvPicPr>
          <p:cNvPr id="4958" name="Google Shape;4958;p288"/>
          <p:cNvPicPr preferRelativeResize="0"/>
          <p:nvPr/>
        </p:nvPicPr>
        <p:blipFill rotWithShape="1">
          <a:blip r:embed="rId3">
            <a:alphaModFix/>
          </a:blip>
          <a:srcRect b="0" l="0" r="84799" t="0"/>
          <a:stretch/>
        </p:blipFill>
        <p:spPr>
          <a:xfrm>
            <a:off x="196975" y="2558600"/>
            <a:ext cx="1409825" cy="781399"/>
          </a:xfrm>
          <a:prstGeom prst="rect">
            <a:avLst/>
          </a:prstGeom>
          <a:noFill/>
          <a:ln>
            <a:noFill/>
          </a:ln>
        </p:spPr>
      </p:pic>
      <p:pic>
        <p:nvPicPr>
          <p:cNvPr id="4959" name="Google Shape;4959;p288"/>
          <p:cNvPicPr preferRelativeResize="0"/>
          <p:nvPr/>
        </p:nvPicPr>
        <p:blipFill rotWithShape="1">
          <a:blip r:embed="rId3">
            <a:alphaModFix/>
          </a:blip>
          <a:srcRect b="0" l="15535" r="51247" t="0"/>
          <a:stretch/>
        </p:blipFill>
        <p:spPr>
          <a:xfrm>
            <a:off x="1843975" y="2558600"/>
            <a:ext cx="2422503" cy="781399"/>
          </a:xfrm>
          <a:prstGeom prst="rect">
            <a:avLst/>
          </a:prstGeom>
          <a:noFill/>
          <a:ln>
            <a:noFill/>
          </a:ln>
        </p:spPr>
      </p:pic>
      <p:pic>
        <p:nvPicPr>
          <p:cNvPr id="4960" name="Google Shape;4960;p288"/>
          <p:cNvPicPr preferRelativeResize="0"/>
          <p:nvPr/>
        </p:nvPicPr>
        <p:blipFill rotWithShape="1">
          <a:blip r:embed="rId3">
            <a:alphaModFix/>
          </a:blip>
          <a:srcRect b="146250" l="49591" r="0" t="-146250"/>
          <a:stretch/>
        </p:blipFill>
        <p:spPr>
          <a:xfrm>
            <a:off x="4648077" y="2524075"/>
            <a:ext cx="3983773" cy="781399"/>
          </a:xfrm>
          <a:prstGeom prst="rect">
            <a:avLst/>
          </a:prstGeom>
          <a:noFill/>
          <a:ln>
            <a:noFill/>
          </a:ln>
        </p:spPr>
      </p:pic>
      <p:grpSp>
        <p:nvGrpSpPr>
          <p:cNvPr id="4961" name="Google Shape;4961;p288"/>
          <p:cNvGrpSpPr/>
          <p:nvPr/>
        </p:nvGrpSpPr>
        <p:grpSpPr>
          <a:xfrm>
            <a:off x="4980613" y="2524075"/>
            <a:ext cx="2095578" cy="1039225"/>
            <a:chOff x="4952875" y="2524075"/>
            <a:chExt cx="2095578" cy="1039225"/>
          </a:xfrm>
        </p:grpSpPr>
        <p:sp>
          <p:nvSpPr>
            <p:cNvPr id="4962" name="Google Shape;4962;p288"/>
            <p:cNvSpPr txBox="1"/>
            <p:nvPr/>
          </p:nvSpPr>
          <p:spPr>
            <a:xfrm>
              <a:off x="4964040" y="3163100"/>
              <a:ext cx="2084400" cy="400200"/>
            </a:xfrm>
            <a:prstGeom prst="rect">
              <a:avLst/>
            </a:prstGeom>
            <a:solidFill>
              <a:srgbClr val="D5A6B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using strong punctuation</a:t>
              </a:r>
              <a:endParaRPr>
                <a:latin typeface="Source Sans Pro"/>
                <a:ea typeface="Source Sans Pro"/>
                <a:cs typeface="Source Sans Pro"/>
                <a:sym typeface="Source Sans Pro"/>
              </a:endParaRPr>
            </a:p>
          </p:txBody>
        </p:sp>
        <p:pic>
          <p:nvPicPr>
            <p:cNvPr id="4963" name="Google Shape;4963;p288"/>
            <p:cNvPicPr preferRelativeResize="0"/>
            <p:nvPr/>
          </p:nvPicPr>
          <p:blipFill rotWithShape="1">
            <a:blip r:embed="rId3">
              <a:alphaModFix/>
            </a:blip>
            <a:srcRect b="0" l="49593" r="17359" t="0"/>
            <a:stretch/>
          </p:blipFill>
          <p:spPr>
            <a:xfrm>
              <a:off x="4952875" y="2524075"/>
              <a:ext cx="2095578" cy="781399"/>
            </a:xfrm>
            <a:prstGeom prst="rect">
              <a:avLst/>
            </a:prstGeom>
            <a:noFill/>
            <a:ln>
              <a:noFill/>
            </a:ln>
          </p:spPr>
        </p:pic>
      </p:grpSp>
      <p:sp>
        <p:nvSpPr>
          <p:cNvPr id="4964" name="Google Shape;4964;p28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65" name="Google Shape;4965;p288"/>
          <p:cNvSpPr txBox="1"/>
          <p:nvPr/>
        </p:nvSpPr>
        <p:spPr>
          <a:xfrm>
            <a:off x="260425" y="3812700"/>
            <a:ext cx="8536200" cy="1086600"/>
          </a:xfrm>
          <a:prstGeom prst="rect">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veat"/>
                <a:ea typeface="Caveat"/>
                <a:cs typeface="Caveat"/>
                <a:sym typeface="Caveat"/>
              </a:rPr>
              <a:t>Advantages: closer to sentence-like splits, uniform segment length</a:t>
            </a:r>
            <a:endParaRPr b="1" sz="2400">
              <a:solidFill>
                <a:schemeClr val="dk1"/>
              </a:solidFill>
              <a:latin typeface="Caveat"/>
              <a:ea typeface="Caveat"/>
              <a:cs typeface="Caveat"/>
              <a:sym typeface="Caveat"/>
            </a:endParaRPr>
          </a:p>
          <a:p>
            <a:pPr indent="0" lvl="0" marL="0" rtl="0" algn="ctr">
              <a:spcBef>
                <a:spcPts val="0"/>
              </a:spcBef>
              <a:spcAft>
                <a:spcPts val="0"/>
              </a:spcAft>
              <a:buNone/>
            </a:pPr>
            <a:r>
              <a:rPr b="1" lang="en" sz="2400">
                <a:solidFill>
                  <a:schemeClr val="dk1"/>
                </a:solidFill>
                <a:latin typeface="Caveat"/>
                <a:ea typeface="Caveat"/>
                <a:cs typeface="Caveat"/>
                <a:sym typeface="Caveat"/>
              </a:rPr>
              <a:t>Drawback #1: manually-detected silences (non scalable/reproducible)</a:t>
            </a:r>
            <a:endParaRPr b="1" sz="2400">
              <a:solidFill>
                <a:schemeClr val="dk1"/>
              </a:solidFill>
              <a:latin typeface="Caveat"/>
              <a:ea typeface="Caveat"/>
              <a:cs typeface="Caveat"/>
              <a:sym typeface="Caveat"/>
            </a:endParaRPr>
          </a:p>
          <a:p>
            <a:pPr indent="0" lvl="0" marL="0" rtl="0" algn="ctr">
              <a:spcBef>
                <a:spcPts val="0"/>
              </a:spcBef>
              <a:spcAft>
                <a:spcPts val="0"/>
              </a:spcAft>
              <a:buNone/>
            </a:pPr>
            <a:r>
              <a:rPr b="1" lang="en" sz="2400">
                <a:solidFill>
                  <a:schemeClr val="dk1"/>
                </a:solidFill>
                <a:latin typeface="Caveat"/>
                <a:ea typeface="Caveat"/>
                <a:cs typeface="Caveat"/>
                <a:sym typeface="Caveat"/>
              </a:rPr>
              <a:t>Drawback #2: full audio required for splitting (not applicable to audio streams)</a:t>
            </a:r>
            <a:endParaRPr b="1" sz="2400">
              <a:solidFill>
                <a:schemeClr val="dk1"/>
              </a:solidFill>
              <a:latin typeface="Caveat"/>
              <a:ea typeface="Caveat"/>
              <a:cs typeface="Caveat"/>
              <a:sym typeface="Caveat"/>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9" name="Shape 4969"/>
        <p:cNvGrpSpPr/>
        <p:nvPr/>
      </p:nvGrpSpPr>
      <p:grpSpPr>
        <a:xfrm>
          <a:off x="0" y="0"/>
          <a:ext cx="0" cy="0"/>
          <a:chOff x="0" y="0"/>
          <a:chExt cx="0" cy="0"/>
        </a:xfrm>
      </p:grpSpPr>
      <p:pic>
        <p:nvPicPr>
          <p:cNvPr id="4970" name="Google Shape;4970;p289"/>
          <p:cNvPicPr preferRelativeResize="0"/>
          <p:nvPr/>
        </p:nvPicPr>
        <p:blipFill>
          <a:blip r:embed="rId3">
            <a:alphaModFix/>
          </a:blip>
          <a:stretch>
            <a:fillRect/>
          </a:stretch>
        </p:blipFill>
        <p:spPr>
          <a:xfrm>
            <a:off x="1925087" y="992225"/>
            <a:ext cx="5293826" cy="3273375"/>
          </a:xfrm>
          <a:prstGeom prst="rect">
            <a:avLst/>
          </a:prstGeom>
          <a:noFill/>
          <a:ln>
            <a:noFill/>
          </a:ln>
        </p:spPr>
      </p:pic>
      <p:sp>
        <p:nvSpPr>
          <p:cNvPr id="4971" name="Google Shape;4971;p289"/>
          <p:cNvSpPr txBox="1"/>
          <p:nvPr>
            <p:ph type="title"/>
          </p:nvPr>
        </p:nvSpPr>
        <p:spPr>
          <a:xfrm>
            <a:off x="311700" y="445025"/>
            <a:ext cx="8885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Utterance segmentation - An open problem</a:t>
            </a:r>
            <a:endParaRPr/>
          </a:p>
        </p:txBody>
      </p:sp>
      <p:cxnSp>
        <p:nvCxnSpPr>
          <p:cNvPr id="4972" name="Google Shape;4972;p289"/>
          <p:cNvCxnSpPr/>
          <p:nvPr/>
        </p:nvCxnSpPr>
        <p:spPr>
          <a:xfrm flipH="1" rot="10800000">
            <a:off x="2499325" y="2468075"/>
            <a:ext cx="4629900" cy="14700"/>
          </a:xfrm>
          <a:prstGeom prst="straightConnector1">
            <a:avLst/>
          </a:prstGeom>
          <a:noFill/>
          <a:ln cap="flat" cmpd="sng" w="38100">
            <a:solidFill>
              <a:srgbClr val="FF0000"/>
            </a:solidFill>
            <a:prstDash val="solid"/>
            <a:round/>
            <a:headEnd len="med" w="med" type="none"/>
            <a:tailEnd len="med" w="med" type="none"/>
          </a:ln>
        </p:spPr>
      </p:cxnSp>
      <p:sp>
        <p:nvSpPr>
          <p:cNvPr id="4973" name="Google Shape;4973;p28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74" name="Google Shape;4974;p289"/>
          <p:cNvSpPr txBox="1"/>
          <p:nvPr/>
        </p:nvSpPr>
        <p:spPr>
          <a:xfrm>
            <a:off x="969300" y="4207250"/>
            <a:ext cx="7205400" cy="786300"/>
          </a:xfrm>
          <a:prstGeom prst="rect">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veat"/>
                <a:ea typeface="Caveat"/>
                <a:cs typeface="Caveat"/>
                <a:sym typeface="Caveat"/>
              </a:rPr>
              <a:t>Large room for improvement compared to manual segmentation</a:t>
            </a:r>
            <a:endParaRPr b="1" sz="2400">
              <a:solidFill>
                <a:schemeClr val="dk1"/>
              </a:solidFill>
              <a:latin typeface="Caveat"/>
              <a:ea typeface="Caveat"/>
              <a:cs typeface="Caveat"/>
              <a:sym typeface="Caveat"/>
            </a:endParaRPr>
          </a:p>
        </p:txBody>
      </p:sp>
      <p:cxnSp>
        <p:nvCxnSpPr>
          <p:cNvPr id="4975" name="Google Shape;4975;p289"/>
          <p:cNvCxnSpPr/>
          <p:nvPr/>
        </p:nvCxnSpPr>
        <p:spPr>
          <a:xfrm flipH="1">
            <a:off x="5446750" y="2119950"/>
            <a:ext cx="451800" cy="370800"/>
          </a:xfrm>
          <a:prstGeom prst="straightConnector1">
            <a:avLst/>
          </a:prstGeom>
          <a:noFill/>
          <a:ln cap="flat" cmpd="sng" w="38100">
            <a:solidFill>
              <a:srgbClr val="FF0000"/>
            </a:solidFill>
            <a:prstDash val="solid"/>
            <a:round/>
            <a:headEnd len="med" w="med" type="none"/>
            <a:tailEnd len="med" w="med" type="triangle"/>
          </a:ln>
        </p:spPr>
      </p:cxnSp>
      <p:cxnSp>
        <p:nvCxnSpPr>
          <p:cNvPr id="4976" name="Google Shape;4976;p289"/>
          <p:cNvCxnSpPr/>
          <p:nvPr/>
        </p:nvCxnSpPr>
        <p:spPr>
          <a:xfrm flipH="1">
            <a:off x="4456150" y="2119950"/>
            <a:ext cx="451800" cy="370800"/>
          </a:xfrm>
          <a:prstGeom prst="straightConnector1">
            <a:avLst/>
          </a:prstGeom>
          <a:noFill/>
          <a:ln cap="flat" cmpd="sng" w="38100">
            <a:solidFill>
              <a:srgbClr val="FF0000"/>
            </a:solidFill>
            <a:prstDash val="solid"/>
            <a:round/>
            <a:headEnd len="med" w="med" type="none"/>
            <a:tailEnd len="med" w="med" type="triangle"/>
          </a:ln>
        </p:spPr>
      </p:cxnSp>
      <p:cxnSp>
        <p:nvCxnSpPr>
          <p:cNvPr id="4977" name="Google Shape;4977;p289"/>
          <p:cNvCxnSpPr/>
          <p:nvPr/>
        </p:nvCxnSpPr>
        <p:spPr>
          <a:xfrm flipH="1">
            <a:off x="3465550" y="2043750"/>
            <a:ext cx="451800" cy="3708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1" name="Shape 4981"/>
        <p:cNvGrpSpPr/>
        <p:nvPr/>
      </p:nvGrpSpPr>
      <p:grpSpPr>
        <a:xfrm>
          <a:off x="0" y="0"/>
          <a:ext cx="0" cy="0"/>
          <a:chOff x="0" y="0"/>
          <a:chExt cx="0" cy="0"/>
        </a:xfrm>
      </p:grpSpPr>
      <p:pic>
        <p:nvPicPr>
          <p:cNvPr id="4982" name="Google Shape;4982;p290"/>
          <p:cNvPicPr preferRelativeResize="0"/>
          <p:nvPr/>
        </p:nvPicPr>
        <p:blipFill>
          <a:blip r:embed="rId3">
            <a:alphaModFix/>
          </a:blip>
          <a:stretch>
            <a:fillRect/>
          </a:stretch>
        </p:blipFill>
        <p:spPr>
          <a:xfrm>
            <a:off x="1925087" y="992225"/>
            <a:ext cx="5293826" cy="3273375"/>
          </a:xfrm>
          <a:prstGeom prst="rect">
            <a:avLst/>
          </a:prstGeom>
          <a:noFill/>
          <a:ln>
            <a:noFill/>
          </a:ln>
        </p:spPr>
      </p:pic>
      <p:sp>
        <p:nvSpPr>
          <p:cNvPr id="4983" name="Google Shape;4983;p290"/>
          <p:cNvSpPr txBox="1"/>
          <p:nvPr>
            <p:ph type="title"/>
          </p:nvPr>
        </p:nvSpPr>
        <p:spPr>
          <a:xfrm>
            <a:off x="311700" y="445025"/>
            <a:ext cx="8885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Utterance segmentation - An open problem</a:t>
            </a:r>
            <a:endParaRPr/>
          </a:p>
        </p:txBody>
      </p:sp>
      <p:sp>
        <p:nvSpPr>
          <p:cNvPr id="4984" name="Google Shape;4984;p29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85" name="Google Shape;4985;p290"/>
          <p:cNvSpPr txBox="1"/>
          <p:nvPr/>
        </p:nvSpPr>
        <p:spPr>
          <a:xfrm>
            <a:off x="969300" y="4207250"/>
            <a:ext cx="7205400" cy="786300"/>
          </a:xfrm>
          <a:prstGeom prst="rect">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veat"/>
                <a:ea typeface="Caveat"/>
                <a:cs typeface="Caveat"/>
                <a:sym typeface="Caveat"/>
              </a:rPr>
              <a:t>FIXED length surprisingly good </a:t>
            </a:r>
            <a:endParaRPr b="1" sz="2400">
              <a:solidFill>
                <a:schemeClr val="dk1"/>
              </a:solidFill>
              <a:latin typeface="Caveat"/>
              <a:ea typeface="Caveat"/>
              <a:cs typeface="Caveat"/>
              <a:sym typeface="Caveat"/>
            </a:endParaRPr>
          </a:p>
          <a:p>
            <a:pPr indent="0" lvl="0" marL="0" rtl="0" algn="ctr">
              <a:spcBef>
                <a:spcPts val="0"/>
              </a:spcBef>
              <a:spcAft>
                <a:spcPts val="0"/>
              </a:spcAft>
              <a:buNone/>
            </a:pPr>
            <a:r>
              <a:rPr b="1" lang="en" sz="2400">
                <a:solidFill>
                  <a:schemeClr val="dk1"/>
                </a:solidFill>
                <a:latin typeface="Caveat"/>
                <a:ea typeface="Caveat"/>
                <a:cs typeface="Caveat"/>
                <a:sym typeface="Caveat"/>
              </a:rPr>
              <a:t>→ segments’  length  is  more  important  than  precise split times</a:t>
            </a:r>
            <a:endParaRPr b="1" sz="2400">
              <a:solidFill>
                <a:schemeClr val="dk1"/>
              </a:solidFill>
              <a:latin typeface="Caveat"/>
              <a:ea typeface="Caveat"/>
              <a:cs typeface="Caveat"/>
              <a:sym typeface="Caveat"/>
            </a:endParaRPr>
          </a:p>
        </p:txBody>
      </p:sp>
      <p:cxnSp>
        <p:nvCxnSpPr>
          <p:cNvPr id="4986" name="Google Shape;4986;p290"/>
          <p:cNvCxnSpPr/>
          <p:nvPr/>
        </p:nvCxnSpPr>
        <p:spPr>
          <a:xfrm flipH="1">
            <a:off x="5446750" y="2196150"/>
            <a:ext cx="451800" cy="370800"/>
          </a:xfrm>
          <a:prstGeom prst="straightConnector1">
            <a:avLst/>
          </a:prstGeom>
          <a:noFill/>
          <a:ln cap="flat" cmpd="sng" w="38100">
            <a:solidFill>
              <a:srgbClr val="FF0000"/>
            </a:solidFill>
            <a:prstDash val="solid"/>
            <a:round/>
            <a:headEnd len="med" w="med" type="none"/>
            <a:tailEnd len="med" w="med" type="triangle"/>
          </a:ln>
        </p:spPr>
      </p:cxnSp>
      <p:cxnSp>
        <p:nvCxnSpPr>
          <p:cNvPr id="4987" name="Google Shape;4987;p290"/>
          <p:cNvCxnSpPr/>
          <p:nvPr/>
        </p:nvCxnSpPr>
        <p:spPr>
          <a:xfrm flipH="1">
            <a:off x="4456150" y="2196150"/>
            <a:ext cx="451800" cy="370800"/>
          </a:xfrm>
          <a:prstGeom prst="straightConnector1">
            <a:avLst/>
          </a:prstGeom>
          <a:noFill/>
          <a:ln cap="flat" cmpd="sng" w="38100">
            <a:solidFill>
              <a:srgbClr val="FF0000"/>
            </a:solidFill>
            <a:prstDash val="solid"/>
            <a:round/>
            <a:headEnd len="med" w="med" type="none"/>
            <a:tailEnd len="med" w="med" type="triangle"/>
          </a:ln>
        </p:spPr>
      </p:cxnSp>
      <p:cxnSp>
        <p:nvCxnSpPr>
          <p:cNvPr id="4988" name="Google Shape;4988;p290"/>
          <p:cNvCxnSpPr/>
          <p:nvPr/>
        </p:nvCxnSpPr>
        <p:spPr>
          <a:xfrm flipH="1">
            <a:off x="3465550" y="2119950"/>
            <a:ext cx="451800" cy="3708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2" name="Shape 4992"/>
        <p:cNvGrpSpPr/>
        <p:nvPr/>
      </p:nvGrpSpPr>
      <p:grpSpPr>
        <a:xfrm>
          <a:off x="0" y="0"/>
          <a:ext cx="0" cy="0"/>
          <a:chOff x="0" y="0"/>
          <a:chExt cx="0" cy="0"/>
        </a:xfrm>
      </p:grpSpPr>
      <p:pic>
        <p:nvPicPr>
          <p:cNvPr id="4993" name="Google Shape;4993;p291"/>
          <p:cNvPicPr preferRelativeResize="0"/>
          <p:nvPr/>
        </p:nvPicPr>
        <p:blipFill>
          <a:blip r:embed="rId3">
            <a:alphaModFix/>
          </a:blip>
          <a:stretch>
            <a:fillRect/>
          </a:stretch>
        </p:blipFill>
        <p:spPr>
          <a:xfrm>
            <a:off x="1925087" y="992225"/>
            <a:ext cx="5293826" cy="3273375"/>
          </a:xfrm>
          <a:prstGeom prst="rect">
            <a:avLst/>
          </a:prstGeom>
          <a:noFill/>
          <a:ln>
            <a:noFill/>
          </a:ln>
        </p:spPr>
      </p:pic>
      <p:sp>
        <p:nvSpPr>
          <p:cNvPr id="4994" name="Google Shape;4994;p291"/>
          <p:cNvSpPr txBox="1"/>
          <p:nvPr>
            <p:ph type="title"/>
          </p:nvPr>
        </p:nvSpPr>
        <p:spPr>
          <a:xfrm>
            <a:off x="311700" y="445025"/>
            <a:ext cx="8885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Utterance segmentation - An open problem</a:t>
            </a:r>
            <a:endParaRPr/>
          </a:p>
        </p:txBody>
      </p:sp>
      <p:sp>
        <p:nvSpPr>
          <p:cNvPr id="4995" name="Google Shape;4995;p29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96" name="Google Shape;4996;p291"/>
          <p:cNvSpPr txBox="1"/>
          <p:nvPr/>
        </p:nvSpPr>
        <p:spPr>
          <a:xfrm>
            <a:off x="969300" y="4207250"/>
            <a:ext cx="7205400" cy="786300"/>
          </a:xfrm>
          <a:prstGeom prst="rect">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veat"/>
                <a:ea typeface="Caveat"/>
                <a:cs typeface="Caveat"/>
                <a:sym typeface="Caveat"/>
              </a:rPr>
              <a:t>Fully automatic hybrid segmentation? </a:t>
            </a:r>
            <a:endParaRPr b="1" sz="2400">
              <a:solidFill>
                <a:schemeClr val="dk1"/>
              </a:solidFill>
              <a:latin typeface="Caveat"/>
              <a:ea typeface="Caveat"/>
              <a:cs typeface="Caveat"/>
              <a:sym typeface="Caveat"/>
            </a:endParaRPr>
          </a:p>
          <a:p>
            <a:pPr indent="0" lvl="0" marL="0" rtl="0" algn="ctr">
              <a:spcBef>
                <a:spcPts val="0"/>
              </a:spcBef>
              <a:spcAft>
                <a:spcPts val="0"/>
              </a:spcAft>
              <a:buNone/>
            </a:pPr>
            <a:r>
              <a:rPr b="1" lang="en" sz="2400">
                <a:solidFill>
                  <a:schemeClr val="dk1"/>
                </a:solidFill>
                <a:latin typeface="Caveat"/>
                <a:ea typeface="Caveat"/>
                <a:cs typeface="Caveat"/>
                <a:sym typeface="Caveat"/>
              </a:rPr>
              <a:t>→ better than VAD, better than FIXED on one language pair</a:t>
            </a:r>
            <a:endParaRPr b="1" sz="2400">
              <a:solidFill>
                <a:schemeClr val="dk1"/>
              </a:solidFill>
              <a:latin typeface="Caveat"/>
              <a:ea typeface="Caveat"/>
              <a:cs typeface="Caveat"/>
              <a:sym typeface="Caveat"/>
            </a:endParaRPr>
          </a:p>
        </p:txBody>
      </p:sp>
      <p:cxnSp>
        <p:nvCxnSpPr>
          <p:cNvPr id="4997" name="Google Shape;4997;p291"/>
          <p:cNvCxnSpPr/>
          <p:nvPr/>
        </p:nvCxnSpPr>
        <p:spPr>
          <a:xfrm flipH="1">
            <a:off x="6665950" y="2196150"/>
            <a:ext cx="451800" cy="370800"/>
          </a:xfrm>
          <a:prstGeom prst="straightConnector1">
            <a:avLst/>
          </a:prstGeom>
          <a:noFill/>
          <a:ln cap="flat" cmpd="sng" w="38100">
            <a:solidFill>
              <a:srgbClr val="FF0000"/>
            </a:solidFill>
            <a:prstDash val="solid"/>
            <a:round/>
            <a:headEnd len="med" w="med" type="none"/>
            <a:tailEnd len="med" w="med" type="triangle"/>
          </a:ln>
        </p:spPr>
      </p:cxnSp>
      <p:cxnSp>
        <p:nvCxnSpPr>
          <p:cNvPr id="4998" name="Google Shape;4998;p291"/>
          <p:cNvCxnSpPr/>
          <p:nvPr/>
        </p:nvCxnSpPr>
        <p:spPr>
          <a:xfrm flipH="1">
            <a:off x="5599150" y="2196150"/>
            <a:ext cx="451800" cy="3708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2" name="Shape 5002"/>
        <p:cNvGrpSpPr/>
        <p:nvPr/>
      </p:nvGrpSpPr>
      <p:grpSpPr>
        <a:xfrm>
          <a:off x="0" y="0"/>
          <a:ext cx="0" cy="0"/>
          <a:chOff x="0" y="0"/>
          <a:chExt cx="0" cy="0"/>
        </a:xfrm>
      </p:grpSpPr>
      <p:sp>
        <p:nvSpPr>
          <p:cNvPr id="5003" name="Google Shape;5003;p292"/>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600">
                <a:solidFill>
                  <a:srgbClr val="CFE2F3"/>
                </a:solidFill>
                <a:latin typeface="Caveat"/>
                <a:ea typeface="Caveat"/>
                <a:cs typeface="Caveat"/>
                <a:sym typeface="Caveat"/>
              </a:rPr>
              <a:t>Sec 5.2</a:t>
            </a:r>
            <a:endParaRPr b="0" sz="3600">
              <a:solidFill>
                <a:srgbClr val="CFE2F3"/>
              </a:solidFill>
              <a:latin typeface="Source Sans Pro"/>
              <a:ea typeface="Source Sans Pro"/>
              <a:cs typeface="Source Sans Pro"/>
              <a:sym typeface="Source Sans Pro"/>
            </a:endParaRPr>
          </a:p>
          <a:p>
            <a:pPr indent="0" lvl="0" marL="0" rtl="0" algn="l">
              <a:spcBef>
                <a:spcPts val="0"/>
              </a:spcBef>
              <a:spcAft>
                <a:spcPts val="0"/>
              </a:spcAft>
              <a:buNone/>
            </a:pPr>
            <a:r>
              <a:rPr lang="en"/>
              <a:t>Multilingual ST</a:t>
            </a:r>
            <a:endParaRPr/>
          </a:p>
        </p:txBody>
      </p:sp>
      <p:sp>
        <p:nvSpPr>
          <p:cNvPr id="5004" name="Google Shape;5004;p29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8" name="Shape 5008"/>
        <p:cNvGrpSpPr/>
        <p:nvPr/>
      </p:nvGrpSpPr>
      <p:grpSpPr>
        <a:xfrm>
          <a:off x="0" y="0"/>
          <a:ext cx="0" cy="0"/>
          <a:chOff x="0" y="0"/>
          <a:chExt cx="0" cy="0"/>
        </a:xfrm>
      </p:grpSpPr>
      <p:sp>
        <p:nvSpPr>
          <p:cNvPr id="5009" name="Google Shape;5009;p29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Multilingual ST</a:t>
            </a:r>
            <a:endParaRPr/>
          </a:p>
        </p:txBody>
      </p:sp>
      <p:sp>
        <p:nvSpPr>
          <p:cNvPr id="5010" name="Google Shape;5010;p2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Most research focuses on few languages</a:t>
            </a:r>
            <a:endParaRPr/>
          </a:p>
          <a:p>
            <a:pPr indent="-342900" lvl="0" marL="457200" rtl="0" algn="l">
              <a:spcBef>
                <a:spcPts val="0"/>
              </a:spcBef>
              <a:spcAft>
                <a:spcPts val="0"/>
              </a:spcAft>
              <a:buSzPts val="1800"/>
              <a:buChar char="●"/>
            </a:pPr>
            <a:r>
              <a:rPr lang="en"/>
              <a:t>More than </a:t>
            </a:r>
            <a:r>
              <a:rPr lang="en">
                <a:solidFill>
                  <a:srgbClr val="9900FF"/>
                </a:solidFill>
                <a:latin typeface="Caveat"/>
                <a:ea typeface="Caveat"/>
                <a:cs typeface="Caveat"/>
                <a:sym typeface="Caveat"/>
              </a:rPr>
              <a:t>7,000 languages</a:t>
            </a:r>
            <a:r>
              <a:rPr lang="en"/>
              <a:t> in the world</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Challenges:</a:t>
            </a:r>
            <a:endParaRPr/>
          </a:p>
          <a:p>
            <a:pPr indent="-317500" lvl="1" marL="914400" rtl="0" algn="l">
              <a:spcBef>
                <a:spcPts val="0"/>
              </a:spcBef>
              <a:spcAft>
                <a:spcPts val="0"/>
              </a:spcAft>
              <a:buSzPts val="1400"/>
              <a:buChar char="○"/>
            </a:pPr>
            <a:r>
              <a:rPr lang="en"/>
              <a:t>Scale to many languages</a:t>
            </a:r>
            <a:endParaRPr/>
          </a:p>
          <a:p>
            <a:pPr indent="-317500" lvl="1" marL="914400" rtl="0" algn="l">
              <a:spcBef>
                <a:spcPts val="0"/>
              </a:spcBef>
              <a:spcAft>
                <a:spcPts val="0"/>
              </a:spcAft>
              <a:buSzPts val="1400"/>
              <a:buChar char="○"/>
            </a:pPr>
            <a:r>
              <a:rPr lang="en"/>
              <a:t>Limited resources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5011" name="Google Shape;5011;p29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12" name="Google Shape;5012;p293"/>
          <p:cNvPicPr preferRelativeResize="0"/>
          <p:nvPr/>
        </p:nvPicPr>
        <p:blipFill>
          <a:blip r:embed="rId3">
            <a:alphaModFix/>
          </a:blip>
          <a:stretch>
            <a:fillRect/>
          </a:stretch>
        </p:blipFill>
        <p:spPr>
          <a:xfrm>
            <a:off x="5085786" y="2084825"/>
            <a:ext cx="3531780" cy="1935973"/>
          </a:xfrm>
          <a:prstGeom prst="rect">
            <a:avLst/>
          </a:prstGeom>
          <a:noFill/>
          <a:ln>
            <a:noFill/>
          </a:ln>
        </p:spPr>
      </p:pic>
      <p:pic>
        <p:nvPicPr>
          <p:cNvPr id="5013" name="Google Shape;5013;p293"/>
          <p:cNvPicPr preferRelativeResize="0"/>
          <p:nvPr/>
        </p:nvPicPr>
        <p:blipFill>
          <a:blip r:embed="rId4">
            <a:alphaModFix/>
          </a:blip>
          <a:stretch>
            <a:fillRect/>
          </a:stretch>
        </p:blipFill>
        <p:spPr>
          <a:xfrm>
            <a:off x="4949675" y="2473316"/>
            <a:ext cx="3804000" cy="1601883"/>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7" name="Shape 5017"/>
        <p:cNvGrpSpPr/>
        <p:nvPr/>
      </p:nvGrpSpPr>
      <p:grpSpPr>
        <a:xfrm>
          <a:off x="0" y="0"/>
          <a:ext cx="0" cy="0"/>
          <a:chOff x="0" y="0"/>
          <a:chExt cx="0" cy="0"/>
        </a:xfrm>
      </p:grpSpPr>
      <p:sp>
        <p:nvSpPr>
          <p:cNvPr id="5018" name="Google Shape;5018;p29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Multilingual ST</a:t>
            </a:r>
            <a:endParaRPr/>
          </a:p>
        </p:txBody>
      </p:sp>
      <p:sp>
        <p:nvSpPr>
          <p:cNvPr id="5019" name="Google Shape;5019;p2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Idea:</a:t>
            </a:r>
            <a:endParaRPr/>
          </a:p>
          <a:p>
            <a:pPr indent="-330200" lvl="1" marL="914400" rtl="0" algn="l">
              <a:spcBef>
                <a:spcPts val="0"/>
              </a:spcBef>
              <a:spcAft>
                <a:spcPts val="0"/>
              </a:spcAft>
              <a:buClr>
                <a:srgbClr val="9900FF"/>
              </a:buClr>
              <a:buSzPts val="1600"/>
              <a:buFont typeface="Caveat"/>
              <a:buChar char="○"/>
            </a:pPr>
            <a:r>
              <a:rPr lang="en" sz="1600">
                <a:solidFill>
                  <a:srgbClr val="9900FF"/>
                </a:solidFill>
                <a:latin typeface="Caveat"/>
                <a:ea typeface="Caveat"/>
                <a:cs typeface="Caveat"/>
                <a:sym typeface="Caveat"/>
              </a:rPr>
              <a:t>S</a:t>
            </a:r>
            <a:r>
              <a:rPr lang="en" sz="1600">
                <a:solidFill>
                  <a:srgbClr val="9900FF"/>
                </a:solidFill>
                <a:latin typeface="Caveat"/>
                <a:ea typeface="Caveat"/>
                <a:cs typeface="Caveat"/>
                <a:sym typeface="Caveat"/>
              </a:rPr>
              <a:t>ingle model for many languages</a:t>
            </a:r>
            <a:endParaRPr sz="1600">
              <a:solidFill>
                <a:srgbClr val="9900FF"/>
              </a:solidFill>
              <a:latin typeface="Caveat"/>
              <a:ea typeface="Caveat"/>
              <a:cs typeface="Caveat"/>
              <a:sym typeface="Caveat"/>
            </a:endParaRPr>
          </a:p>
          <a:p>
            <a:pPr indent="-330200" lvl="1" marL="914400" rtl="0" algn="l">
              <a:spcBef>
                <a:spcPts val="0"/>
              </a:spcBef>
              <a:spcAft>
                <a:spcPts val="0"/>
              </a:spcAft>
              <a:buSzPts val="1600"/>
              <a:buChar char="○"/>
            </a:pPr>
            <a:r>
              <a:rPr lang="en" sz="1600"/>
              <a:t>Motivated by text translation</a:t>
            </a:r>
            <a:endParaRPr sz="1600"/>
          </a:p>
          <a:p>
            <a:pPr indent="-342900" lvl="0" marL="457200" rtl="0" algn="l">
              <a:spcBef>
                <a:spcPts val="0"/>
              </a:spcBef>
              <a:spcAft>
                <a:spcPts val="0"/>
              </a:spcAft>
              <a:buSzPts val="1800"/>
              <a:buChar char="●"/>
            </a:pPr>
            <a:r>
              <a:rPr lang="en"/>
              <a:t>Advantages:</a:t>
            </a:r>
            <a:endParaRPr/>
          </a:p>
          <a:p>
            <a:pPr indent="-330200" lvl="1" marL="914400" rtl="0" algn="l">
              <a:spcBef>
                <a:spcPts val="0"/>
              </a:spcBef>
              <a:spcAft>
                <a:spcPts val="0"/>
              </a:spcAft>
              <a:buSzPts val="1600"/>
              <a:buChar char="○"/>
            </a:pPr>
            <a:r>
              <a:rPr lang="en" sz="1600"/>
              <a:t>Less training data necessary</a:t>
            </a:r>
            <a:endParaRPr sz="1600"/>
          </a:p>
          <a:p>
            <a:pPr indent="-330200" lvl="1" marL="914400" rtl="0" algn="l">
              <a:spcBef>
                <a:spcPts val="0"/>
              </a:spcBef>
              <a:spcAft>
                <a:spcPts val="0"/>
              </a:spcAft>
              <a:buSzPts val="1600"/>
              <a:buChar char="○"/>
            </a:pPr>
            <a:r>
              <a:rPr lang="en" sz="1600"/>
              <a:t>Handle several languages by single model</a:t>
            </a:r>
            <a:endParaRPr sz="1600"/>
          </a:p>
          <a:p>
            <a:pPr indent="-330200" lvl="1" marL="914400" rtl="0" algn="l">
              <a:spcBef>
                <a:spcPts val="0"/>
              </a:spcBef>
              <a:spcAft>
                <a:spcPts val="0"/>
              </a:spcAft>
              <a:buSzPts val="1600"/>
              <a:buChar char="○"/>
            </a:pPr>
            <a:r>
              <a:rPr lang="en" sz="1600"/>
              <a:t>Zero-shot direction:</a:t>
            </a:r>
            <a:endParaRPr sz="1600"/>
          </a:p>
          <a:p>
            <a:pPr indent="-330200" lvl="2" marL="1371600" rtl="0" algn="l">
              <a:spcBef>
                <a:spcPts val="0"/>
              </a:spcBef>
              <a:spcAft>
                <a:spcPts val="0"/>
              </a:spcAft>
              <a:buSzPts val="1600"/>
              <a:buChar char="■"/>
            </a:pPr>
            <a:r>
              <a:rPr lang="en" sz="1600"/>
              <a:t>Translate between languages without </a:t>
            </a:r>
            <a:br>
              <a:rPr lang="en" sz="1600"/>
            </a:br>
            <a:r>
              <a:rPr lang="en" sz="1600"/>
              <a:t>training data</a:t>
            </a:r>
            <a:endParaRPr sz="1600"/>
          </a:p>
        </p:txBody>
      </p:sp>
      <p:pic>
        <p:nvPicPr>
          <p:cNvPr id="5020" name="Google Shape;5020;p294"/>
          <p:cNvPicPr preferRelativeResize="0"/>
          <p:nvPr/>
        </p:nvPicPr>
        <p:blipFill rotWithShape="1">
          <a:blip r:embed="rId3">
            <a:alphaModFix/>
          </a:blip>
          <a:srcRect b="0" l="0" r="84799" t="0"/>
          <a:stretch/>
        </p:blipFill>
        <p:spPr>
          <a:xfrm>
            <a:off x="5272675" y="3380525"/>
            <a:ext cx="1040449" cy="576675"/>
          </a:xfrm>
          <a:prstGeom prst="rect">
            <a:avLst/>
          </a:prstGeom>
          <a:noFill/>
          <a:ln>
            <a:noFill/>
          </a:ln>
        </p:spPr>
      </p:pic>
      <p:pic>
        <p:nvPicPr>
          <p:cNvPr id="5021" name="Google Shape;5021;p294"/>
          <p:cNvPicPr preferRelativeResize="0"/>
          <p:nvPr/>
        </p:nvPicPr>
        <p:blipFill rotWithShape="1">
          <a:blip r:embed="rId3">
            <a:alphaModFix/>
          </a:blip>
          <a:srcRect b="0" l="0" r="84799" t="0"/>
          <a:stretch/>
        </p:blipFill>
        <p:spPr>
          <a:xfrm>
            <a:off x="6789325" y="3380525"/>
            <a:ext cx="1040449" cy="576675"/>
          </a:xfrm>
          <a:prstGeom prst="rect">
            <a:avLst/>
          </a:prstGeom>
          <a:noFill/>
          <a:ln>
            <a:noFill/>
          </a:ln>
        </p:spPr>
      </p:pic>
      <p:pic>
        <p:nvPicPr>
          <p:cNvPr id="5022" name="Google Shape;5022;p294"/>
          <p:cNvPicPr preferRelativeResize="0"/>
          <p:nvPr/>
        </p:nvPicPr>
        <p:blipFill rotWithShape="1">
          <a:blip r:embed="rId3">
            <a:alphaModFix/>
          </a:blip>
          <a:srcRect b="0" l="0" r="84799" t="0"/>
          <a:stretch/>
        </p:blipFill>
        <p:spPr>
          <a:xfrm>
            <a:off x="8026350" y="3431125"/>
            <a:ext cx="1040449" cy="576675"/>
          </a:xfrm>
          <a:prstGeom prst="rect">
            <a:avLst/>
          </a:prstGeom>
          <a:noFill/>
          <a:ln>
            <a:noFill/>
          </a:ln>
        </p:spPr>
      </p:pic>
      <p:sp>
        <p:nvSpPr>
          <p:cNvPr id="5023" name="Google Shape;5023;p294"/>
          <p:cNvSpPr/>
          <p:nvPr/>
        </p:nvSpPr>
        <p:spPr>
          <a:xfrm>
            <a:off x="6092550" y="1923500"/>
            <a:ext cx="2059200" cy="9831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Multi-lingual ST</a:t>
            </a:r>
            <a:endParaRPr/>
          </a:p>
        </p:txBody>
      </p:sp>
      <p:pic>
        <p:nvPicPr>
          <p:cNvPr id="5024" name="Google Shape;5024;p294"/>
          <p:cNvPicPr preferRelativeResize="0"/>
          <p:nvPr/>
        </p:nvPicPr>
        <p:blipFill>
          <a:blip r:embed="rId4">
            <a:alphaModFix/>
          </a:blip>
          <a:stretch>
            <a:fillRect/>
          </a:stretch>
        </p:blipFill>
        <p:spPr>
          <a:xfrm>
            <a:off x="5477813" y="3937185"/>
            <a:ext cx="630176" cy="331825"/>
          </a:xfrm>
          <a:prstGeom prst="rect">
            <a:avLst/>
          </a:prstGeom>
          <a:noFill/>
          <a:ln>
            <a:noFill/>
          </a:ln>
        </p:spPr>
      </p:pic>
      <p:pic>
        <p:nvPicPr>
          <p:cNvPr id="5025" name="Google Shape;5025;p294"/>
          <p:cNvPicPr preferRelativeResize="0"/>
          <p:nvPr/>
        </p:nvPicPr>
        <p:blipFill>
          <a:blip r:embed="rId5">
            <a:alphaModFix/>
          </a:blip>
          <a:stretch>
            <a:fillRect/>
          </a:stretch>
        </p:blipFill>
        <p:spPr>
          <a:xfrm>
            <a:off x="6994463" y="3893125"/>
            <a:ext cx="630176" cy="419962"/>
          </a:xfrm>
          <a:prstGeom prst="rect">
            <a:avLst/>
          </a:prstGeom>
          <a:noFill/>
          <a:ln>
            <a:noFill/>
          </a:ln>
        </p:spPr>
      </p:pic>
      <p:pic>
        <p:nvPicPr>
          <p:cNvPr id="5026" name="Google Shape;5026;p294"/>
          <p:cNvPicPr preferRelativeResize="0"/>
          <p:nvPr/>
        </p:nvPicPr>
        <p:blipFill>
          <a:blip r:embed="rId6">
            <a:alphaModFix/>
          </a:blip>
          <a:stretch>
            <a:fillRect/>
          </a:stretch>
        </p:blipFill>
        <p:spPr>
          <a:xfrm>
            <a:off x="8231486" y="3937187"/>
            <a:ext cx="630176" cy="419962"/>
          </a:xfrm>
          <a:prstGeom prst="rect">
            <a:avLst/>
          </a:prstGeom>
          <a:noFill/>
          <a:ln>
            <a:noFill/>
          </a:ln>
        </p:spPr>
      </p:pic>
      <p:pic>
        <p:nvPicPr>
          <p:cNvPr id="5027" name="Google Shape;5027;p294"/>
          <p:cNvPicPr preferRelativeResize="0"/>
          <p:nvPr/>
        </p:nvPicPr>
        <p:blipFill>
          <a:blip r:embed="rId5">
            <a:alphaModFix/>
          </a:blip>
          <a:stretch>
            <a:fillRect/>
          </a:stretch>
        </p:blipFill>
        <p:spPr>
          <a:xfrm>
            <a:off x="5765663" y="969600"/>
            <a:ext cx="630176" cy="419962"/>
          </a:xfrm>
          <a:prstGeom prst="rect">
            <a:avLst/>
          </a:prstGeom>
          <a:noFill/>
          <a:ln>
            <a:noFill/>
          </a:ln>
        </p:spPr>
      </p:pic>
      <p:pic>
        <p:nvPicPr>
          <p:cNvPr id="5028" name="Google Shape;5028;p294"/>
          <p:cNvPicPr preferRelativeResize="0"/>
          <p:nvPr/>
        </p:nvPicPr>
        <p:blipFill>
          <a:blip r:embed="rId6">
            <a:alphaModFix/>
          </a:blip>
          <a:stretch>
            <a:fillRect/>
          </a:stretch>
        </p:blipFill>
        <p:spPr>
          <a:xfrm>
            <a:off x="8231486" y="911962"/>
            <a:ext cx="630176" cy="419962"/>
          </a:xfrm>
          <a:prstGeom prst="rect">
            <a:avLst/>
          </a:prstGeom>
          <a:noFill/>
          <a:ln>
            <a:noFill/>
          </a:ln>
        </p:spPr>
      </p:pic>
      <p:pic>
        <p:nvPicPr>
          <p:cNvPr id="5029" name="Google Shape;5029;p294"/>
          <p:cNvPicPr preferRelativeResize="0"/>
          <p:nvPr/>
        </p:nvPicPr>
        <p:blipFill>
          <a:blip r:embed="rId4">
            <a:alphaModFix/>
          </a:blip>
          <a:stretch>
            <a:fillRect/>
          </a:stretch>
        </p:blipFill>
        <p:spPr>
          <a:xfrm>
            <a:off x="6998563" y="1013673"/>
            <a:ext cx="630176" cy="331825"/>
          </a:xfrm>
          <a:prstGeom prst="rect">
            <a:avLst/>
          </a:prstGeom>
          <a:noFill/>
          <a:ln>
            <a:noFill/>
          </a:ln>
        </p:spPr>
      </p:pic>
      <p:cxnSp>
        <p:nvCxnSpPr>
          <p:cNvPr id="5030" name="Google Shape;5030;p294"/>
          <p:cNvCxnSpPr>
            <a:stCxn id="5020" idx="0"/>
            <a:endCxn id="5023" idx="2"/>
          </p:cNvCxnSpPr>
          <p:nvPr/>
        </p:nvCxnSpPr>
        <p:spPr>
          <a:xfrm flipH="1" rot="10800000">
            <a:off x="5792900" y="2906525"/>
            <a:ext cx="1329300" cy="474000"/>
          </a:xfrm>
          <a:prstGeom prst="straightConnector1">
            <a:avLst/>
          </a:prstGeom>
          <a:noFill/>
          <a:ln cap="flat" cmpd="sng" w="9525">
            <a:solidFill>
              <a:schemeClr val="dk2"/>
            </a:solidFill>
            <a:prstDash val="solid"/>
            <a:round/>
            <a:headEnd len="med" w="med" type="none"/>
            <a:tailEnd len="med" w="med" type="triangle"/>
          </a:ln>
        </p:spPr>
      </p:cxnSp>
      <p:cxnSp>
        <p:nvCxnSpPr>
          <p:cNvPr id="5031" name="Google Shape;5031;p294"/>
          <p:cNvCxnSpPr>
            <a:stCxn id="5021" idx="0"/>
            <a:endCxn id="5023" idx="2"/>
          </p:cNvCxnSpPr>
          <p:nvPr/>
        </p:nvCxnSpPr>
        <p:spPr>
          <a:xfrm rot="10800000">
            <a:off x="7122050" y="2906525"/>
            <a:ext cx="187500" cy="474000"/>
          </a:xfrm>
          <a:prstGeom prst="straightConnector1">
            <a:avLst/>
          </a:prstGeom>
          <a:noFill/>
          <a:ln cap="flat" cmpd="sng" w="9525">
            <a:solidFill>
              <a:schemeClr val="dk2"/>
            </a:solidFill>
            <a:prstDash val="solid"/>
            <a:round/>
            <a:headEnd len="med" w="med" type="none"/>
            <a:tailEnd len="med" w="med" type="triangle"/>
          </a:ln>
        </p:spPr>
      </p:cxnSp>
      <p:cxnSp>
        <p:nvCxnSpPr>
          <p:cNvPr id="5032" name="Google Shape;5032;p294"/>
          <p:cNvCxnSpPr>
            <a:stCxn id="5022" idx="0"/>
            <a:endCxn id="5023" idx="2"/>
          </p:cNvCxnSpPr>
          <p:nvPr/>
        </p:nvCxnSpPr>
        <p:spPr>
          <a:xfrm rot="10800000">
            <a:off x="7122175" y="2906725"/>
            <a:ext cx="1424400" cy="524400"/>
          </a:xfrm>
          <a:prstGeom prst="straightConnector1">
            <a:avLst/>
          </a:prstGeom>
          <a:noFill/>
          <a:ln cap="flat" cmpd="sng" w="9525">
            <a:solidFill>
              <a:schemeClr val="dk2"/>
            </a:solidFill>
            <a:prstDash val="solid"/>
            <a:round/>
            <a:headEnd len="med" w="med" type="none"/>
            <a:tailEnd len="med" w="med" type="triangle"/>
          </a:ln>
        </p:spPr>
      </p:cxnSp>
      <p:cxnSp>
        <p:nvCxnSpPr>
          <p:cNvPr id="5033" name="Google Shape;5033;p294"/>
          <p:cNvCxnSpPr>
            <a:stCxn id="5023" idx="0"/>
            <a:endCxn id="5027" idx="2"/>
          </p:cNvCxnSpPr>
          <p:nvPr/>
        </p:nvCxnSpPr>
        <p:spPr>
          <a:xfrm rot="10800000">
            <a:off x="6080850" y="1389500"/>
            <a:ext cx="1041300" cy="534000"/>
          </a:xfrm>
          <a:prstGeom prst="straightConnector1">
            <a:avLst/>
          </a:prstGeom>
          <a:noFill/>
          <a:ln cap="flat" cmpd="sng" w="9525">
            <a:solidFill>
              <a:schemeClr val="dk2"/>
            </a:solidFill>
            <a:prstDash val="solid"/>
            <a:round/>
            <a:headEnd len="med" w="med" type="none"/>
            <a:tailEnd len="med" w="med" type="triangle"/>
          </a:ln>
        </p:spPr>
      </p:cxnSp>
      <p:cxnSp>
        <p:nvCxnSpPr>
          <p:cNvPr id="5034" name="Google Shape;5034;p294"/>
          <p:cNvCxnSpPr>
            <a:stCxn id="5023" idx="0"/>
            <a:endCxn id="5029" idx="2"/>
          </p:cNvCxnSpPr>
          <p:nvPr/>
        </p:nvCxnSpPr>
        <p:spPr>
          <a:xfrm flipH="1" rot="10800000">
            <a:off x="7122150" y="1345400"/>
            <a:ext cx="191400" cy="578100"/>
          </a:xfrm>
          <a:prstGeom prst="straightConnector1">
            <a:avLst/>
          </a:prstGeom>
          <a:noFill/>
          <a:ln cap="flat" cmpd="sng" w="9525">
            <a:solidFill>
              <a:schemeClr val="dk2"/>
            </a:solidFill>
            <a:prstDash val="solid"/>
            <a:round/>
            <a:headEnd len="med" w="med" type="none"/>
            <a:tailEnd len="med" w="med" type="triangle"/>
          </a:ln>
        </p:spPr>
      </p:cxnSp>
      <p:cxnSp>
        <p:nvCxnSpPr>
          <p:cNvPr id="5035" name="Google Shape;5035;p294"/>
          <p:cNvCxnSpPr>
            <a:stCxn id="5023" idx="0"/>
            <a:endCxn id="5028" idx="2"/>
          </p:cNvCxnSpPr>
          <p:nvPr/>
        </p:nvCxnSpPr>
        <p:spPr>
          <a:xfrm flipH="1" rot="10800000">
            <a:off x="7122150" y="1331900"/>
            <a:ext cx="1424400" cy="591600"/>
          </a:xfrm>
          <a:prstGeom prst="straightConnector1">
            <a:avLst/>
          </a:prstGeom>
          <a:noFill/>
          <a:ln cap="flat" cmpd="sng" w="9525">
            <a:solidFill>
              <a:schemeClr val="dk2"/>
            </a:solidFill>
            <a:prstDash val="solid"/>
            <a:round/>
            <a:headEnd len="med" w="med" type="none"/>
            <a:tailEnd len="med" w="med" type="triangle"/>
          </a:ln>
        </p:spPr>
      </p:cxnSp>
      <p:sp>
        <p:nvSpPr>
          <p:cNvPr id="5036" name="Google Shape;5036;p29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0" name="Shape 5040"/>
        <p:cNvGrpSpPr/>
        <p:nvPr/>
      </p:nvGrpSpPr>
      <p:grpSpPr>
        <a:xfrm>
          <a:off x="0" y="0"/>
          <a:ext cx="0" cy="0"/>
          <a:chOff x="0" y="0"/>
          <a:chExt cx="0" cy="0"/>
        </a:xfrm>
      </p:grpSpPr>
      <p:sp>
        <p:nvSpPr>
          <p:cNvPr id="5041" name="Google Shape;5041;p29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Multilingual ST</a:t>
            </a:r>
            <a:endParaRPr/>
          </a:p>
        </p:txBody>
      </p:sp>
      <p:sp>
        <p:nvSpPr>
          <p:cNvPr id="5042" name="Google Shape;5042;p2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Scenarios:</a:t>
            </a:r>
            <a:endParaRPr/>
          </a:p>
          <a:p>
            <a:pPr indent="-317500" lvl="1" marL="914400" rtl="0" algn="l">
              <a:spcBef>
                <a:spcPts val="0"/>
              </a:spcBef>
              <a:spcAft>
                <a:spcPts val="0"/>
              </a:spcAft>
              <a:buSzPts val="1400"/>
              <a:buChar char="○"/>
            </a:pPr>
            <a:r>
              <a:rPr lang="en"/>
              <a:t>Many-to-One</a:t>
            </a:r>
            <a:endParaRPr/>
          </a:p>
        </p:txBody>
      </p:sp>
      <p:pic>
        <p:nvPicPr>
          <p:cNvPr id="5043" name="Google Shape;5043;p295"/>
          <p:cNvPicPr preferRelativeResize="0"/>
          <p:nvPr/>
        </p:nvPicPr>
        <p:blipFill rotWithShape="1">
          <a:blip r:embed="rId3">
            <a:alphaModFix/>
          </a:blip>
          <a:srcRect b="0" l="0" r="84799" t="0"/>
          <a:stretch/>
        </p:blipFill>
        <p:spPr>
          <a:xfrm>
            <a:off x="5272675" y="3380525"/>
            <a:ext cx="1040449" cy="576675"/>
          </a:xfrm>
          <a:prstGeom prst="rect">
            <a:avLst/>
          </a:prstGeom>
          <a:noFill/>
          <a:ln>
            <a:noFill/>
          </a:ln>
        </p:spPr>
      </p:pic>
      <p:pic>
        <p:nvPicPr>
          <p:cNvPr id="5044" name="Google Shape;5044;p295"/>
          <p:cNvPicPr preferRelativeResize="0"/>
          <p:nvPr/>
        </p:nvPicPr>
        <p:blipFill rotWithShape="1">
          <a:blip r:embed="rId3">
            <a:alphaModFix/>
          </a:blip>
          <a:srcRect b="0" l="0" r="84799" t="0"/>
          <a:stretch/>
        </p:blipFill>
        <p:spPr>
          <a:xfrm>
            <a:off x="6789325" y="3380525"/>
            <a:ext cx="1040449" cy="576675"/>
          </a:xfrm>
          <a:prstGeom prst="rect">
            <a:avLst/>
          </a:prstGeom>
          <a:noFill/>
          <a:ln>
            <a:noFill/>
          </a:ln>
        </p:spPr>
      </p:pic>
      <p:pic>
        <p:nvPicPr>
          <p:cNvPr id="5045" name="Google Shape;5045;p295"/>
          <p:cNvPicPr preferRelativeResize="0"/>
          <p:nvPr/>
        </p:nvPicPr>
        <p:blipFill rotWithShape="1">
          <a:blip r:embed="rId3">
            <a:alphaModFix/>
          </a:blip>
          <a:srcRect b="0" l="0" r="84799" t="0"/>
          <a:stretch/>
        </p:blipFill>
        <p:spPr>
          <a:xfrm>
            <a:off x="8026350" y="3431125"/>
            <a:ext cx="1040449" cy="576675"/>
          </a:xfrm>
          <a:prstGeom prst="rect">
            <a:avLst/>
          </a:prstGeom>
          <a:noFill/>
          <a:ln>
            <a:noFill/>
          </a:ln>
        </p:spPr>
      </p:pic>
      <p:sp>
        <p:nvSpPr>
          <p:cNvPr id="5046" name="Google Shape;5046;p295"/>
          <p:cNvSpPr/>
          <p:nvPr/>
        </p:nvSpPr>
        <p:spPr>
          <a:xfrm>
            <a:off x="6092550" y="1923500"/>
            <a:ext cx="2059200" cy="9831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Multi-lingual ST</a:t>
            </a:r>
            <a:endParaRPr/>
          </a:p>
        </p:txBody>
      </p:sp>
      <p:pic>
        <p:nvPicPr>
          <p:cNvPr id="5047" name="Google Shape;5047;p295"/>
          <p:cNvPicPr preferRelativeResize="0"/>
          <p:nvPr/>
        </p:nvPicPr>
        <p:blipFill>
          <a:blip r:embed="rId4">
            <a:alphaModFix/>
          </a:blip>
          <a:stretch>
            <a:fillRect/>
          </a:stretch>
        </p:blipFill>
        <p:spPr>
          <a:xfrm>
            <a:off x="5477813" y="3937185"/>
            <a:ext cx="630176" cy="331825"/>
          </a:xfrm>
          <a:prstGeom prst="rect">
            <a:avLst/>
          </a:prstGeom>
          <a:noFill/>
          <a:ln>
            <a:noFill/>
          </a:ln>
        </p:spPr>
      </p:pic>
      <p:pic>
        <p:nvPicPr>
          <p:cNvPr id="5048" name="Google Shape;5048;p295"/>
          <p:cNvPicPr preferRelativeResize="0"/>
          <p:nvPr/>
        </p:nvPicPr>
        <p:blipFill>
          <a:blip r:embed="rId5">
            <a:alphaModFix/>
          </a:blip>
          <a:stretch>
            <a:fillRect/>
          </a:stretch>
        </p:blipFill>
        <p:spPr>
          <a:xfrm>
            <a:off x="6994463" y="3893125"/>
            <a:ext cx="630176" cy="419962"/>
          </a:xfrm>
          <a:prstGeom prst="rect">
            <a:avLst/>
          </a:prstGeom>
          <a:noFill/>
          <a:ln>
            <a:noFill/>
          </a:ln>
        </p:spPr>
      </p:pic>
      <p:pic>
        <p:nvPicPr>
          <p:cNvPr id="5049" name="Google Shape;5049;p295"/>
          <p:cNvPicPr preferRelativeResize="0"/>
          <p:nvPr/>
        </p:nvPicPr>
        <p:blipFill>
          <a:blip r:embed="rId6">
            <a:alphaModFix/>
          </a:blip>
          <a:stretch>
            <a:fillRect/>
          </a:stretch>
        </p:blipFill>
        <p:spPr>
          <a:xfrm>
            <a:off x="8231486" y="3937187"/>
            <a:ext cx="630176" cy="419962"/>
          </a:xfrm>
          <a:prstGeom prst="rect">
            <a:avLst/>
          </a:prstGeom>
          <a:noFill/>
          <a:ln>
            <a:noFill/>
          </a:ln>
        </p:spPr>
      </p:pic>
      <p:pic>
        <p:nvPicPr>
          <p:cNvPr id="5050" name="Google Shape;5050;p295"/>
          <p:cNvPicPr preferRelativeResize="0"/>
          <p:nvPr/>
        </p:nvPicPr>
        <p:blipFill>
          <a:blip r:embed="rId4">
            <a:alphaModFix/>
          </a:blip>
          <a:stretch>
            <a:fillRect/>
          </a:stretch>
        </p:blipFill>
        <p:spPr>
          <a:xfrm>
            <a:off x="6998563" y="1013673"/>
            <a:ext cx="630176" cy="331825"/>
          </a:xfrm>
          <a:prstGeom prst="rect">
            <a:avLst/>
          </a:prstGeom>
          <a:noFill/>
          <a:ln>
            <a:noFill/>
          </a:ln>
        </p:spPr>
      </p:pic>
      <p:cxnSp>
        <p:nvCxnSpPr>
          <p:cNvPr id="5051" name="Google Shape;5051;p295"/>
          <p:cNvCxnSpPr>
            <a:stCxn id="5043" idx="0"/>
            <a:endCxn id="5046" idx="2"/>
          </p:cNvCxnSpPr>
          <p:nvPr/>
        </p:nvCxnSpPr>
        <p:spPr>
          <a:xfrm flipH="1" rot="10800000">
            <a:off x="5792900" y="2906525"/>
            <a:ext cx="1329300" cy="474000"/>
          </a:xfrm>
          <a:prstGeom prst="straightConnector1">
            <a:avLst/>
          </a:prstGeom>
          <a:noFill/>
          <a:ln cap="flat" cmpd="sng" w="9525">
            <a:solidFill>
              <a:schemeClr val="dk2"/>
            </a:solidFill>
            <a:prstDash val="solid"/>
            <a:round/>
            <a:headEnd len="med" w="med" type="none"/>
            <a:tailEnd len="med" w="med" type="triangle"/>
          </a:ln>
        </p:spPr>
      </p:cxnSp>
      <p:cxnSp>
        <p:nvCxnSpPr>
          <p:cNvPr id="5052" name="Google Shape;5052;p295"/>
          <p:cNvCxnSpPr>
            <a:stCxn id="5044" idx="0"/>
            <a:endCxn id="5046" idx="2"/>
          </p:cNvCxnSpPr>
          <p:nvPr/>
        </p:nvCxnSpPr>
        <p:spPr>
          <a:xfrm rot="10800000">
            <a:off x="7122050" y="2906525"/>
            <a:ext cx="187500" cy="474000"/>
          </a:xfrm>
          <a:prstGeom prst="straightConnector1">
            <a:avLst/>
          </a:prstGeom>
          <a:noFill/>
          <a:ln cap="flat" cmpd="sng" w="9525">
            <a:solidFill>
              <a:schemeClr val="dk2"/>
            </a:solidFill>
            <a:prstDash val="solid"/>
            <a:round/>
            <a:headEnd len="med" w="med" type="none"/>
            <a:tailEnd len="med" w="med" type="triangle"/>
          </a:ln>
        </p:spPr>
      </p:cxnSp>
      <p:cxnSp>
        <p:nvCxnSpPr>
          <p:cNvPr id="5053" name="Google Shape;5053;p295"/>
          <p:cNvCxnSpPr>
            <a:stCxn id="5045" idx="0"/>
            <a:endCxn id="5046" idx="2"/>
          </p:cNvCxnSpPr>
          <p:nvPr/>
        </p:nvCxnSpPr>
        <p:spPr>
          <a:xfrm rot="10800000">
            <a:off x="7122175" y="2906725"/>
            <a:ext cx="1424400" cy="524400"/>
          </a:xfrm>
          <a:prstGeom prst="straightConnector1">
            <a:avLst/>
          </a:prstGeom>
          <a:noFill/>
          <a:ln cap="flat" cmpd="sng" w="9525">
            <a:solidFill>
              <a:schemeClr val="dk2"/>
            </a:solidFill>
            <a:prstDash val="solid"/>
            <a:round/>
            <a:headEnd len="med" w="med" type="none"/>
            <a:tailEnd len="med" w="med" type="triangle"/>
          </a:ln>
        </p:spPr>
      </p:cxnSp>
      <p:cxnSp>
        <p:nvCxnSpPr>
          <p:cNvPr id="5054" name="Google Shape;5054;p295"/>
          <p:cNvCxnSpPr>
            <a:stCxn id="5046" idx="0"/>
            <a:endCxn id="5050" idx="2"/>
          </p:cNvCxnSpPr>
          <p:nvPr/>
        </p:nvCxnSpPr>
        <p:spPr>
          <a:xfrm flipH="1" rot="10800000">
            <a:off x="7122150" y="1345400"/>
            <a:ext cx="191400" cy="578100"/>
          </a:xfrm>
          <a:prstGeom prst="straightConnector1">
            <a:avLst/>
          </a:prstGeom>
          <a:noFill/>
          <a:ln cap="flat" cmpd="sng" w="9525">
            <a:solidFill>
              <a:schemeClr val="dk2"/>
            </a:solidFill>
            <a:prstDash val="solid"/>
            <a:round/>
            <a:headEnd len="med" w="med" type="none"/>
            <a:tailEnd len="med" w="med" type="triangle"/>
          </a:ln>
        </p:spPr>
      </p:cxnSp>
      <p:sp>
        <p:nvSpPr>
          <p:cNvPr id="5055" name="Google Shape;5055;p29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9" name="Shape 5059"/>
        <p:cNvGrpSpPr/>
        <p:nvPr/>
      </p:nvGrpSpPr>
      <p:grpSpPr>
        <a:xfrm>
          <a:off x="0" y="0"/>
          <a:ext cx="0" cy="0"/>
          <a:chOff x="0" y="0"/>
          <a:chExt cx="0" cy="0"/>
        </a:xfrm>
      </p:grpSpPr>
      <p:sp>
        <p:nvSpPr>
          <p:cNvPr id="5060" name="Google Shape;5060;p29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Multilingual ST</a:t>
            </a:r>
            <a:endParaRPr/>
          </a:p>
        </p:txBody>
      </p:sp>
      <p:sp>
        <p:nvSpPr>
          <p:cNvPr id="5061" name="Google Shape;5061;p2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Scenarios:</a:t>
            </a:r>
            <a:endParaRPr/>
          </a:p>
          <a:p>
            <a:pPr indent="-317500" lvl="1" marL="914400" rtl="0" algn="l">
              <a:spcBef>
                <a:spcPts val="0"/>
              </a:spcBef>
              <a:spcAft>
                <a:spcPts val="0"/>
              </a:spcAft>
              <a:buSzPts val="1400"/>
              <a:buChar char="○"/>
            </a:pPr>
            <a:r>
              <a:rPr lang="en"/>
              <a:t>Many-to-One</a:t>
            </a:r>
            <a:endParaRPr/>
          </a:p>
          <a:p>
            <a:pPr indent="-317500" lvl="1" marL="914400" rtl="0" algn="l">
              <a:spcBef>
                <a:spcPts val="0"/>
              </a:spcBef>
              <a:spcAft>
                <a:spcPts val="0"/>
              </a:spcAft>
              <a:buSzPts val="1400"/>
              <a:buChar char="○"/>
            </a:pPr>
            <a:r>
              <a:rPr lang="en"/>
              <a:t>One-to-Many</a:t>
            </a:r>
            <a:endParaRPr/>
          </a:p>
          <a:p>
            <a:pPr indent="0" lvl="0" marL="914400" rtl="0" algn="l">
              <a:spcBef>
                <a:spcPts val="1600"/>
              </a:spcBef>
              <a:spcAft>
                <a:spcPts val="1600"/>
              </a:spcAft>
              <a:buNone/>
            </a:pPr>
            <a:r>
              <a:t/>
            </a:r>
            <a:endParaRPr/>
          </a:p>
        </p:txBody>
      </p:sp>
      <p:pic>
        <p:nvPicPr>
          <p:cNvPr id="5062" name="Google Shape;5062;p296"/>
          <p:cNvPicPr preferRelativeResize="0"/>
          <p:nvPr/>
        </p:nvPicPr>
        <p:blipFill rotWithShape="1">
          <a:blip r:embed="rId3">
            <a:alphaModFix/>
          </a:blip>
          <a:srcRect b="0" l="0" r="84799" t="0"/>
          <a:stretch/>
        </p:blipFill>
        <p:spPr>
          <a:xfrm>
            <a:off x="6789325" y="3380525"/>
            <a:ext cx="1040449" cy="576675"/>
          </a:xfrm>
          <a:prstGeom prst="rect">
            <a:avLst/>
          </a:prstGeom>
          <a:noFill/>
          <a:ln>
            <a:noFill/>
          </a:ln>
        </p:spPr>
      </p:pic>
      <p:sp>
        <p:nvSpPr>
          <p:cNvPr id="5063" name="Google Shape;5063;p296"/>
          <p:cNvSpPr/>
          <p:nvPr/>
        </p:nvSpPr>
        <p:spPr>
          <a:xfrm>
            <a:off x="6092550" y="1923500"/>
            <a:ext cx="2059200" cy="9831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Multi-lingual ST</a:t>
            </a:r>
            <a:endParaRPr/>
          </a:p>
        </p:txBody>
      </p:sp>
      <p:pic>
        <p:nvPicPr>
          <p:cNvPr id="5064" name="Google Shape;5064;p296"/>
          <p:cNvPicPr preferRelativeResize="0"/>
          <p:nvPr/>
        </p:nvPicPr>
        <p:blipFill>
          <a:blip r:embed="rId4">
            <a:alphaModFix/>
          </a:blip>
          <a:stretch>
            <a:fillRect/>
          </a:stretch>
        </p:blipFill>
        <p:spPr>
          <a:xfrm>
            <a:off x="6994463" y="3893125"/>
            <a:ext cx="630176" cy="419962"/>
          </a:xfrm>
          <a:prstGeom prst="rect">
            <a:avLst/>
          </a:prstGeom>
          <a:noFill/>
          <a:ln>
            <a:noFill/>
          </a:ln>
        </p:spPr>
      </p:pic>
      <p:pic>
        <p:nvPicPr>
          <p:cNvPr id="5065" name="Google Shape;5065;p296"/>
          <p:cNvPicPr preferRelativeResize="0"/>
          <p:nvPr/>
        </p:nvPicPr>
        <p:blipFill>
          <a:blip r:embed="rId4">
            <a:alphaModFix/>
          </a:blip>
          <a:stretch>
            <a:fillRect/>
          </a:stretch>
        </p:blipFill>
        <p:spPr>
          <a:xfrm>
            <a:off x="5765663" y="969600"/>
            <a:ext cx="630176" cy="419962"/>
          </a:xfrm>
          <a:prstGeom prst="rect">
            <a:avLst/>
          </a:prstGeom>
          <a:noFill/>
          <a:ln>
            <a:noFill/>
          </a:ln>
        </p:spPr>
      </p:pic>
      <p:pic>
        <p:nvPicPr>
          <p:cNvPr id="5066" name="Google Shape;5066;p296"/>
          <p:cNvPicPr preferRelativeResize="0"/>
          <p:nvPr/>
        </p:nvPicPr>
        <p:blipFill>
          <a:blip r:embed="rId5">
            <a:alphaModFix/>
          </a:blip>
          <a:stretch>
            <a:fillRect/>
          </a:stretch>
        </p:blipFill>
        <p:spPr>
          <a:xfrm>
            <a:off x="8231486" y="911962"/>
            <a:ext cx="630176" cy="419962"/>
          </a:xfrm>
          <a:prstGeom prst="rect">
            <a:avLst/>
          </a:prstGeom>
          <a:noFill/>
          <a:ln>
            <a:noFill/>
          </a:ln>
        </p:spPr>
      </p:pic>
      <p:pic>
        <p:nvPicPr>
          <p:cNvPr id="5067" name="Google Shape;5067;p296"/>
          <p:cNvPicPr preferRelativeResize="0"/>
          <p:nvPr/>
        </p:nvPicPr>
        <p:blipFill>
          <a:blip r:embed="rId6">
            <a:alphaModFix/>
          </a:blip>
          <a:stretch>
            <a:fillRect/>
          </a:stretch>
        </p:blipFill>
        <p:spPr>
          <a:xfrm>
            <a:off x="6998563" y="1013673"/>
            <a:ext cx="630176" cy="331825"/>
          </a:xfrm>
          <a:prstGeom prst="rect">
            <a:avLst/>
          </a:prstGeom>
          <a:noFill/>
          <a:ln>
            <a:noFill/>
          </a:ln>
        </p:spPr>
      </p:pic>
      <p:cxnSp>
        <p:nvCxnSpPr>
          <p:cNvPr id="5068" name="Google Shape;5068;p296"/>
          <p:cNvCxnSpPr>
            <a:stCxn id="5062" idx="0"/>
            <a:endCxn id="5063" idx="2"/>
          </p:cNvCxnSpPr>
          <p:nvPr/>
        </p:nvCxnSpPr>
        <p:spPr>
          <a:xfrm rot="10800000">
            <a:off x="7122050" y="2906525"/>
            <a:ext cx="187500" cy="474000"/>
          </a:xfrm>
          <a:prstGeom prst="straightConnector1">
            <a:avLst/>
          </a:prstGeom>
          <a:noFill/>
          <a:ln cap="flat" cmpd="sng" w="9525">
            <a:solidFill>
              <a:schemeClr val="dk2"/>
            </a:solidFill>
            <a:prstDash val="solid"/>
            <a:round/>
            <a:headEnd len="med" w="med" type="none"/>
            <a:tailEnd len="med" w="med" type="triangle"/>
          </a:ln>
        </p:spPr>
      </p:cxnSp>
      <p:cxnSp>
        <p:nvCxnSpPr>
          <p:cNvPr id="5069" name="Google Shape;5069;p296"/>
          <p:cNvCxnSpPr>
            <a:stCxn id="5063" idx="0"/>
            <a:endCxn id="5065" idx="2"/>
          </p:cNvCxnSpPr>
          <p:nvPr/>
        </p:nvCxnSpPr>
        <p:spPr>
          <a:xfrm rot="10800000">
            <a:off x="6080850" y="1389500"/>
            <a:ext cx="1041300" cy="534000"/>
          </a:xfrm>
          <a:prstGeom prst="straightConnector1">
            <a:avLst/>
          </a:prstGeom>
          <a:noFill/>
          <a:ln cap="flat" cmpd="sng" w="9525">
            <a:solidFill>
              <a:schemeClr val="dk2"/>
            </a:solidFill>
            <a:prstDash val="solid"/>
            <a:round/>
            <a:headEnd len="med" w="med" type="none"/>
            <a:tailEnd len="med" w="med" type="triangle"/>
          </a:ln>
        </p:spPr>
      </p:cxnSp>
      <p:cxnSp>
        <p:nvCxnSpPr>
          <p:cNvPr id="5070" name="Google Shape;5070;p296"/>
          <p:cNvCxnSpPr>
            <a:stCxn id="5063" idx="0"/>
            <a:endCxn id="5067" idx="2"/>
          </p:cNvCxnSpPr>
          <p:nvPr/>
        </p:nvCxnSpPr>
        <p:spPr>
          <a:xfrm flipH="1" rot="10800000">
            <a:off x="7122150" y="1345400"/>
            <a:ext cx="191400" cy="578100"/>
          </a:xfrm>
          <a:prstGeom prst="straightConnector1">
            <a:avLst/>
          </a:prstGeom>
          <a:noFill/>
          <a:ln cap="flat" cmpd="sng" w="9525">
            <a:solidFill>
              <a:schemeClr val="dk2"/>
            </a:solidFill>
            <a:prstDash val="solid"/>
            <a:round/>
            <a:headEnd len="med" w="med" type="none"/>
            <a:tailEnd len="med" w="med" type="triangle"/>
          </a:ln>
        </p:spPr>
      </p:cxnSp>
      <p:cxnSp>
        <p:nvCxnSpPr>
          <p:cNvPr id="5071" name="Google Shape;5071;p296"/>
          <p:cNvCxnSpPr>
            <a:stCxn id="5063" idx="0"/>
            <a:endCxn id="5066" idx="2"/>
          </p:cNvCxnSpPr>
          <p:nvPr/>
        </p:nvCxnSpPr>
        <p:spPr>
          <a:xfrm flipH="1" rot="10800000">
            <a:off x="7122150" y="1331900"/>
            <a:ext cx="1424400" cy="591600"/>
          </a:xfrm>
          <a:prstGeom prst="straightConnector1">
            <a:avLst/>
          </a:prstGeom>
          <a:noFill/>
          <a:ln cap="flat" cmpd="sng" w="9525">
            <a:solidFill>
              <a:schemeClr val="dk2"/>
            </a:solidFill>
            <a:prstDash val="solid"/>
            <a:round/>
            <a:headEnd len="med" w="med" type="none"/>
            <a:tailEnd len="med" w="med" type="triangle"/>
          </a:ln>
        </p:spPr>
      </p:cxnSp>
      <p:sp>
        <p:nvSpPr>
          <p:cNvPr id="5072" name="Google Shape;5072;p29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 cascade approach</a:t>
            </a:r>
            <a:endParaRPr/>
          </a:p>
        </p:txBody>
      </p:sp>
      <p:pic>
        <p:nvPicPr>
          <p:cNvPr id="566" name="Google Shape;566;p54"/>
          <p:cNvPicPr preferRelativeResize="0"/>
          <p:nvPr/>
        </p:nvPicPr>
        <p:blipFill>
          <a:blip r:embed="rId3">
            <a:alphaModFix/>
          </a:blip>
          <a:stretch>
            <a:fillRect/>
          </a:stretch>
        </p:blipFill>
        <p:spPr>
          <a:xfrm>
            <a:off x="437975" y="1622125"/>
            <a:ext cx="5704373" cy="2728400"/>
          </a:xfrm>
          <a:prstGeom prst="rect">
            <a:avLst/>
          </a:prstGeom>
          <a:noFill/>
          <a:ln>
            <a:noFill/>
          </a:ln>
        </p:spPr>
      </p:pic>
      <p:sp>
        <p:nvSpPr>
          <p:cNvPr id="567" name="Google Shape;567;p54"/>
          <p:cNvSpPr/>
          <p:nvPr/>
        </p:nvSpPr>
        <p:spPr>
          <a:xfrm>
            <a:off x="2081225" y="2805125"/>
            <a:ext cx="914400" cy="338100"/>
          </a:xfrm>
          <a:prstGeom prst="rect">
            <a:avLst/>
          </a:prstGeom>
          <a:solidFill>
            <a:srgbClr val="F9CB9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LM</a:t>
            </a:r>
            <a:endParaRPr/>
          </a:p>
        </p:txBody>
      </p:sp>
      <p:sp>
        <p:nvSpPr>
          <p:cNvPr id="568" name="Google Shape;568;p54"/>
          <p:cNvSpPr/>
          <p:nvPr/>
        </p:nvSpPr>
        <p:spPr>
          <a:xfrm>
            <a:off x="2081225" y="2166950"/>
            <a:ext cx="914400" cy="433500"/>
          </a:xfrm>
          <a:prstGeom prst="rect">
            <a:avLst/>
          </a:prstGeom>
          <a:solidFill>
            <a:srgbClr val="76A5A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phrase table</a:t>
            </a:r>
            <a:endParaRPr/>
          </a:p>
        </p:txBody>
      </p:sp>
      <p:sp>
        <p:nvSpPr>
          <p:cNvPr id="569" name="Google Shape;569;p54"/>
          <p:cNvSpPr/>
          <p:nvPr/>
        </p:nvSpPr>
        <p:spPr>
          <a:xfrm>
            <a:off x="614375" y="2166950"/>
            <a:ext cx="914400" cy="433500"/>
          </a:xfrm>
          <a:prstGeom prst="rect">
            <a:avLst/>
          </a:prstGeom>
          <a:solidFill>
            <a:srgbClr val="76A5A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acoustic model</a:t>
            </a:r>
            <a:endParaRPr/>
          </a:p>
        </p:txBody>
      </p:sp>
      <p:sp>
        <p:nvSpPr>
          <p:cNvPr id="570" name="Google Shape;570;p54"/>
          <p:cNvSpPr/>
          <p:nvPr/>
        </p:nvSpPr>
        <p:spPr>
          <a:xfrm>
            <a:off x="614375" y="2805125"/>
            <a:ext cx="914400" cy="338100"/>
          </a:xfrm>
          <a:prstGeom prst="rect">
            <a:avLst/>
          </a:prstGeom>
          <a:solidFill>
            <a:srgbClr val="F9CB9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LM</a:t>
            </a:r>
            <a:endParaRPr/>
          </a:p>
        </p:txBody>
      </p:sp>
      <p:sp>
        <p:nvSpPr>
          <p:cNvPr id="571" name="Google Shape;571;p54"/>
          <p:cNvSpPr txBox="1"/>
          <p:nvPr>
            <p:ph idx="1" type="body"/>
          </p:nvPr>
        </p:nvSpPr>
        <p:spPr>
          <a:xfrm>
            <a:off x="6417900" y="1622125"/>
            <a:ext cx="2726100" cy="1101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Caveat"/>
                <a:ea typeface="Caveat"/>
                <a:cs typeface="Caveat"/>
                <a:sym typeface="Caveat"/>
              </a:rPr>
              <a:t>Modular, pipeline approach</a:t>
            </a:r>
            <a:endParaRPr b="1" sz="2000">
              <a:solidFill>
                <a:schemeClr val="dk1"/>
              </a:solidFill>
              <a:latin typeface="Caveat"/>
              <a:ea typeface="Caveat"/>
              <a:cs typeface="Caveat"/>
              <a:sym typeface="Caveat"/>
            </a:endParaRPr>
          </a:p>
          <a:p>
            <a:pPr indent="0" lvl="0" marL="0" rtl="0" algn="l">
              <a:spcBef>
                <a:spcPts val="1600"/>
              </a:spcBef>
              <a:spcAft>
                <a:spcPts val="1600"/>
              </a:spcAft>
              <a:buNone/>
            </a:pPr>
            <a:r>
              <a:rPr b="1" lang="en" sz="2000">
                <a:solidFill>
                  <a:schemeClr val="dk1"/>
                </a:solidFill>
                <a:latin typeface="Caveat"/>
                <a:ea typeface="Caveat"/>
                <a:cs typeface="Caveat"/>
                <a:sym typeface="Caveat"/>
              </a:rPr>
              <a:t>ASR, MT: isolated objectives</a:t>
            </a:r>
            <a:endParaRPr b="1" sz="2000">
              <a:solidFill>
                <a:schemeClr val="dk1"/>
              </a:solidFill>
              <a:latin typeface="Caveat"/>
              <a:ea typeface="Caveat"/>
              <a:cs typeface="Caveat"/>
              <a:sym typeface="Caveat"/>
            </a:endParaRPr>
          </a:p>
        </p:txBody>
      </p:sp>
      <p:sp>
        <p:nvSpPr>
          <p:cNvPr id="572" name="Google Shape;572;p5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3" name="Google Shape;573;p54"/>
          <p:cNvSpPr txBox="1"/>
          <p:nvPr/>
        </p:nvSpPr>
        <p:spPr>
          <a:xfrm>
            <a:off x="5154975" y="4415675"/>
            <a:ext cx="3673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latin typeface="Source Sans Pro"/>
                <a:ea typeface="Source Sans Pro"/>
                <a:cs typeface="Source Sans Pro"/>
                <a:sym typeface="Source Sans Pro"/>
              </a:rPr>
              <a:t>(Waibel et al. 1991; Vidal, 1997; Ney, 1999; Saleem et al. 2004; </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 Matusov</a:t>
            </a:r>
            <a:r>
              <a:rPr lang="en" sz="1000">
                <a:solidFill>
                  <a:schemeClr val="lt2"/>
                </a:solidFill>
                <a:latin typeface="Source Sans Pro"/>
                <a:ea typeface="Source Sans Pro"/>
                <a:cs typeface="Source Sans Pro"/>
                <a:sym typeface="Source Sans Pro"/>
              </a:rPr>
              <a:t> et al. 2005; </a:t>
            </a:r>
            <a:r>
              <a:rPr lang="en" sz="1000">
                <a:solidFill>
                  <a:schemeClr val="lt2"/>
                </a:solidFill>
                <a:latin typeface="Source Sans Pro"/>
                <a:ea typeface="Source Sans Pro"/>
                <a:cs typeface="Source Sans Pro"/>
                <a:sym typeface="Source Sans Pro"/>
              </a:rPr>
              <a:t>Bertoldi and Federico, 2005; Quan et al. 2005; </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 K</a:t>
            </a:r>
            <a:r>
              <a:rPr lang="en" sz="1000">
                <a:solidFill>
                  <a:schemeClr val="lt2"/>
                </a:solidFill>
                <a:latin typeface="Source Sans Pro"/>
                <a:ea typeface="Source Sans Pro"/>
                <a:cs typeface="Source Sans Pro"/>
                <a:sym typeface="Source Sans Pro"/>
              </a:rPr>
              <a:t>umar et al. 2014; IWSLT Eval Campaigns 2004—</a:t>
            </a:r>
            <a:r>
              <a:rPr lang="en" sz="1000">
                <a:solidFill>
                  <a:schemeClr val="lt2"/>
                </a:solidFill>
                <a:latin typeface="Source Sans Pro"/>
                <a:ea typeface="Source Sans Pro"/>
                <a:cs typeface="Source Sans Pro"/>
                <a:sym typeface="Source Sans Pro"/>
              </a:rPr>
              <a:t>)</a:t>
            </a:r>
            <a:endParaRPr sz="1000">
              <a:solidFill>
                <a:schemeClr val="lt2"/>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200"/>
                                        <p:tgtEl>
                                          <p:spTgt spid="568"/>
                                        </p:tgtEl>
                                      </p:cBhvr>
                                    </p:animEffect>
                                  </p:childTnLst>
                                </p:cTn>
                              </p:par>
                              <p:par>
                                <p:cTn fill="hold" nodeType="with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200"/>
                                        <p:tgtEl>
                                          <p:spTgt spid="569"/>
                                        </p:tgtEl>
                                      </p:cBhvr>
                                    </p:animEffect>
                                  </p:childTnLst>
                                </p:cTn>
                              </p:par>
                              <p:par>
                                <p:cTn fill="hold" nodeType="with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200"/>
                                        <p:tgtEl>
                                          <p:spTgt spid="570"/>
                                        </p:tgtEl>
                                      </p:cBhvr>
                                    </p:animEffec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200"/>
                                        <p:tgtEl>
                                          <p:spTgt spid="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6" name="Shape 5076"/>
        <p:cNvGrpSpPr/>
        <p:nvPr/>
      </p:nvGrpSpPr>
      <p:grpSpPr>
        <a:xfrm>
          <a:off x="0" y="0"/>
          <a:ext cx="0" cy="0"/>
          <a:chOff x="0" y="0"/>
          <a:chExt cx="0" cy="0"/>
        </a:xfrm>
      </p:grpSpPr>
      <p:sp>
        <p:nvSpPr>
          <p:cNvPr id="5077" name="Google Shape;5077;p29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Multilingual ST</a:t>
            </a:r>
            <a:endParaRPr/>
          </a:p>
        </p:txBody>
      </p:sp>
      <p:sp>
        <p:nvSpPr>
          <p:cNvPr id="5078" name="Google Shape;5078;p2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Scenarios:</a:t>
            </a:r>
            <a:endParaRPr/>
          </a:p>
          <a:p>
            <a:pPr indent="-317500" lvl="1" marL="914400" rtl="0" algn="l">
              <a:spcBef>
                <a:spcPts val="0"/>
              </a:spcBef>
              <a:spcAft>
                <a:spcPts val="0"/>
              </a:spcAft>
              <a:buSzPts val="1400"/>
              <a:buChar char="○"/>
            </a:pPr>
            <a:r>
              <a:rPr lang="en"/>
              <a:t>Many-to-One</a:t>
            </a:r>
            <a:endParaRPr/>
          </a:p>
          <a:p>
            <a:pPr indent="-317500" lvl="1" marL="914400" rtl="0" algn="l">
              <a:spcBef>
                <a:spcPts val="0"/>
              </a:spcBef>
              <a:spcAft>
                <a:spcPts val="0"/>
              </a:spcAft>
              <a:buSzPts val="1400"/>
              <a:buChar char="○"/>
            </a:pPr>
            <a:r>
              <a:rPr lang="en"/>
              <a:t>One-to-Many</a:t>
            </a:r>
            <a:endParaRPr/>
          </a:p>
          <a:p>
            <a:pPr indent="-317500" lvl="1" marL="914400" rtl="0" algn="l">
              <a:spcBef>
                <a:spcPts val="0"/>
              </a:spcBef>
              <a:spcAft>
                <a:spcPts val="0"/>
              </a:spcAft>
              <a:buSzPts val="1400"/>
              <a:buChar char="○"/>
            </a:pPr>
            <a:r>
              <a:rPr lang="en"/>
              <a:t>Many-to-Many</a:t>
            </a:r>
            <a:endParaRPr/>
          </a:p>
          <a:p>
            <a:pPr indent="0" lvl="0" marL="457200" rtl="0" algn="l">
              <a:spcBef>
                <a:spcPts val="1600"/>
              </a:spcBef>
              <a:spcAft>
                <a:spcPts val="1600"/>
              </a:spcAft>
              <a:buNone/>
            </a:pPr>
            <a:r>
              <a:t/>
            </a:r>
            <a:endParaRPr/>
          </a:p>
        </p:txBody>
      </p:sp>
      <p:pic>
        <p:nvPicPr>
          <p:cNvPr id="5079" name="Google Shape;5079;p297"/>
          <p:cNvPicPr preferRelativeResize="0"/>
          <p:nvPr/>
        </p:nvPicPr>
        <p:blipFill rotWithShape="1">
          <a:blip r:embed="rId3">
            <a:alphaModFix/>
          </a:blip>
          <a:srcRect b="0" l="0" r="84799" t="0"/>
          <a:stretch/>
        </p:blipFill>
        <p:spPr>
          <a:xfrm>
            <a:off x="5272675" y="3380525"/>
            <a:ext cx="1040449" cy="576675"/>
          </a:xfrm>
          <a:prstGeom prst="rect">
            <a:avLst/>
          </a:prstGeom>
          <a:noFill/>
          <a:ln>
            <a:noFill/>
          </a:ln>
        </p:spPr>
      </p:pic>
      <p:pic>
        <p:nvPicPr>
          <p:cNvPr id="5080" name="Google Shape;5080;p297"/>
          <p:cNvPicPr preferRelativeResize="0"/>
          <p:nvPr/>
        </p:nvPicPr>
        <p:blipFill rotWithShape="1">
          <a:blip r:embed="rId3">
            <a:alphaModFix/>
          </a:blip>
          <a:srcRect b="0" l="0" r="84799" t="0"/>
          <a:stretch/>
        </p:blipFill>
        <p:spPr>
          <a:xfrm>
            <a:off x="6789325" y="3380525"/>
            <a:ext cx="1040449" cy="576675"/>
          </a:xfrm>
          <a:prstGeom prst="rect">
            <a:avLst/>
          </a:prstGeom>
          <a:noFill/>
          <a:ln>
            <a:noFill/>
          </a:ln>
        </p:spPr>
      </p:pic>
      <p:pic>
        <p:nvPicPr>
          <p:cNvPr id="5081" name="Google Shape;5081;p297"/>
          <p:cNvPicPr preferRelativeResize="0"/>
          <p:nvPr/>
        </p:nvPicPr>
        <p:blipFill rotWithShape="1">
          <a:blip r:embed="rId3">
            <a:alphaModFix/>
          </a:blip>
          <a:srcRect b="0" l="0" r="84799" t="0"/>
          <a:stretch/>
        </p:blipFill>
        <p:spPr>
          <a:xfrm>
            <a:off x="8026350" y="3431125"/>
            <a:ext cx="1040449" cy="576675"/>
          </a:xfrm>
          <a:prstGeom prst="rect">
            <a:avLst/>
          </a:prstGeom>
          <a:noFill/>
          <a:ln>
            <a:noFill/>
          </a:ln>
        </p:spPr>
      </p:pic>
      <p:sp>
        <p:nvSpPr>
          <p:cNvPr id="5082" name="Google Shape;5082;p297"/>
          <p:cNvSpPr/>
          <p:nvPr/>
        </p:nvSpPr>
        <p:spPr>
          <a:xfrm>
            <a:off x="6092550" y="1923500"/>
            <a:ext cx="2059200" cy="9831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Multi-lingual ST</a:t>
            </a:r>
            <a:endParaRPr/>
          </a:p>
        </p:txBody>
      </p:sp>
      <p:pic>
        <p:nvPicPr>
          <p:cNvPr id="5083" name="Google Shape;5083;p297"/>
          <p:cNvPicPr preferRelativeResize="0"/>
          <p:nvPr/>
        </p:nvPicPr>
        <p:blipFill>
          <a:blip r:embed="rId4">
            <a:alphaModFix/>
          </a:blip>
          <a:stretch>
            <a:fillRect/>
          </a:stretch>
        </p:blipFill>
        <p:spPr>
          <a:xfrm>
            <a:off x="5477813" y="3937185"/>
            <a:ext cx="630176" cy="331825"/>
          </a:xfrm>
          <a:prstGeom prst="rect">
            <a:avLst/>
          </a:prstGeom>
          <a:noFill/>
          <a:ln>
            <a:noFill/>
          </a:ln>
        </p:spPr>
      </p:pic>
      <p:pic>
        <p:nvPicPr>
          <p:cNvPr id="5084" name="Google Shape;5084;p297"/>
          <p:cNvPicPr preferRelativeResize="0"/>
          <p:nvPr/>
        </p:nvPicPr>
        <p:blipFill>
          <a:blip r:embed="rId5">
            <a:alphaModFix/>
          </a:blip>
          <a:stretch>
            <a:fillRect/>
          </a:stretch>
        </p:blipFill>
        <p:spPr>
          <a:xfrm>
            <a:off x="6994463" y="3893125"/>
            <a:ext cx="630176" cy="419962"/>
          </a:xfrm>
          <a:prstGeom prst="rect">
            <a:avLst/>
          </a:prstGeom>
          <a:noFill/>
          <a:ln>
            <a:noFill/>
          </a:ln>
        </p:spPr>
      </p:pic>
      <p:pic>
        <p:nvPicPr>
          <p:cNvPr id="5085" name="Google Shape;5085;p297"/>
          <p:cNvPicPr preferRelativeResize="0"/>
          <p:nvPr/>
        </p:nvPicPr>
        <p:blipFill>
          <a:blip r:embed="rId6">
            <a:alphaModFix/>
          </a:blip>
          <a:stretch>
            <a:fillRect/>
          </a:stretch>
        </p:blipFill>
        <p:spPr>
          <a:xfrm>
            <a:off x="8231486" y="3937187"/>
            <a:ext cx="630176" cy="419962"/>
          </a:xfrm>
          <a:prstGeom prst="rect">
            <a:avLst/>
          </a:prstGeom>
          <a:noFill/>
          <a:ln>
            <a:noFill/>
          </a:ln>
        </p:spPr>
      </p:pic>
      <p:pic>
        <p:nvPicPr>
          <p:cNvPr id="5086" name="Google Shape;5086;p297"/>
          <p:cNvPicPr preferRelativeResize="0"/>
          <p:nvPr/>
        </p:nvPicPr>
        <p:blipFill>
          <a:blip r:embed="rId5">
            <a:alphaModFix/>
          </a:blip>
          <a:stretch>
            <a:fillRect/>
          </a:stretch>
        </p:blipFill>
        <p:spPr>
          <a:xfrm>
            <a:off x="5765663" y="969600"/>
            <a:ext cx="630176" cy="419962"/>
          </a:xfrm>
          <a:prstGeom prst="rect">
            <a:avLst/>
          </a:prstGeom>
          <a:noFill/>
          <a:ln>
            <a:noFill/>
          </a:ln>
        </p:spPr>
      </p:pic>
      <p:pic>
        <p:nvPicPr>
          <p:cNvPr id="5087" name="Google Shape;5087;p297"/>
          <p:cNvPicPr preferRelativeResize="0"/>
          <p:nvPr/>
        </p:nvPicPr>
        <p:blipFill>
          <a:blip r:embed="rId6">
            <a:alphaModFix/>
          </a:blip>
          <a:stretch>
            <a:fillRect/>
          </a:stretch>
        </p:blipFill>
        <p:spPr>
          <a:xfrm>
            <a:off x="8231486" y="911962"/>
            <a:ext cx="630176" cy="419962"/>
          </a:xfrm>
          <a:prstGeom prst="rect">
            <a:avLst/>
          </a:prstGeom>
          <a:noFill/>
          <a:ln>
            <a:noFill/>
          </a:ln>
        </p:spPr>
      </p:pic>
      <p:pic>
        <p:nvPicPr>
          <p:cNvPr id="5088" name="Google Shape;5088;p297"/>
          <p:cNvPicPr preferRelativeResize="0"/>
          <p:nvPr/>
        </p:nvPicPr>
        <p:blipFill>
          <a:blip r:embed="rId4">
            <a:alphaModFix/>
          </a:blip>
          <a:stretch>
            <a:fillRect/>
          </a:stretch>
        </p:blipFill>
        <p:spPr>
          <a:xfrm>
            <a:off x="6998563" y="1013673"/>
            <a:ext cx="630176" cy="331825"/>
          </a:xfrm>
          <a:prstGeom prst="rect">
            <a:avLst/>
          </a:prstGeom>
          <a:noFill/>
          <a:ln>
            <a:noFill/>
          </a:ln>
        </p:spPr>
      </p:pic>
      <p:cxnSp>
        <p:nvCxnSpPr>
          <p:cNvPr id="5089" name="Google Shape;5089;p297"/>
          <p:cNvCxnSpPr>
            <a:stCxn id="5079" idx="0"/>
            <a:endCxn id="5082" idx="2"/>
          </p:cNvCxnSpPr>
          <p:nvPr/>
        </p:nvCxnSpPr>
        <p:spPr>
          <a:xfrm flipH="1" rot="10800000">
            <a:off x="5792900" y="2906525"/>
            <a:ext cx="1329300" cy="474000"/>
          </a:xfrm>
          <a:prstGeom prst="straightConnector1">
            <a:avLst/>
          </a:prstGeom>
          <a:noFill/>
          <a:ln cap="flat" cmpd="sng" w="9525">
            <a:solidFill>
              <a:schemeClr val="dk2"/>
            </a:solidFill>
            <a:prstDash val="solid"/>
            <a:round/>
            <a:headEnd len="med" w="med" type="none"/>
            <a:tailEnd len="med" w="med" type="triangle"/>
          </a:ln>
        </p:spPr>
      </p:cxnSp>
      <p:cxnSp>
        <p:nvCxnSpPr>
          <p:cNvPr id="5090" name="Google Shape;5090;p297"/>
          <p:cNvCxnSpPr>
            <a:stCxn id="5080" idx="0"/>
            <a:endCxn id="5082" idx="2"/>
          </p:cNvCxnSpPr>
          <p:nvPr/>
        </p:nvCxnSpPr>
        <p:spPr>
          <a:xfrm rot="10800000">
            <a:off x="7122050" y="2906525"/>
            <a:ext cx="187500" cy="474000"/>
          </a:xfrm>
          <a:prstGeom prst="straightConnector1">
            <a:avLst/>
          </a:prstGeom>
          <a:noFill/>
          <a:ln cap="flat" cmpd="sng" w="9525">
            <a:solidFill>
              <a:schemeClr val="dk2"/>
            </a:solidFill>
            <a:prstDash val="solid"/>
            <a:round/>
            <a:headEnd len="med" w="med" type="none"/>
            <a:tailEnd len="med" w="med" type="triangle"/>
          </a:ln>
        </p:spPr>
      </p:cxnSp>
      <p:cxnSp>
        <p:nvCxnSpPr>
          <p:cNvPr id="5091" name="Google Shape;5091;p297"/>
          <p:cNvCxnSpPr>
            <a:stCxn id="5081" idx="0"/>
            <a:endCxn id="5082" idx="2"/>
          </p:cNvCxnSpPr>
          <p:nvPr/>
        </p:nvCxnSpPr>
        <p:spPr>
          <a:xfrm rot="10800000">
            <a:off x="7122175" y="2906725"/>
            <a:ext cx="1424400" cy="524400"/>
          </a:xfrm>
          <a:prstGeom prst="straightConnector1">
            <a:avLst/>
          </a:prstGeom>
          <a:noFill/>
          <a:ln cap="flat" cmpd="sng" w="9525">
            <a:solidFill>
              <a:schemeClr val="dk2"/>
            </a:solidFill>
            <a:prstDash val="solid"/>
            <a:round/>
            <a:headEnd len="med" w="med" type="none"/>
            <a:tailEnd len="med" w="med" type="triangle"/>
          </a:ln>
        </p:spPr>
      </p:cxnSp>
      <p:cxnSp>
        <p:nvCxnSpPr>
          <p:cNvPr id="5092" name="Google Shape;5092;p297"/>
          <p:cNvCxnSpPr>
            <a:stCxn id="5082" idx="0"/>
            <a:endCxn id="5086" idx="2"/>
          </p:cNvCxnSpPr>
          <p:nvPr/>
        </p:nvCxnSpPr>
        <p:spPr>
          <a:xfrm rot="10800000">
            <a:off x="6080850" y="1389500"/>
            <a:ext cx="1041300" cy="534000"/>
          </a:xfrm>
          <a:prstGeom prst="straightConnector1">
            <a:avLst/>
          </a:prstGeom>
          <a:noFill/>
          <a:ln cap="flat" cmpd="sng" w="9525">
            <a:solidFill>
              <a:schemeClr val="dk2"/>
            </a:solidFill>
            <a:prstDash val="solid"/>
            <a:round/>
            <a:headEnd len="med" w="med" type="none"/>
            <a:tailEnd len="med" w="med" type="triangle"/>
          </a:ln>
        </p:spPr>
      </p:cxnSp>
      <p:cxnSp>
        <p:nvCxnSpPr>
          <p:cNvPr id="5093" name="Google Shape;5093;p297"/>
          <p:cNvCxnSpPr>
            <a:stCxn id="5082" idx="0"/>
            <a:endCxn id="5088" idx="2"/>
          </p:cNvCxnSpPr>
          <p:nvPr/>
        </p:nvCxnSpPr>
        <p:spPr>
          <a:xfrm flipH="1" rot="10800000">
            <a:off x="7122150" y="1345400"/>
            <a:ext cx="191400" cy="578100"/>
          </a:xfrm>
          <a:prstGeom prst="straightConnector1">
            <a:avLst/>
          </a:prstGeom>
          <a:noFill/>
          <a:ln cap="flat" cmpd="sng" w="9525">
            <a:solidFill>
              <a:schemeClr val="dk2"/>
            </a:solidFill>
            <a:prstDash val="solid"/>
            <a:round/>
            <a:headEnd len="med" w="med" type="none"/>
            <a:tailEnd len="med" w="med" type="triangle"/>
          </a:ln>
        </p:spPr>
      </p:cxnSp>
      <p:cxnSp>
        <p:nvCxnSpPr>
          <p:cNvPr id="5094" name="Google Shape;5094;p297"/>
          <p:cNvCxnSpPr>
            <a:stCxn id="5082" idx="0"/>
            <a:endCxn id="5087" idx="2"/>
          </p:cNvCxnSpPr>
          <p:nvPr/>
        </p:nvCxnSpPr>
        <p:spPr>
          <a:xfrm flipH="1" rot="10800000">
            <a:off x="7122150" y="1331900"/>
            <a:ext cx="1424400" cy="591600"/>
          </a:xfrm>
          <a:prstGeom prst="straightConnector1">
            <a:avLst/>
          </a:prstGeom>
          <a:noFill/>
          <a:ln cap="flat" cmpd="sng" w="9525">
            <a:solidFill>
              <a:schemeClr val="dk2"/>
            </a:solidFill>
            <a:prstDash val="solid"/>
            <a:round/>
            <a:headEnd len="med" w="med" type="none"/>
            <a:tailEnd len="med" w="med" type="triangle"/>
          </a:ln>
        </p:spPr>
      </p:cxnSp>
      <p:sp>
        <p:nvSpPr>
          <p:cNvPr id="5095" name="Google Shape;5095;p29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9" name="Shape 5099"/>
        <p:cNvGrpSpPr/>
        <p:nvPr/>
      </p:nvGrpSpPr>
      <p:grpSpPr>
        <a:xfrm>
          <a:off x="0" y="0"/>
          <a:ext cx="0" cy="0"/>
          <a:chOff x="0" y="0"/>
          <a:chExt cx="0" cy="0"/>
        </a:xfrm>
      </p:grpSpPr>
      <p:sp>
        <p:nvSpPr>
          <p:cNvPr id="5100" name="Google Shape;5100;p29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Multilingual ST</a:t>
            </a:r>
            <a:endParaRPr/>
          </a:p>
        </p:txBody>
      </p:sp>
      <p:sp>
        <p:nvSpPr>
          <p:cNvPr id="5101" name="Google Shape;5101;p2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Scenarios:</a:t>
            </a:r>
            <a:endParaRPr/>
          </a:p>
          <a:p>
            <a:pPr indent="-317500" lvl="1" marL="914400" rtl="0" algn="l">
              <a:spcBef>
                <a:spcPts val="0"/>
              </a:spcBef>
              <a:spcAft>
                <a:spcPts val="0"/>
              </a:spcAft>
              <a:buSzPts val="1400"/>
              <a:buChar char="○"/>
            </a:pPr>
            <a:r>
              <a:rPr lang="en"/>
              <a:t>Many-to-One</a:t>
            </a:r>
            <a:endParaRPr/>
          </a:p>
          <a:p>
            <a:pPr indent="-317500" lvl="1" marL="914400" rtl="0" algn="l">
              <a:spcBef>
                <a:spcPts val="0"/>
              </a:spcBef>
              <a:spcAft>
                <a:spcPts val="0"/>
              </a:spcAft>
              <a:buSzPts val="1400"/>
              <a:buChar char="○"/>
            </a:pPr>
            <a:r>
              <a:rPr lang="en"/>
              <a:t>One-to-Many</a:t>
            </a:r>
            <a:endParaRPr/>
          </a:p>
          <a:p>
            <a:pPr indent="-317500" lvl="1" marL="914400" rtl="0" algn="l">
              <a:spcBef>
                <a:spcPts val="0"/>
              </a:spcBef>
              <a:spcAft>
                <a:spcPts val="0"/>
              </a:spcAft>
              <a:buSzPts val="1400"/>
              <a:buChar char="○"/>
            </a:pPr>
            <a:r>
              <a:rPr lang="en"/>
              <a:t>Many-to-Many</a:t>
            </a:r>
            <a:endParaRPr/>
          </a:p>
          <a:p>
            <a:pPr indent="-342900" lvl="0" marL="457200" rtl="0" algn="l">
              <a:spcBef>
                <a:spcPts val="0"/>
              </a:spcBef>
              <a:spcAft>
                <a:spcPts val="0"/>
              </a:spcAft>
              <a:buSzPts val="1800"/>
              <a:buChar char="●"/>
            </a:pPr>
            <a:r>
              <a:rPr lang="en"/>
              <a:t>Zero-shot:</a:t>
            </a:r>
            <a:endParaRPr/>
          </a:p>
          <a:p>
            <a:pPr indent="-317500" lvl="1" marL="914400" rtl="0" algn="l">
              <a:spcBef>
                <a:spcPts val="0"/>
              </a:spcBef>
              <a:spcAft>
                <a:spcPts val="0"/>
              </a:spcAft>
              <a:buSzPts val="1400"/>
              <a:buChar char="○"/>
            </a:pPr>
            <a:r>
              <a:rPr lang="en"/>
              <a:t>No training data in test language pair</a:t>
            </a:r>
            <a:endParaRPr/>
          </a:p>
        </p:txBody>
      </p:sp>
      <p:pic>
        <p:nvPicPr>
          <p:cNvPr id="5102" name="Google Shape;5102;p298"/>
          <p:cNvPicPr preferRelativeResize="0"/>
          <p:nvPr/>
        </p:nvPicPr>
        <p:blipFill rotWithShape="1">
          <a:blip r:embed="rId3">
            <a:alphaModFix/>
          </a:blip>
          <a:srcRect b="0" l="0" r="84799" t="0"/>
          <a:stretch/>
        </p:blipFill>
        <p:spPr>
          <a:xfrm>
            <a:off x="5272675" y="3380525"/>
            <a:ext cx="1040449" cy="576675"/>
          </a:xfrm>
          <a:prstGeom prst="rect">
            <a:avLst/>
          </a:prstGeom>
          <a:noFill/>
          <a:ln>
            <a:noFill/>
          </a:ln>
        </p:spPr>
      </p:pic>
      <p:pic>
        <p:nvPicPr>
          <p:cNvPr id="5103" name="Google Shape;5103;p298"/>
          <p:cNvPicPr preferRelativeResize="0"/>
          <p:nvPr/>
        </p:nvPicPr>
        <p:blipFill rotWithShape="1">
          <a:blip r:embed="rId3">
            <a:alphaModFix/>
          </a:blip>
          <a:srcRect b="0" l="0" r="84799" t="0"/>
          <a:stretch/>
        </p:blipFill>
        <p:spPr>
          <a:xfrm>
            <a:off x="6789325" y="3380525"/>
            <a:ext cx="1040449" cy="576675"/>
          </a:xfrm>
          <a:prstGeom prst="rect">
            <a:avLst/>
          </a:prstGeom>
          <a:noFill/>
          <a:ln>
            <a:noFill/>
          </a:ln>
        </p:spPr>
      </p:pic>
      <p:sp>
        <p:nvSpPr>
          <p:cNvPr id="5104" name="Google Shape;5104;p298"/>
          <p:cNvSpPr/>
          <p:nvPr/>
        </p:nvSpPr>
        <p:spPr>
          <a:xfrm>
            <a:off x="6092550" y="1923500"/>
            <a:ext cx="2059200" cy="9831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Multi-lingual ST</a:t>
            </a:r>
            <a:endParaRPr/>
          </a:p>
        </p:txBody>
      </p:sp>
      <p:pic>
        <p:nvPicPr>
          <p:cNvPr id="5105" name="Google Shape;5105;p298"/>
          <p:cNvPicPr preferRelativeResize="0"/>
          <p:nvPr/>
        </p:nvPicPr>
        <p:blipFill>
          <a:blip r:embed="rId4">
            <a:alphaModFix/>
          </a:blip>
          <a:stretch>
            <a:fillRect/>
          </a:stretch>
        </p:blipFill>
        <p:spPr>
          <a:xfrm>
            <a:off x="5477813" y="3937185"/>
            <a:ext cx="630176" cy="331825"/>
          </a:xfrm>
          <a:prstGeom prst="rect">
            <a:avLst/>
          </a:prstGeom>
          <a:noFill/>
          <a:ln>
            <a:noFill/>
          </a:ln>
        </p:spPr>
      </p:pic>
      <p:pic>
        <p:nvPicPr>
          <p:cNvPr id="5106" name="Google Shape;5106;p298"/>
          <p:cNvPicPr preferRelativeResize="0"/>
          <p:nvPr/>
        </p:nvPicPr>
        <p:blipFill>
          <a:blip r:embed="rId5">
            <a:alphaModFix/>
          </a:blip>
          <a:stretch>
            <a:fillRect/>
          </a:stretch>
        </p:blipFill>
        <p:spPr>
          <a:xfrm>
            <a:off x="6994463" y="3893125"/>
            <a:ext cx="630176" cy="419962"/>
          </a:xfrm>
          <a:prstGeom prst="rect">
            <a:avLst/>
          </a:prstGeom>
          <a:noFill/>
          <a:ln>
            <a:noFill/>
          </a:ln>
        </p:spPr>
      </p:pic>
      <p:pic>
        <p:nvPicPr>
          <p:cNvPr id="5107" name="Google Shape;5107;p298"/>
          <p:cNvPicPr preferRelativeResize="0"/>
          <p:nvPr/>
        </p:nvPicPr>
        <p:blipFill>
          <a:blip r:embed="rId6">
            <a:alphaModFix/>
          </a:blip>
          <a:stretch>
            <a:fillRect/>
          </a:stretch>
        </p:blipFill>
        <p:spPr>
          <a:xfrm>
            <a:off x="8231486" y="911962"/>
            <a:ext cx="630176" cy="419962"/>
          </a:xfrm>
          <a:prstGeom prst="rect">
            <a:avLst/>
          </a:prstGeom>
          <a:noFill/>
          <a:ln>
            <a:noFill/>
          </a:ln>
        </p:spPr>
      </p:pic>
      <p:pic>
        <p:nvPicPr>
          <p:cNvPr id="5108" name="Google Shape;5108;p298"/>
          <p:cNvPicPr preferRelativeResize="0"/>
          <p:nvPr/>
        </p:nvPicPr>
        <p:blipFill>
          <a:blip r:embed="rId4">
            <a:alphaModFix/>
          </a:blip>
          <a:stretch>
            <a:fillRect/>
          </a:stretch>
        </p:blipFill>
        <p:spPr>
          <a:xfrm>
            <a:off x="6998563" y="1013673"/>
            <a:ext cx="630176" cy="331825"/>
          </a:xfrm>
          <a:prstGeom prst="rect">
            <a:avLst/>
          </a:prstGeom>
          <a:noFill/>
          <a:ln>
            <a:noFill/>
          </a:ln>
        </p:spPr>
      </p:pic>
      <p:cxnSp>
        <p:nvCxnSpPr>
          <p:cNvPr id="5109" name="Google Shape;5109;p298"/>
          <p:cNvCxnSpPr>
            <a:stCxn id="5103" idx="0"/>
            <a:endCxn id="5108" idx="2"/>
          </p:cNvCxnSpPr>
          <p:nvPr/>
        </p:nvCxnSpPr>
        <p:spPr>
          <a:xfrm flipH="1" rot="10800000">
            <a:off x="7309550" y="1345625"/>
            <a:ext cx="4200" cy="2034900"/>
          </a:xfrm>
          <a:prstGeom prst="straightConnector1">
            <a:avLst/>
          </a:prstGeom>
          <a:noFill/>
          <a:ln cap="flat" cmpd="sng" w="38100">
            <a:solidFill>
              <a:srgbClr val="0000FF"/>
            </a:solidFill>
            <a:prstDash val="solid"/>
            <a:round/>
            <a:headEnd len="med" w="med" type="none"/>
            <a:tailEnd len="med" w="med" type="triangle"/>
          </a:ln>
        </p:spPr>
      </p:cxnSp>
      <p:cxnSp>
        <p:nvCxnSpPr>
          <p:cNvPr id="5110" name="Google Shape;5110;p298"/>
          <p:cNvCxnSpPr>
            <a:stCxn id="5102" idx="0"/>
            <a:endCxn id="5107" idx="2"/>
          </p:cNvCxnSpPr>
          <p:nvPr/>
        </p:nvCxnSpPr>
        <p:spPr>
          <a:xfrm flipH="1" rot="10800000">
            <a:off x="5792900" y="1331825"/>
            <a:ext cx="2753700" cy="2048700"/>
          </a:xfrm>
          <a:prstGeom prst="straightConnector1">
            <a:avLst/>
          </a:prstGeom>
          <a:noFill/>
          <a:ln cap="flat" cmpd="sng" w="38100">
            <a:solidFill>
              <a:srgbClr val="0000FF"/>
            </a:solidFill>
            <a:prstDash val="solid"/>
            <a:round/>
            <a:headEnd len="med" w="med" type="none"/>
            <a:tailEnd len="med" w="med" type="triangle"/>
          </a:ln>
        </p:spPr>
      </p:cxnSp>
      <p:cxnSp>
        <p:nvCxnSpPr>
          <p:cNvPr id="5111" name="Google Shape;5111;p298"/>
          <p:cNvCxnSpPr>
            <a:stCxn id="5103" idx="0"/>
            <a:endCxn id="5107" idx="2"/>
          </p:cNvCxnSpPr>
          <p:nvPr/>
        </p:nvCxnSpPr>
        <p:spPr>
          <a:xfrm flipH="1" rot="10800000">
            <a:off x="7309550" y="1331825"/>
            <a:ext cx="1236900" cy="2048700"/>
          </a:xfrm>
          <a:prstGeom prst="straightConnector1">
            <a:avLst/>
          </a:prstGeom>
          <a:noFill/>
          <a:ln cap="flat" cmpd="sng" w="38100">
            <a:solidFill>
              <a:srgbClr val="FF0000"/>
            </a:solidFill>
            <a:prstDash val="solid"/>
            <a:round/>
            <a:headEnd len="med" w="med" type="none"/>
            <a:tailEnd len="med" w="med" type="triangle"/>
          </a:ln>
        </p:spPr>
      </p:cxnSp>
      <p:cxnSp>
        <p:nvCxnSpPr>
          <p:cNvPr id="5112" name="Google Shape;5112;p298"/>
          <p:cNvCxnSpPr/>
          <p:nvPr/>
        </p:nvCxnSpPr>
        <p:spPr>
          <a:xfrm>
            <a:off x="3253875" y="4269000"/>
            <a:ext cx="796500" cy="0"/>
          </a:xfrm>
          <a:prstGeom prst="straightConnector1">
            <a:avLst/>
          </a:prstGeom>
          <a:noFill/>
          <a:ln cap="flat" cmpd="sng" w="38100">
            <a:solidFill>
              <a:srgbClr val="FF0000"/>
            </a:solidFill>
            <a:prstDash val="solid"/>
            <a:round/>
            <a:headEnd len="med" w="med" type="none"/>
            <a:tailEnd len="med" w="med" type="triangle"/>
          </a:ln>
        </p:spPr>
      </p:cxnSp>
      <p:cxnSp>
        <p:nvCxnSpPr>
          <p:cNvPr id="5113" name="Google Shape;5113;p298"/>
          <p:cNvCxnSpPr/>
          <p:nvPr/>
        </p:nvCxnSpPr>
        <p:spPr>
          <a:xfrm>
            <a:off x="3253875" y="4051150"/>
            <a:ext cx="796500" cy="0"/>
          </a:xfrm>
          <a:prstGeom prst="straightConnector1">
            <a:avLst/>
          </a:prstGeom>
          <a:noFill/>
          <a:ln cap="flat" cmpd="sng" w="38100">
            <a:solidFill>
              <a:srgbClr val="0000FF"/>
            </a:solidFill>
            <a:prstDash val="solid"/>
            <a:round/>
            <a:headEnd len="med" w="med" type="none"/>
            <a:tailEnd len="med" w="med" type="triangle"/>
          </a:ln>
        </p:spPr>
      </p:cxnSp>
      <p:sp>
        <p:nvSpPr>
          <p:cNvPr id="5114" name="Google Shape;5114;p298"/>
          <p:cNvSpPr txBox="1"/>
          <p:nvPr/>
        </p:nvSpPr>
        <p:spPr>
          <a:xfrm>
            <a:off x="1745575" y="3855500"/>
            <a:ext cx="155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Training direction</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Test direction</a:t>
            </a:r>
            <a:endParaRPr>
              <a:latin typeface="Source Sans Pro"/>
              <a:ea typeface="Source Sans Pro"/>
              <a:cs typeface="Source Sans Pro"/>
              <a:sym typeface="Source Sans Pro"/>
            </a:endParaRPr>
          </a:p>
        </p:txBody>
      </p:sp>
      <p:sp>
        <p:nvSpPr>
          <p:cNvPr id="5115" name="Google Shape;5115;p29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9" name="Shape 5119"/>
        <p:cNvGrpSpPr/>
        <p:nvPr/>
      </p:nvGrpSpPr>
      <p:grpSpPr>
        <a:xfrm>
          <a:off x="0" y="0"/>
          <a:ext cx="0" cy="0"/>
          <a:chOff x="0" y="0"/>
          <a:chExt cx="0" cy="0"/>
        </a:xfrm>
      </p:grpSpPr>
      <p:sp>
        <p:nvSpPr>
          <p:cNvPr id="5120" name="Google Shape;5120;p29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Multilingual ST - Architecture</a:t>
            </a:r>
            <a:endParaRPr/>
          </a:p>
        </p:txBody>
      </p:sp>
      <p:pic>
        <p:nvPicPr>
          <p:cNvPr id="5121" name="Google Shape;5121;p299"/>
          <p:cNvPicPr preferRelativeResize="0"/>
          <p:nvPr/>
        </p:nvPicPr>
        <p:blipFill rotWithShape="1">
          <a:blip r:embed="rId3">
            <a:alphaModFix/>
          </a:blip>
          <a:srcRect b="0" l="0" r="84799" t="0"/>
          <a:stretch/>
        </p:blipFill>
        <p:spPr>
          <a:xfrm>
            <a:off x="832475" y="3606650"/>
            <a:ext cx="1040449" cy="576675"/>
          </a:xfrm>
          <a:prstGeom prst="rect">
            <a:avLst/>
          </a:prstGeom>
          <a:noFill/>
          <a:ln>
            <a:noFill/>
          </a:ln>
        </p:spPr>
      </p:pic>
      <p:pic>
        <p:nvPicPr>
          <p:cNvPr id="5122" name="Google Shape;5122;p299"/>
          <p:cNvPicPr preferRelativeResize="0"/>
          <p:nvPr/>
        </p:nvPicPr>
        <p:blipFill rotWithShape="1">
          <a:blip r:embed="rId3">
            <a:alphaModFix/>
          </a:blip>
          <a:srcRect b="0" l="0" r="84799" t="0"/>
          <a:stretch/>
        </p:blipFill>
        <p:spPr>
          <a:xfrm>
            <a:off x="2349125" y="3606650"/>
            <a:ext cx="1040449" cy="576675"/>
          </a:xfrm>
          <a:prstGeom prst="rect">
            <a:avLst/>
          </a:prstGeom>
          <a:noFill/>
          <a:ln>
            <a:noFill/>
          </a:ln>
        </p:spPr>
      </p:pic>
      <p:pic>
        <p:nvPicPr>
          <p:cNvPr id="5123" name="Google Shape;5123;p299"/>
          <p:cNvPicPr preferRelativeResize="0"/>
          <p:nvPr/>
        </p:nvPicPr>
        <p:blipFill rotWithShape="1">
          <a:blip r:embed="rId3">
            <a:alphaModFix/>
          </a:blip>
          <a:srcRect b="0" l="0" r="84799" t="0"/>
          <a:stretch/>
        </p:blipFill>
        <p:spPr>
          <a:xfrm>
            <a:off x="3586150" y="3657250"/>
            <a:ext cx="1040449" cy="576675"/>
          </a:xfrm>
          <a:prstGeom prst="rect">
            <a:avLst/>
          </a:prstGeom>
          <a:noFill/>
          <a:ln>
            <a:noFill/>
          </a:ln>
        </p:spPr>
      </p:pic>
      <p:pic>
        <p:nvPicPr>
          <p:cNvPr id="5124" name="Google Shape;5124;p299"/>
          <p:cNvPicPr preferRelativeResize="0"/>
          <p:nvPr/>
        </p:nvPicPr>
        <p:blipFill>
          <a:blip r:embed="rId4">
            <a:alphaModFix/>
          </a:blip>
          <a:stretch>
            <a:fillRect/>
          </a:stretch>
        </p:blipFill>
        <p:spPr>
          <a:xfrm>
            <a:off x="1037613" y="4163310"/>
            <a:ext cx="630176" cy="331825"/>
          </a:xfrm>
          <a:prstGeom prst="rect">
            <a:avLst/>
          </a:prstGeom>
          <a:noFill/>
          <a:ln>
            <a:noFill/>
          </a:ln>
        </p:spPr>
      </p:pic>
      <p:pic>
        <p:nvPicPr>
          <p:cNvPr id="5125" name="Google Shape;5125;p299"/>
          <p:cNvPicPr preferRelativeResize="0"/>
          <p:nvPr/>
        </p:nvPicPr>
        <p:blipFill>
          <a:blip r:embed="rId5">
            <a:alphaModFix/>
          </a:blip>
          <a:stretch>
            <a:fillRect/>
          </a:stretch>
        </p:blipFill>
        <p:spPr>
          <a:xfrm>
            <a:off x="2554263" y="4119250"/>
            <a:ext cx="630176" cy="419962"/>
          </a:xfrm>
          <a:prstGeom prst="rect">
            <a:avLst/>
          </a:prstGeom>
          <a:noFill/>
          <a:ln>
            <a:noFill/>
          </a:ln>
        </p:spPr>
      </p:pic>
      <p:pic>
        <p:nvPicPr>
          <p:cNvPr id="5126" name="Google Shape;5126;p299"/>
          <p:cNvPicPr preferRelativeResize="0"/>
          <p:nvPr/>
        </p:nvPicPr>
        <p:blipFill>
          <a:blip r:embed="rId6">
            <a:alphaModFix/>
          </a:blip>
          <a:stretch>
            <a:fillRect/>
          </a:stretch>
        </p:blipFill>
        <p:spPr>
          <a:xfrm>
            <a:off x="3791286" y="4163312"/>
            <a:ext cx="630176" cy="419962"/>
          </a:xfrm>
          <a:prstGeom prst="rect">
            <a:avLst/>
          </a:prstGeom>
          <a:noFill/>
          <a:ln>
            <a:noFill/>
          </a:ln>
        </p:spPr>
      </p:pic>
      <p:pic>
        <p:nvPicPr>
          <p:cNvPr id="5127" name="Google Shape;5127;p299"/>
          <p:cNvPicPr preferRelativeResize="0"/>
          <p:nvPr/>
        </p:nvPicPr>
        <p:blipFill>
          <a:blip r:embed="rId5">
            <a:alphaModFix/>
          </a:blip>
          <a:stretch>
            <a:fillRect/>
          </a:stretch>
        </p:blipFill>
        <p:spPr>
          <a:xfrm>
            <a:off x="1037625" y="1319825"/>
            <a:ext cx="630176" cy="419962"/>
          </a:xfrm>
          <a:prstGeom prst="rect">
            <a:avLst/>
          </a:prstGeom>
          <a:noFill/>
          <a:ln>
            <a:noFill/>
          </a:ln>
        </p:spPr>
      </p:pic>
      <p:pic>
        <p:nvPicPr>
          <p:cNvPr id="5128" name="Google Shape;5128;p299"/>
          <p:cNvPicPr preferRelativeResize="0"/>
          <p:nvPr/>
        </p:nvPicPr>
        <p:blipFill>
          <a:blip r:embed="rId6">
            <a:alphaModFix/>
          </a:blip>
          <a:stretch>
            <a:fillRect/>
          </a:stretch>
        </p:blipFill>
        <p:spPr>
          <a:xfrm>
            <a:off x="3791223" y="1275737"/>
            <a:ext cx="630176" cy="419962"/>
          </a:xfrm>
          <a:prstGeom prst="rect">
            <a:avLst/>
          </a:prstGeom>
          <a:noFill/>
          <a:ln>
            <a:noFill/>
          </a:ln>
        </p:spPr>
      </p:pic>
      <p:pic>
        <p:nvPicPr>
          <p:cNvPr id="5129" name="Google Shape;5129;p299"/>
          <p:cNvPicPr preferRelativeResize="0"/>
          <p:nvPr/>
        </p:nvPicPr>
        <p:blipFill>
          <a:blip r:embed="rId4">
            <a:alphaModFix/>
          </a:blip>
          <a:stretch>
            <a:fillRect/>
          </a:stretch>
        </p:blipFill>
        <p:spPr>
          <a:xfrm>
            <a:off x="2554263" y="1363885"/>
            <a:ext cx="630176" cy="331825"/>
          </a:xfrm>
          <a:prstGeom prst="rect">
            <a:avLst/>
          </a:prstGeom>
          <a:noFill/>
          <a:ln>
            <a:noFill/>
          </a:ln>
        </p:spPr>
      </p:pic>
      <p:sp>
        <p:nvSpPr>
          <p:cNvPr id="5130" name="Google Shape;5130;p299"/>
          <p:cNvSpPr/>
          <p:nvPr/>
        </p:nvSpPr>
        <p:spPr>
          <a:xfrm>
            <a:off x="832513" y="2999675"/>
            <a:ext cx="1040400" cy="420000"/>
          </a:xfrm>
          <a:prstGeom prst="roundRect">
            <a:avLst>
              <a:gd fmla="val 16667" name="adj"/>
            </a:avLst>
          </a:prstGeom>
          <a:solidFill>
            <a:srgbClr val="FF00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Encoder</a:t>
            </a:r>
            <a:endParaRPr/>
          </a:p>
        </p:txBody>
      </p:sp>
      <p:sp>
        <p:nvSpPr>
          <p:cNvPr id="5131" name="Google Shape;5131;p299"/>
          <p:cNvSpPr/>
          <p:nvPr/>
        </p:nvSpPr>
        <p:spPr>
          <a:xfrm>
            <a:off x="2349138" y="2999675"/>
            <a:ext cx="1040400" cy="4200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Encoder</a:t>
            </a:r>
            <a:endParaRPr/>
          </a:p>
        </p:txBody>
      </p:sp>
      <p:sp>
        <p:nvSpPr>
          <p:cNvPr id="5132" name="Google Shape;5132;p299"/>
          <p:cNvSpPr/>
          <p:nvPr/>
        </p:nvSpPr>
        <p:spPr>
          <a:xfrm>
            <a:off x="3586150" y="2999675"/>
            <a:ext cx="1040400" cy="4200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Encoder</a:t>
            </a:r>
            <a:endParaRPr/>
          </a:p>
        </p:txBody>
      </p:sp>
      <p:sp>
        <p:nvSpPr>
          <p:cNvPr id="5133" name="Google Shape;5133;p299"/>
          <p:cNvSpPr/>
          <p:nvPr/>
        </p:nvSpPr>
        <p:spPr>
          <a:xfrm>
            <a:off x="832463" y="1991175"/>
            <a:ext cx="1040400" cy="420000"/>
          </a:xfrm>
          <a:prstGeom prst="roundRect">
            <a:avLst>
              <a:gd fmla="val 16667" name="adj"/>
            </a:avLst>
          </a:prstGeom>
          <a:solidFill>
            <a:srgbClr val="FF00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De</a:t>
            </a:r>
            <a:r>
              <a:rPr lang="en"/>
              <a:t>coder</a:t>
            </a:r>
            <a:endParaRPr/>
          </a:p>
        </p:txBody>
      </p:sp>
      <p:sp>
        <p:nvSpPr>
          <p:cNvPr id="5134" name="Google Shape;5134;p299"/>
          <p:cNvSpPr/>
          <p:nvPr/>
        </p:nvSpPr>
        <p:spPr>
          <a:xfrm>
            <a:off x="2349088" y="1991175"/>
            <a:ext cx="1040400" cy="4200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a:t>
            </a:r>
            <a:r>
              <a:rPr lang="en"/>
              <a:t>coder</a:t>
            </a:r>
            <a:endParaRPr/>
          </a:p>
        </p:txBody>
      </p:sp>
      <p:sp>
        <p:nvSpPr>
          <p:cNvPr id="5135" name="Google Shape;5135;p299"/>
          <p:cNvSpPr/>
          <p:nvPr/>
        </p:nvSpPr>
        <p:spPr>
          <a:xfrm>
            <a:off x="3586100" y="1991175"/>
            <a:ext cx="1040400" cy="4200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a:t>
            </a:r>
            <a:r>
              <a:rPr lang="en"/>
              <a:t>coder</a:t>
            </a:r>
            <a:endParaRPr/>
          </a:p>
        </p:txBody>
      </p:sp>
      <p:cxnSp>
        <p:nvCxnSpPr>
          <p:cNvPr id="5136" name="Google Shape;5136;p299"/>
          <p:cNvCxnSpPr>
            <a:stCxn id="5130" idx="0"/>
            <a:endCxn id="5133" idx="2"/>
          </p:cNvCxnSpPr>
          <p:nvPr/>
        </p:nvCxnSpPr>
        <p:spPr>
          <a:xfrm rot="10800000">
            <a:off x="1352713" y="2411075"/>
            <a:ext cx="0" cy="588600"/>
          </a:xfrm>
          <a:prstGeom prst="straightConnector1">
            <a:avLst/>
          </a:prstGeom>
          <a:noFill/>
          <a:ln cap="flat" cmpd="sng" w="9525">
            <a:solidFill>
              <a:schemeClr val="dk2"/>
            </a:solidFill>
            <a:prstDash val="solid"/>
            <a:round/>
            <a:headEnd len="med" w="med" type="none"/>
            <a:tailEnd len="med" w="med" type="triangle"/>
          </a:ln>
        </p:spPr>
      </p:cxnSp>
      <p:cxnSp>
        <p:nvCxnSpPr>
          <p:cNvPr id="5137" name="Google Shape;5137;p299"/>
          <p:cNvCxnSpPr>
            <a:stCxn id="5130" idx="0"/>
            <a:endCxn id="5134" idx="2"/>
          </p:cNvCxnSpPr>
          <p:nvPr/>
        </p:nvCxnSpPr>
        <p:spPr>
          <a:xfrm flipH="1" rot="10800000">
            <a:off x="1352713" y="2411075"/>
            <a:ext cx="1516500" cy="588600"/>
          </a:xfrm>
          <a:prstGeom prst="straightConnector1">
            <a:avLst/>
          </a:prstGeom>
          <a:noFill/>
          <a:ln cap="flat" cmpd="sng" w="9525">
            <a:solidFill>
              <a:schemeClr val="dk2"/>
            </a:solidFill>
            <a:prstDash val="solid"/>
            <a:round/>
            <a:headEnd len="med" w="med" type="none"/>
            <a:tailEnd len="med" w="med" type="triangle"/>
          </a:ln>
        </p:spPr>
      </p:cxnSp>
      <p:cxnSp>
        <p:nvCxnSpPr>
          <p:cNvPr id="5138" name="Google Shape;5138;p299"/>
          <p:cNvCxnSpPr>
            <a:stCxn id="5130" idx="0"/>
            <a:endCxn id="5135" idx="2"/>
          </p:cNvCxnSpPr>
          <p:nvPr/>
        </p:nvCxnSpPr>
        <p:spPr>
          <a:xfrm flipH="1" rot="10800000">
            <a:off x="1352713" y="2411075"/>
            <a:ext cx="2753700" cy="588600"/>
          </a:xfrm>
          <a:prstGeom prst="straightConnector1">
            <a:avLst/>
          </a:prstGeom>
          <a:noFill/>
          <a:ln cap="flat" cmpd="sng" w="9525">
            <a:solidFill>
              <a:schemeClr val="dk2"/>
            </a:solidFill>
            <a:prstDash val="solid"/>
            <a:round/>
            <a:headEnd len="med" w="med" type="none"/>
            <a:tailEnd len="med" w="med" type="triangle"/>
          </a:ln>
        </p:spPr>
      </p:cxnSp>
      <p:cxnSp>
        <p:nvCxnSpPr>
          <p:cNvPr id="5139" name="Google Shape;5139;p299"/>
          <p:cNvCxnSpPr>
            <a:stCxn id="5131" idx="0"/>
            <a:endCxn id="5133" idx="2"/>
          </p:cNvCxnSpPr>
          <p:nvPr/>
        </p:nvCxnSpPr>
        <p:spPr>
          <a:xfrm rot="10800000">
            <a:off x="1352538" y="2411075"/>
            <a:ext cx="1516800" cy="588600"/>
          </a:xfrm>
          <a:prstGeom prst="straightConnector1">
            <a:avLst/>
          </a:prstGeom>
          <a:noFill/>
          <a:ln cap="flat" cmpd="sng" w="9525">
            <a:solidFill>
              <a:schemeClr val="dk2"/>
            </a:solidFill>
            <a:prstDash val="solid"/>
            <a:round/>
            <a:headEnd len="med" w="med" type="none"/>
            <a:tailEnd len="med" w="med" type="triangle"/>
          </a:ln>
        </p:spPr>
      </p:cxnSp>
      <p:cxnSp>
        <p:nvCxnSpPr>
          <p:cNvPr id="5140" name="Google Shape;5140;p299"/>
          <p:cNvCxnSpPr>
            <a:stCxn id="5131" idx="0"/>
            <a:endCxn id="5134" idx="2"/>
          </p:cNvCxnSpPr>
          <p:nvPr/>
        </p:nvCxnSpPr>
        <p:spPr>
          <a:xfrm rot="10800000">
            <a:off x="2869338" y="2411075"/>
            <a:ext cx="0" cy="588600"/>
          </a:xfrm>
          <a:prstGeom prst="straightConnector1">
            <a:avLst/>
          </a:prstGeom>
          <a:noFill/>
          <a:ln cap="flat" cmpd="sng" w="9525">
            <a:solidFill>
              <a:schemeClr val="dk2"/>
            </a:solidFill>
            <a:prstDash val="solid"/>
            <a:round/>
            <a:headEnd len="med" w="med" type="none"/>
            <a:tailEnd len="med" w="med" type="triangle"/>
          </a:ln>
        </p:spPr>
      </p:cxnSp>
      <p:cxnSp>
        <p:nvCxnSpPr>
          <p:cNvPr id="5141" name="Google Shape;5141;p299"/>
          <p:cNvCxnSpPr>
            <a:stCxn id="5131" idx="0"/>
            <a:endCxn id="5135" idx="2"/>
          </p:cNvCxnSpPr>
          <p:nvPr/>
        </p:nvCxnSpPr>
        <p:spPr>
          <a:xfrm flipH="1" rot="10800000">
            <a:off x="2869338" y="2411075"/>
            <a:ext cx="1236900" cy="588600"/>
          </a:xfrm>
          <a:prstGeom prst="straightConnector1">
            <a:avLst/>
          </a:prstGeom>
          <a:noFill/>
          <a:ln cap="flat" cmpd="sng" w="9525">
            <a:solidFill>
              <a:schemeClr val="dk2"/>
            </a:solidFill>
            <a:prstDash val="solid"/>
            <a:round/>
            <a:headEnd len="med" w="med" type="none"/>
            <a:tailEnd len="med" w="med" type="triangle"/>
          </a:ln>
        </p:spPr>
      </p:cxnSp>
      <p:cxnSp>
        <p:nvCxnSpPr>
          <p:cNvPr id="5142" name="Google Shape;5142;p299"/>
          <p:cNvCxnSpPr>
            <a:stCxn id="5132" idx="0"/>
            <a:endCxn id="5133" idx="2"/>
          </p:cNvCxnSpPr>
          <p:nvPr/>
        </p:nvCxnSpPr>
        <p:spPr>
          <a:xfrm rot="10800000">
            <a:off x="1352650" y="2411075"/>
            <a:ext cx="2753700" cy="588600"/>
          </a:xfrm>
          <a:prstGeom prst="straightConnector1">
            <a:avLst/>
          </a:prstGeom>
          <a:noFill/>
          <a:ln cap="flat" cmpd="sng" w="9525">
            <a:solidFill>
              <a:schemeClr val="dk2"/>
            </a:solidFill>
            <a:prstDash val="solid"/>
            <a:round/>
            <a:headEnd len="med" w="med" type="none"/>
            <a:tailEnd len="med" w="med" type="triangle"/>
          </a:ln>
        </p:spPr>
      </p:cxnSp>
      <p:cxnSp>
        <p:nvCxnSpPr>
          <p:cNvPr id="5143" name="Google Shape;5143;p299"/>
          <p:cNvCxnSpPr>
            <a:stCxn id="5132" idx="0"/>
            <a:endCxn id="5134" idx="2"/>
          </p:cNvCxnSpPr>
          <p:nvPr/>
        </p:nvCxnSpPr>
        <p:spPr>
          <a:xfrm rot="10800000">
            <a:off x="2869150" y="2411075"/>
            <a:ext cx="1237200" cy="588600"/>
          </a:xfrm>
          <a:prstGeom prst="straightConnector1">
            <a:avLst/>
          </a:prstGeom>
          <a:noFill/>
          <a:ln cap="flat" cmpd="sng" w="9525">
            <a:solidFill>
              <a:schemeClr val="dk2"/>
            </a:solidFill>
            <a:prstDash val="solid"/>
            <a:round/>
            <a:headEnd len="med" w="med" type="none"/>
            <a:tailEnd len="med" w="med" type="triangle"/>
          </a:ln>
        </p:spPr>
      </p:cxnSp>
      <p:cxnSp>
        <p:nvCxnSpPr>
          <p:cNvPr id="5144" name="Google Shape;5144;p299"/>
          <p:cNvCxnSpPr>
            <a:stCxn id="5132" idx="0"/>
            <a:endCxn id="5135" idx="2"/>
          </p:cNvCxnSpPr>
          <p:nvPr/>
        </p:nvCxnSpPr>
        <p:spPr>
          <a:xfrm rot="10800000">
            <a:off x="4106350" y="2411075"/>
            <a:ext cx="0" cy="588600"/>
          </a:xfrm>
          <a:prstGeom prst="straightConnector1">
            <a:avLst/>
          </a:prstGeom>
          <a:noFill/>
          <a:ln cap="flat" cmpd="sng" w="9525">
            <a:solidFill>
              <a:schemeClr val="dk2"/>
            </a:solidFill>
            <a:prstDash val="solid"/>
            <a:round/>
            <a:headEnd len="med" w="med" type="none"/>
            <a:tailEnd len="med" w="med" type="triangle"/>
          </a:ln>
        </p:spPr>
      </p:cxnSp>
      <p:sp>
        <p:nvSpPr>
          <p:cNvPr id="5145" name="Google Shape;5145;p299"/>
          <p:cNvSpPr txBox="1"/>
          <p:nvPr/>
        </p:nvSpPr>
        <p:spPr>
          <a:xfrm>
            <a:off x="5372275" y="1795475"/>
            <a:ext cx="3414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Individual encoder and decoder for each language</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	(e.g. Escolano et al. 2020)</a:t>
            </a:r>
            <a:endParaRPr>
              <a:latin typeface="Source Sans Pro"/>
              <a:ea typeface="Source Sans Pro"/>
              <a:cs typeface="Source Sans Pro"/>
              <a:sym typeface="Source Sans Pro"/>
            </a:endParaRPr>
          </a:p>
        </p:txBody>
      </p:sp>
      <p:sp>
        <p:nvSpPr>
          <p:cNvPr id="5146" name="Google Shape;5146;p29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0" name="Shape 5150"/>
        <p:cNvGrpSpPr/>
        <p:nvPr/>
      </p:nvGrpSpPr>
      <p:grpSpPr>
        <a:xfrm>
          <a:off x="0" y="0"/>
          <a:ext cx="0" cy="0"/>
          <a:chOff x="0" y="0"/>
          <a:chExt cx="0" cy="0"/>
        </a:xfrm>
      </p:grpSpPr>
      <p:sp>
        <p:nvSpPr>
          <p:cNvPr id="5151" name="Google Shape;5151;p30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Multilingual ST - Architecture</a:t>
            </a:r>
            <a:endParaRPr/>
          </a:p>
        </p:txBody>
      </p:sp>
      <p:pic>
        <p:nvPicPr>
          <p:cNvPr id="5152" name="Google Shape;5152;p300"/>
          <p:cNvPicPr preferRelativeResize="0"/>
          <p:nvPr/>
        </p:nvPicPr>
        <p:blipFill rotWithShape="1">
          <a:blip r:embed="rId3">
            <a:alphaModFix/>
          </a:blip>
          <a:srcRect b="0" l="0" r="84799" t="0"/>
          <a:stretch/>
        </p:blipFill>
        <p:spPr>
          <a:xfrm>
            <a:off x="5038175" y="3606650"/>
            <a:ext cx="1040449" cy="576675"/>
          </a:xfrm>
          <a:prstGeom prst="rect">
            <a:avLst/>
          </a:prstGeom>
          <a:noFill/>
          <a:ln>
            <a:noFill/>
          </a:ln>
        </p:spPr>
      </p:pic>
      <p:pic>
        <p:nvPicPr>
          <p:cNvPr id="5153" name="Google Shape;5153;p300"/>
          <p:cNvPicPr preferRelativeResize="0"/>
          <p:nvPr/>
        </p:nvPicPr>
        <p:blipFill rotWithShape="1">
          <a:blip r:embed="rId3">
            <a:alphaModFix/>
          </a:blip>
          <a:srcRect b="0" l="0" r="84799" t="0"/>
          <a:stretch/>
        </p:blipFill>
        <p:spPr>
          <a:xfrm>
            <a:off x="6554825" y="3606650"/>
            <a:ext cx="1040449" cy="576675"/>
          </a:xfrm>
          <a:prstGeom prst="rect">
            <a:avLst/>
          </a:prstGeom>
          <a:noFill/>
          <a:ln>
            <a:noFill/>
          </a:ln>
        </p:spPr>
      </p:pic>
      <p:pic>
        <p:nvPicPr>
          <p:cNvPr id="5154" name="Google Shape;5154;p300"/>
          <p:cNvPicPr preferRelativeResize="0"/>
          <p:nvPr/>
        </p:nvPicPr>
        <p:blipFill rotWithShape="1">
          <a:blip r:embed="rId3">
            <a:alphaModFix/>
          </a:blip>
          <a:srcRect b="0" l="0" r="84799" t="0"/>
          <a:stretch/>
        </p:blipFill>
        <p:spPr>
          <a:xfrm>
            <a:off x="7791850" y="3657250"/>
            <a:ext cx="1040449" cy="576675"/>
          </a:xfrm>
          <a:prstGeom prst="rect">
            <a:avLst/>
          </a:prstGeom>
          <a:noFill/>
          <a:ln>
            <a:noFill/>
          </a:ln>
        </p:spPr>
      </p:pic>
      <p:pic>
        <p:nvPicPr>
          <p:cNvPr id="5155" name="Google Shape;5155;p300"/>
          <p:cNvPicPr preferRelativeResize="0"/>
          <p:nvPr/>
        </p:nvPicPr>
        <p:blipFill>
          <a:blip r:embed="rId4">
            <a:alphaModFix/>
          </a:blip>
          <a:stretch>
            <a:fillRect/>
          </a:stretch>
        </p:blipFill>
        <p:spPr>
          <a:xfrm>
            <a:off x="5243313" y="4163310"/>
            <a:ext cx="630176" cy="331825"/>
          </a:xfrm>
          <a:prstGeom prst="rect">
            <a:avLst/>
          </a:prstGeom>
          <a:noFill/>
          <a:ln>
            <a:noFill/>
          </a:ln>
        </p:spPr>
      </p:pic>
      <p:pic>
        <p:nvPicPr>
          <p:cNvPr id="5156" name="Google Shape;5156;p300"/>
          <p:cNvPicPr preferRelativeResize="0"/>
          <p:nvPr/>
        </p:nvPicPr>
        <p:blipFill>
          <a:blip r:embed="rId5">
            <a:alphaModFix/>
          </a:blip>
          <a:stretch>
            <a:fillRect/>
          </a:stretch>
        </p:blipFill>
        <p:spPr>
          <a:xfrm>
            <a:off x="6759963" y="4119250"/>
            <a:ext cx="630176" cy="419962"/>
          </a:xfrm>
          <a:prstGeom prst="rect">
            <a:avLst/>
          </a:prstGeom>
          <a:noFill/>
          <a:ln>
            <a:noFill/>
          </a:ln>
        </p:spPr>
      </p:pic>
      <p:pic>
        <p:nvPicPr>
          <p:cNvPr id="5157" name="Google Shape;5157;p300"/>
          <p:cNvPicPr preferRelativeResize="0"/>
          <p:nvPr/>
        </p:nvPicPr>
        <p:blipFill>
          <a:blip r:embed="rId6">
            <a:alphaModFix/>
          </a:blip>
          <a:stretch>
            <a:fillRect/>
          </a:stretch>
        </p:blipFill>
        <p:spPr>
          <a:xfrm>
            <a:off x="7996986" y="4163312"/>
            <a:ext cx="630176" cy="419962"/>
          </a:xfrm>
          <a:prstGeom prst="rect">
            <a:avLst/>
          </a:prstGeom>
          <a:noFill/>
          <a:ln>
            <a:noFill/>
          </a:ln>
        </p:spPr>
      </p:pic>
      <p:pic>
        <p:nvPicPr>
          <p:cNvPr id="5158" name="Google Shape;5158;p300"/>
          <p:cNvPicPr preferRelativeResize="0"/>
          <p:nvPr/>
        </p:nvPicPr>
        <p:blipFill>
          <a:blip r:embed="rId5">
            <a:alphaModFix/>
          </a:blip>
          <a:stretch>
            <a:fillRect/>
          </a:stretch>
        </p:blipFill>
        <p:spPr>
          <a:xfrm>
            <a:off x="5243325" y="1319825"/>
            <a:ext cx="630176" cy="419962"/>
          </a:xfrm>
          <a:prstGeom prst="rect">
            <a:avLst/>
          </a:prstGeom>
          <a:noFill/>
          <a:ln>
            <a:noFill/>
          </a:ln>
        </p:spPr>
      </p:pic>
      <p:pic>
        <p:nvPicPr>
          <p:cNvPr id="5159" name="Google Shape;5159;p300"/>
          <p:cNvPicPr preferRelativeResize="0"/>
          <p:nvPr/>
        </p:nvPicPr>
        <p:blipFill>
          <a:blip r:embed="rId6">
            <a:alphaModFix/>
          </a:blip>
          <a:stretch>
            <a:fillRect/>
          </a:stretch>
        </p:blipFill>
        <p:spPr>
          <a:xfrm>
            <a:off x="7996923" y="1275737"/>
            <a:ext cx="630176" cy="419962"/>
          </a:xfrm>
          <a:prstGeom prst="rect">
            <a:avLst/>
          </a:prstGeom>
          <a:noFill/>
          <a:ln>
            <a:noFill/>
          </a:ln>
        </p:spPr>
      </p:pic>
      <p:pic>
        <p:nvPicPr>
          <p:cNvPr id="5160" name="Google Shape;5160;p300"/>
          <p:cNvPicPr preferRelativeResize="0"/>
          <p:nvPr/>
        </p:nvPicPr>
        <p:blipFill>
          <a:blip r:embed="rId4">
            <a:alphaModFix/>
          </a:blip>
          <a:stretch>
            <a:fillRect/>
          </a:stretch>
        </p:blipFill>
        <p:spPr>
          <a:xfrm>
            <a:off x="6759963" y="1363885"/>
            <a:ext cx="630176" cy="331825"/>
          </a:xfrm>
          <a:prstGeom prst="rect">
            <a:avLst/>
          </a:prstGeom>
          <a:noFill/>
          <a:ln>
            <a:noFill/>
          </a:ln>
        </p:spPr>
      </p:pic>
      <p:sp>
        <p:nvSpPr>
          <p:cNvPr id="5161" name="Google Shape;5161;p300"/>
          <p:cNvSpPr/>
          <p:nvPr/>
        </p:nvSpPr>
        <p:spPr>
          <a:xfrm>
            <a:off x="6554838" y="2999675"/>
            <a:ext cx="1040400" cy="4200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Encoder</a:t>
            </a:r>
            <a:endParaRPr/>
          </a:p>
        </p:txBody>
      </p:sp>
      <p:sp>
        <p:nvSpPr>
          <p:cNvPr id="5162" name="Google Shape;5162;p300"/>
          <p:cNvSpPr/>
          <p:nvPr/>
        </p:nvSpPr>
        <p:spPr>
          <a:xfrm>
            <a:off x="6554788" y="1991175"/>
            <a:ext cx="1040400" cy="4200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Decoder</a:t>
            </a:r>
            <a:endParaRPr/>
          </a:p>
        </p:txBody>
      </p:sp>
      <p:cxnSp>
        <p:nvCxnSpPr>
          <p:cNvPr id="5163" name="Google Shape;5163;p300"/>
          <p:cNvCxnSpPr>
            <a:stCxn id="5161" idx="0"/>
            <a:endCxn id="5162" idx="2"/>
          </p:cNvCxnSpPr>
          <p:nvPr/>
        </p:nvCxnSpPr>
        <p:spPr>
          <a:xfrm rot="10800000">
            <a:off x="7075038" y="2411075"/>
            <a:ext cx="0" cy="588600"/>
          </a:xfrm>
          <a:prstGeom prst="straightConnector1">
            <a:avLst/>
          </a:prstGeom>
          <a:noFill/>
          <a:ln cap="flat" cmpd="sng" w="9525">
            <a:solidFill>
              <a:schemeClr val="dk2"/>
            </a:solidFill>
            <a:prstDash val="solid"/>
            <a:round/>
            <a:headEnd len="med" w="med" type="none"/>
            <a:tailEnd len="med" w="med" type="triangle"/>
          </a:ln>
        </p:spPr>
      </p:cxnSp>
      <p:sp>
        <p:nvSpPr>
          <p:cNvPr id="5164" name="Google Shape;5164;p300"/>
          <p:cNvSpPr txBox="1"/>
          <p:nvPr/>
        </p:nvSpPr>
        <p:spPr>
          <a:xfrm>
            <a:off x="584650" y="1590975"/>
            <a:ext cx="3414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Joint </a:t>
            </a:r>
            <a:r>
              <a:rPr lang="en">
                <a:latin typeface="Source Sans Pro"/>
                <a:ea typeface="Source Sans Pro"/>
                <a:cs typeface="Source Sans Pro"/>
                <a:sym typeface="Source Sans Pro"/>
              </a:rPr>
              <a:t>encoder and decoder</a:t>
            </a:r>
            <a:endParaRPr>
              <a:latin typeface="Source Sans Pro"/>
              <a:ea typeface="Source Sans Pro"/>
              <a:cs typeface="Source Sans Pro"/>
              <a:sym typeface="Source Sans Pro"/>
            </a:endParaRPr>
          </a:p>
          <a:p>
            <a:pPr indent="457200" lvl="0" marL="0" rtl="0" algn="l">
              <a:spcBef>
                <a:spcPts val="0"/>
              </a:spcBef>
              <a:spcAft>
                <a:spcPts val="0"/>
              </a:spcAft>
              <a:buNone/>
            </a:pPr>
            <a:r>
              <a:rPr lang="en">
                <a:latin typeface="Source Sans Pro"/>
                <a:ea typeface="Source Sans Pro"/>
                <a:cs typeface="Source Sans Pro"/>
                <a:sym typeface="Source Sans Pro"/>
              </a:rPr>
              <a:t>Di Gangi et al., 2019</a:t>
            </a:r>
            <a:endParaRPr>
              <a:latin typeface="Source Sans Pro"/>
              <a:ea typeface="Source Sans Pro"/>
              <a:cs typeface="Source Sans Pro"/>
              <a:sym typeface="Source Sans Pro"/>
            </a:endParaRPr>
          </a:p>
          <a:p>
            <a:pPr indent="457200" lvl="0" marL="0" rtl="0" algn="l">
              <a:spcBef>
                <a:spcPts val="0"/>
              </a:spcBef>
              <a:spcAft>
                <a:spcPts val="0"/>
              </a:spcAft>
              <a:buNone/>
            </a:pPr>
            <a:r>
              <a:rPr lang="en">
                <a:latin typeface="Source Sans Pro"/>
                <a:ea typeface="Source Sans Pro"/>
                <a:cs typeface="Source Sans Pro"/>
                <a:sym typeface="Source Sans Pro"/>
              </a:rPr>
              <a:t>Inaguma et al., 2019</a:t>
            </a:r>
            <a:endParaRPr>
              <a:latin typeface="Source Sans Pro"/>
              <a:ea typeface="Source Sans Pro"/>
              <a:cs typeface="Source Sans Pro"/>
              <a:sym typeface="Source Sans Pro"/>
            </a:endParaRPr>
          </a:p>
          <a:p>
            <a:pPr indent="457200" lvl="0" marL="0" rtl="0" algn="l">
              <a:spcBef>
                <a:spcPts val="0"/>
              </a:spcBef>
              <a:spcAft>
                <a:spcPts val="0"/>
              </a:spcAft>
              <a:buNone/>
            </a:pPr>
            <a:r>
              <a:t/>
            </a:r>
            <a:endParaRPr>
              <a:latin typeface="Source Sans Pro"/>
              <a:ea typeface="Source Sans Pro"/>
              <a:cs typeface="Source Sans Pro"/>
              <a:sym typeface="Source Sans Pro"/>
            </a:endParaRPr>
          </a:p>
          <a:p>
            <a:pPr indent="45720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Challenge:</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	</a:t>
            </a:r>
            <a:r>
              <a:rPr lang="en">
                <a:solidFill>
                  <a:srgbClr val="9900FF"/>
                </a:solidFill>
                <a:latin typeface="Caveat"/>
                <a:ea typeface="Caveat"/>
                <a:cs typeface="Caveat"/>
                <a:sym typeface="Caveat"/>
              </a:rPr>
              <a:t>How to model different languages?</a:t>
            </a:r>
            <a:endParaRPr>
              <a:solidFill>
                <a:srgbClr val="9900FF"/>
              </a:solidFill>
              <a:latin typeface="Caveat"/>
              <a:ea typeface="Caveat"/>
              <a:cs typeface="Caveat"/>
              <a:sym typeface="Caveat"/>
            </a:endParaRPr>
          </a:p>
        </p:txBody>
      </p:sp>
      <p:cxnSp>
        <p:nvCxnSpPr>
          <p:cNvPr id="5165" name="Google Shape;5165;p300"/>
          <p:cNvCxnSpPr>
            <a:stCxn id="5152" idx="0"/>
            <a:endCxn id="5161" idx="1"/>
          </p:cNvCxnSpPr>
          <p:nvPr/>
        </p:nvCxnSpPr>
        <p:spPr>
          <a:xfrm flipH="1" rot="10800000">
            <a:off x="5558400" y="3209750"/>
            <a:ext cx="996300" cy="396900"/>
          </a:xfrm>
          <a:prstGeom prst="straightConnector1">
            <a:avLst/>
          </a:prstGeom>
          <a:noFill/>
          <a:ln cap="flat" cmpd="sng" w="9525">
            <a:solidFill>
              <a:schemeClr val="dk2"/>
            </a:solidFill>
            <a:prstDash val="solid"/>
            <a:round/>
            <a:headEnd len="med" w="med" type="none"/>
            <a:tailEnd len="med" w="med" type="triangle"/>
          </a:ln>
        </p:spPr>
      </p:cxnSp>
      <p:cxnSp>
        <p:nvCxnSpPr>
          <p:cNvPr id="5166" name="Google Shape;5166;p300"/>
          <p:cNvCxnSpPr>
            <a:stCxn id="5154" idx="0"/>
            <a:endCxn id="5161" idx="3"/>
          </p:cNvCxnSpPr>
          <p:nvPr/>
        </p:nvCxnSpPr>
        <p:spPr>
          <a:xfrm rot="10800000">
            <a:off x="7595375" y="3209650"/>
            <a:ext cx="716700" cy="447600"/>
          </a:xfrm>
          <a:prstGeom prst="straightConnector1">
            <a:avLst/>
          </a:prstGeom>
          <a:noFill/>
          <a:ln cap="flat" cmpd="sng" w="9525">
            <a:solidFill>
              <a:schemeClr val="dk2"/>
            </a:solidFill>
            <a:prstDash val="solid"/>
            <a:round/>
            <a:headEnd len="med" w="med" type="none"/>
            <a:tailEnd len="med" w="med" type="triangle"/>
          </a:ln>
        </p:spPr>
      </p:cxnSp>
      <p:cxnSp>
        <p:nvCxnSpPr>
          <p:cNvPr id="5167" name="Google Shape;5167;p300"/>
          <p:cNvCxnSpPr>
            <a:stCxn id="5153" idx="0"/>
            <a:endCxn id="5161" idx="2"/>
          </p:cNvCxnSpPr>
          <p:nvPr/>
        </p:nvCxnSpPr>
        <p:spPr>
          <a:xfrm rot="10800000">
            <a:off x="7075050" y="3419750"/>
            <a:ext cx="0" cy="186900"/>
          </a:xfrm>
          <a:prstGeom prst="straightConnector1">
            <a:avLst/>
          </a:prstGeom>
          <a:noFill/>
          <a:ln cap="flat" cmpd="sng" w="9525">
            <a:solidFill>
              <a:schemeClr val="dk2"/>
            </a:solidFill>
            <a:prstDash val="solid"/>
            <a:round/>
            <a:headEnd len="med" w="med" type="none"/>
            <a:tailEnd len="med" w="med" type="triangle"/>
          </a:ln>
        </p:spPr>
      </p:cxnSp>
      <p:cxnSp>
        <p:nvCxnSpPr>
          <p:cNvPr id="5168" name="Google Shape;5168;p300"/>
          <p:cNvCxnSpPr>
            <a:stCxn id="5162" idx="0"/>
            <a:endCxn id="5160" idx="2"/>
          </p:cNvCxnSpPr>
          <p:nvPr/>
        </p:nvCxnSpPr>
        <p:spPr>
          <a:xfrm rot="10800000">
            <a:off x="7074988" y="1695675"/>
            <a:ext cx="0" cy="295500"/>
          </a:xfrm>
          <a:prstGeom prst="straightConnector1">
            <a:avLst/>
          </a:prstGeom>
          <a:noFill/>
          <a:ln cap="flat" cmpd="sng" w="9525">
            <a:solidFill>
              <a:schemeClr val="dk2"/>
            </a:solidFill>
            <a:prstDash val="solid"/>
            <a:round/>
            <a:headEnd len="med" w="med" type="none"/>
            <a:tailEnd len="med" w="med" type="triangle"/>
          </a:ln>
        </p:spPr>
      </p:cxnSp>
      <p:cxnSp>
        <p:nvCxnSpPr>
          <p:cNvPr id="5169" name="Google Shape;5169;p300"/>
          <p:cNvCxnSpPr>
            <a:endCxn id="5158" idx="2"/>
          </p:cNvCxnSpPr>
          <p:nvPr/>
        </p:nvCxnSpPr>
        <p:spPr>
          <a:xfrm rot="10800000">
            <a:off x="5558413" y="1739787"/>
            <a:ext cx="996300" cy="461400"/>
          </a:xfrm>
          <a:prstGeom prst="straightConnector1">
            <a:avLst/>
          </a:prstGeom>
          <a:noFill/>
          <a:ln cap="flat" cmpd="sng" w="9525">
            <a:solidFill>
              <a:schemeClr val="dk2"/>
            </a:solidFill>
            <a:prstDash val="solid"/>
            <a:round/>
            <a:headEnd len="med" w="med" type="none"/>
            <a:tailEnd len="med" w="med" type="triangle"/>
          </a:ln>
        </p:spPr>
      </p:cxnSp>
      <p:cxnSp>
        <p:nvCxnSpPr>
          <p:cNvPr id="5170" name="Google Shape;5170;p300"/>
          <p:cNvCxnSpPr>
            <a:stCxn id="5162" idx="3"/>
            <a:endCxn id="5159" idx="2"/>
          </p:cNvCxnSpPr>
          <p:nvPr/>
        </p:nvCxnSpPr>
        <p:spPr>
          <a:xfrm flipH="1" rot="10800000">
            <a:off x="7595188" y="1695675"/>
            <a:ext cx="716700" cy="505500"/>
          </a:xfrm>
          <a:prstGeom prst="straightConnector1">
            <a:avLst/>
          </a:prstGeom>
          <a:noFill/>
          <a:ln cap="flat" cmpd="sng" w="9525">
            <a:solidFill>
              <a:schemeClr val="dk2"/>
            </a:solidFill>
            <a:prstDash val="solid"/>
            <a:round/>
            <a:headEnd len="med" w="med" type="none"/>
            <a:tailEnd len="med" w="med" type="triangle"/>
          </a:ln>
        </p:spPr>
      </p:cxnSp>
      <p:sp>
        <p:nvSpPr>
          <p:cNvPr id="5171" name="Google Shape;5171;p30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5" name="Shape 5175"/>
        <p:cNvGrpSpPr/>
        <p:nvPr/>
      </p:nvGrpSpPr>
      <p:grpSpPr>
        <a:xfrm>
          <a:off x="0" y="0"/>
          <a:ext cx="0" cy="0"/>
          <a:chOff x="0" y="0"/>
          <a:chExt cx="0" cy="0"/>
        </a:xfrm>
      </p:grpSpPr>
      <p:sp>
        <p:nvSpPr>
          <p:cNvPr id="5176" name="Google Shape;5176;p30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Multilingual ST - Language representation</a:t>
            </a:r>
            <a:endParaRPr/>
          </a:p>
        </p:txBody>
      </p:sp>
      <p:pic>
        <p:nvPicPr>
          <p:cNvPr id="5177" name="Google Shape;5177;p301"/>
          <p:cNvPicPr preferRelativeResize="0"/>
          <p:nvPr/>
        </p:nvPicPr>
        <p:blipFill rotWithShape="1">
          <a:blip r:embed="rId3">
            <a:alphaModFix/>
          </a:blip>
          <a:srcRect b="0" l="0" r="84799" t="0"/>
          <a:stretch/>
        </p:blipFill>
        <p:spPr>
          <a:xfrm>
            <a:off x="6554825" y="4140050"/>
            <a:ext cx="1040449" cy="576675"/>
          </a:xfrm>
          <a:prstGeom prst="rect">
            <a:avLst/>
          </a:prstGeom>
          <a:noFill/>
          <a:ln>
            <a:noFill/>
          </a:ln>
        </p:spPr>
      </p:pic>
      <p:sp>
        <p:nvSpPr>
          <p:cNvPr id="5178" name="Google Shape;5178;p301"/>
          <p:cNvSpPr/>
          <p:nvPr/>
        </p:nvSpPr>
        <p:spPr>
          <a:xfrm>
            <a:off x="6554838" y="2458025"/>
            <a:ext cx="1040400" cy="4200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Encoder</a:t>
            </a:r>
            <a:endParaRPr/>
          </a:p>
        </p:txBody>
      </p:sp>
      <p:cxnSp>
        <p:nvCxnSpPr>
          <p:cNvPr id="5179" name="Google Shape;5179;p301"/>
          <p:cNvCxnSpPr>
            <a:stCxn id="5180" idx="0"/>
            <a:endCxn id="5178" idx="1"/>
          </p:cNvCxnSpPr>
          <p:nvPr/>
        </p:nvCxnSpPr>
        <p:spPr>
          <a:xfrm flipH="1" rot="10800000">
            <a:off x="5558538" y="2668025"/>
            <a:ext cx="996300" cy="396900"/>
          </a:xfrm>
          <a:prstGeom prst="straightConnector1">
            <a:avLst/>
          </a:prstGeom>
          <a:noFill/>
          <a:ln cap="flat" cmpd="sng" w="9525">
            <a:solidFill>
              <a:schemeClr val="dk2"/>
            </a:solidFill>
            <a:prstDash val="solid"/>
            <a:round/>
            <a:headEnd len="med" w="med" type="none"/>
            <a:tailEnd len="med" w="med" type="triangle"/>
          </a:ln>
        </p:spPr>
      </p:cxnSp>
      <p:cxnSp>
        <p:nvCxnSpPr>
          <p:cNvPr id="5181" name="Google Shape;5181;p301"/>
          <p:cNvCxnSpPr>
            <a:stCxn id="5182" idx="0"/>
            <a:endCxn id="5178" idx="3"/>
          </p:cNvCxnSpPr>
          <p:nvPr/>
        </p:nvCxnSpPr>
        <p:spPr>
          <a:xfrm rot="10800000">
            <a:off x="7595238" y="2668025"/>
            <a:ext cx="716700" cy="447600"/>
          </a:xfrm>
          <a:prstGeom prst="straightConnector1">
            <a:avLst/>
          </a:prstGeom>
          <a:noFill/>
          <a:ln cap="flat" cmpd="sng" w="9525">
            <a:solidFill>
              <a:schemeClr val="dk2"/>
            </a:solidFill>
            <a:prstDash val="solid"/>
            <a:round/>
            <a:headEnd len="med" w="med" type="none"/>
            <a:tailEnd len="med" w="med" type="triangle"/>
          </a:ln>
        </p:spPr>
      </p:cxnSp>
      <p:cxnSp>
        <p:nvCxnSpPr>
          <p:cNvPr id="5183" name="Google Shape;5183;p301"/>
          <p:cNvCxnSpPr>
            <a:endCxn id="5178" idx="2"/>
          </p:cNvCxnSpPr>
          <p:nvPr/>
        </p:nvCxnSpPr>
        <p:spPr>
          <a:xfrm rot="10800000">
            <a:off x="7075038" y="2878025"/>
            <a:ext cx="6600" cy="303600"/>
          </a:xfrm>
          <a:prstGeom prst="straightConnector1">
            <a:avLst/>
          </a:prstGeom>
          <a:noFill/>
          <a:ln cap="flat" cmpd="sng" w="9525">
            <a:solidFill>
              <a:schemeClr val="dk2"/>
            </a:solidFill>
            <a:prstDash val="solid"/>
            <a:round/>
            <a:headEnd len="med" w="med" type="none"/>
            <a:tailEnd len="med" w="med" type="triangle"/>
          </a:ln>
        </p:spPr>
      </p:cxnSp>
      <p:sp>
        <p:nvSpPr>
          <p:cNvPr id="5184" name="Google Shape;5184;p301"/>
          <p:cNvSpPr txBox="1"/>
          <p:nvPr>
            <p:ph idx="1" type="body"/>
          </p:nvPr>
        </p:nvSpPr>
        <p:spPr>
          <a:xfrm>
            <a:off x="311700" y="1152475"/>
            <a:ext cx="4486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Encoder</a:t>
            </a:r>
            <a:endParaRPr/>
          </a:p>
          <a:p>
            <a:pPr indent="-317500" lvl="1" marL="914400" rtl="0" algn="l">
              <a:spcBef>
                <a:spcPts val="0"/>
              </a:spcBef>
              <a:spcAft>
                <a:spcPts val="0"/>
              </a:spcAft>
              <a:buSzPts val="1400"/>
              <a:buChar char="○"/>
            </a:pPr>
            <a:r>
              <a:rPr lang="en"/>
              <a:t>Concat</a:t>
            </a:r>
            <a:endParaRPr/>
          </a:p>
          <a:p>
            <a:pPr indent="-317500" lvl="2" marL="1371600" rtl="0" algn="l">
              <a:spcBef>
                <a:spcPts val="0"/>
              </a:spcBef>
              <a:spcAft>
                <a:spcPts val="0"/>
              </a:spcAft>
              <a:buSzPts val="1400"/>
              <a:buChar char="■"/>
            </a:pPr>
            <a:r>
              <a:rPr lang="en"/>
              <a:t>Append learned language </a:t>
            </a:r>
            <a:r>
              <a:rPr lang="en"/>
              <a:t>embedding for target language</a:t>
            </a:r>
            <a:r>
              <a:rPr lang="en"/>
              <a:t> to audio features</a:t>
            </a:r>
            <a:endParaRPr/>
          </a:p>
          <a:p>
            <a:pPr indent="0" lvl="0" marL="457200" rtl="0" algn="l">
              <a:spcBef>
                <a:spcPts val="1600"/>
              </a:spcBef>
              <a:spcAft>
                <a:spcPts val="1600"/>
              </a:spcAft>
              <a:buNone/>
            </a:pPr>
            <a:r>
              <a:t/>
            </a:r>
            <a:endParaRPr/>
          </a:p>
        </p:txBody>
      </p:sp>
      <p:sp>
        <p:nvSpPr>
          <p:cNvPr id="5185" name="Google Shape;5185;p30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86" name="Google Shape;5186;p301"/>
          <p:cNvSpPr/>
          <p:nvPr/>
        </p:nvSpPr>
        <p:spPr>
          <a:xfrm>
            <a:off x="5408225" y="3272550"/>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301"/>
          <p:cNvSpPr/>
          <p:nvPr/>
        </p:nvSpPr>
        <p:spPr>
          <a:xfrm>
            <a:off x="5560625" y="3272550"/>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301"/>
          <p:cNvSpPr/>
          <p:nvPr/>
        </p:nvSpPr>
        <p:spPr>
          <a:xfrm>
            <a:off x="5713025" y="3272550"/>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301"/>
          <p:cNvSpPr/>
          <p:nvPr/>
        </p:nvSpPr>
        <p:spPr>
          <a:xfrm>
            <a:off x="5865425" y="3272550"/>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90" name="Google Shape;5190;p301"/>
          <p:cNvPicPr preferRelativeResize="0"/>
          <p:nvPr/>
        </p:nvPicPr>
        <p:blipFill rotWithShape="1">
          <a:blip r:embed="rId4">
            <a:alphaModFix/>
          </a:blip>
          <a:srcRect b="0" l="0" r="88003" t="0"/>
          <a:stretch/>
        </p:blipFill>
        <p:spPr>
          <a:xfrm>
            <a:off x="5255825" y="3272088"/>
            <a:ext cx="75600" cy="331825"/>
          </a:xfrm>
          <a:prstGeom prst="rect">
            <a:avLst/>
          </a:prstGeom>
          <a:noFill/>
          <a:ln>
            <a:noFill/>
          </a:ln>
        </p:spPr>
      </p:pic>
      <p:sp>
        <p:nvSpPr>
          <p:cNvPr id="5191" name="Google Shape;5191;p301"/>
          <p:cNvSpPr/>
          <p:nvPr/>
        </p:nvSpPr>
        <p:spPr>
          <a:xfrm>
            <a:off x="6884863" y="3272550"/>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301"/>
          <p:cNvSpPr/>
          <p:nvPr/>
        </p:nvSpPr>
        <p:spPr>
          <a:xfrm>
            <a:off x="7037263" y="3272550"/>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301"/>
          <p:cNvSpPr/>
          <p:nvPr/>
        </p:nvSpPr>
        <p:spPr>
          <a:xfrm>
            <a:off x="7189663" y="3272550"/>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301"/>
          <p:cNvSpPr/>
          <p:nvPr/>
        </p:nvSpPr>
        <p:spPr>
          <a:xfrm>
            <a:off x="7342063" y="3272550"/>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301"/>
          <p:cNvSpPr/>
          <p:nvPr/>
        </p:nvSpPr>
        <p:spPr>
          <a:xfrm>
            <a:off x="8104063" y="3279525"/>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301"/>
          <p:cNvSpPr/>
          <p:nvPr/>
        </p:nvSpPr>
        <p:spPr>
          <a:xfrm>
            <a:off x="8256463" y="3279525"/>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301"/>
          <p:cNvSpPr/>
          <p:nvPr/>
        </p:nvSpPr>
        <p:spPr>
          <a:xfrm>
            <a:off x="8408863" y="3279525"/>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301"/>
          <p:cNvSpPr/>
          <p:nvPr/>
        </p:nvSpPr>
        <p:spPr>
          <a:xfrm>
            <a:off x="8561263" y="3279525"/>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99" name="Google Shape;5199;p301"/>
          <p:cNvPicPr preferRelativeResize="0"/>
          <p:nvPr/>
        </p:nvPicPr>
        <p:blipFill rotWithShape="1">
          <a:blip r:embed="rId5">
            <a:alphaModFix/>
          </a:blip>
          <a:srcRect b="0" l="0" r="88003" t="0"/>
          <a:stretch/>
        </p:blipFill>
        <p:spPr>
          <a:xfrm>
            <a:off x="7951675" y="3268837"/>
            <a:ext cx="75600" cy="338325"/>
          </a:xfrm>
          <a:prstGeom prst="rect">
            <a:avLst/>
          </a:prstGeom>
          <a:noFill/>
          <a:ln>
            <a:noFill/>
          </a:ln>
        </p:spPr>
      </p:pic>
      <p:pic>
        <p:nvPicPr>
          <p:cNvPr id="5200" name="Google Shape;5200;p301"/>
          <p:cNvPicPr preferRelativeResize="0"/>
          <p:nvPr/>
        </p:nvPicPr>
        <p:blipFill rotWithShape="1">
          <a:blip r:embed="rId6">
            <a:alphaModFix/>
          </a:blip>
          <a:srcRect b="0" l="0" r="88003" t="0"/>
          <a:stretch/>
        </p:blipFill>
        <p:spPr>
          <a:xfrm>
            <a:off x="6732475" y="3272550"/>
            <a:ext cx="75600" cy="338325"/>
          </a:xfrm>
          <a:prstGeom prst="rect">
            <a:avLst/>
          </a:prstGeom>
          <a:noFill/>
          <a:ln>
            <a:noFill/>
          </a:ln>
        </p:spPr>
      </p:pic>
      <p:cxnSp>
        <p:nvCxnSpPr>
          <p:cNvPr id="5201" name="Google Shape;5201;p301"/>
          <p:cNvCxnSpPr>
            <a:stCxn id="5177" idx="0"/>
          </p:cNvCxnSpPr>
          <p:nvPr/>
        </p:nvCxnSpPr>
        <p:spPr>
          <a:xfrm rot="10800000">
            <a:off x="5672850" y="3734750"/>
            <a:ext cx="1402200" cy="405300"/>
          </a:xfrm>
          <a:prstGeom prst="straightConnector1">
            <a:avLst/>
          </a:prstGeom>
          <a:noFill/>
          <a:ln cap="flat" cmpd="sng" w="9525">
            <a:solidFill>
              <a:schemeClr val="dk2"/>
            </a:solidFill>
            <a:prstDash val="solid"/>
            <a:round/>
            <a:headEnd len="med" w="med" type="none"/>
            <a:tailEnd len="med" w="med" type="triangle"/>
          </a:ln>
        </p:spPr>
      </p:cxnSp>
      <p:cxnSp>
        <p:nvCxnSpPr>
          <p:cNvPr id="5202" name="Google Shape;5202;p301"/>
          <p:cNvCxnSpPr>
            <a:stCxn id="5177" idx="0"/>
          </p:cNvCxnSpPr>
          <p:nvPr/>
        </p:nvCxnSpPr>
        <p:spPr>
          <a:xfrm flipH="1" rot="10800000">
            <a:off x="7075050" y="3720650"/>
            <a:ext cx="2100" cy="419400"/>
          </a:xfrm>
          <a:prstGeom prst="straightConnector1">
            <a:avLst/>
          </a:prstGeom>
          <a:noFill/>
          <a:ln cap="flat" cmpd="sng" w="9525">
            <a:solidFill>
              <a:schemeClr val="dk2"/>
            </a:solidFill>
            <a:prstDash val="solid"/>
            <a:round/>
            <a:headEnd len="med" w="med" type="none"/>
            <a:tailEnd len="med" w="med" type="triangle"/>
          </a:ln>
        </p:spPr>
      </p:cxnSp>
      <p:cxnSp>
        <p:nvCxnSpPr>
          <p:cNvPr id="5203" name="Google Shape;5203;p301"/>
          <p:cNvCxnSpPr>
            <a:stCxn id="5177" idx="0"/>
          </p:cNvCxnSpPr>
          <p:nvPr/>
        </p:nvCxnSpPr>
        <p:spPr>
          <a:xfrm flipH="1" rot="10800000">
            <a:off x="7075050" y="3706250"/>
            <a:ext cx="1202700" cy="433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7" name="Shape 5207"/>
        <p:cNvGrpSpPr/>
        <p:nvPr/>
      </p:nvGrpSpPr>
      <p:grpSpPr>
        <a:xfrm>
          <a:off x="0" y="0"/>
          <a:ext cx="0" cy="0"/>
          <a:chOff x="0" y="0"/>
          <a:chExt cx="0" cy="0"/>
        </a:xfrm>
      </p:grpSpPr>
      <p:sp>
        <p:nvSpPr>
          <p:cNvPr id="5208" name="Google Shape;5208;p30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Multilingual ST - Language representation</a:t>
            </a:r>
            <a:endParaRPr/>
          </a:p>
        </p:txBody>
      </p:sp>
      <p:sp>
        <p:nvSpPr>
          <p:cNvPr id="5209" name="Google Shape;5209;p302"/>
          <p:cNvSpPr/>
          <p:nvPr/>
        </p:nvSpPr>
        <p:spPr>
          <a:xfrm>
            <a:off x="6554838" y="2229425"/>
            <a:ext cx="1040400" cy="4200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Encoder</a:t>
            </a:r>
            <a:endParaRPr/>
          </a:p>
        </p:txBody>
      </p:sp>
      <p:sp>
        <p:nvSpPr>
          <p:cNvPr id="5210" name="Google Shape;5210;p302"/>
          <p:cNvSpPr txBox="1"/>
          <p:nvPr>
            <p:ph idx="1" type="body"/>
          </p:nvPr>
        </p:nvSpPr>
        <p:spPr>
          <a:xfrm>
            <a:off x="311700" y="1152475"/>
            <a:ext cx="4486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Encoder</a:t>
            </a:r>
            <a:endParaRPr/>
          </a:p>
          <a:p>
            <a:pPr indent="-317500" lvl="1" marL="914400" rtl="0" algn="l">
              <a:spcBef>
                <a:spcPts val="0"/>
              </a:spcBef>
              <a:spcAft>
                <a:spcPts val="0"/>
              </a:spcAft>
              <a:buSzPts val="1400"/>
              <a:buChar char="○"/>
            </a:pPr>
            <a:r>
              <a:rPr lang="en"/>
              <a:t>Concat</a:t>
            </a:r>
            <a:endParaRPr/>
          </a:p>
          <a:p>
            <a:pPr indent="-317500" lvl="2" marL="1371600" rtl="0" algn="l">
              <a:spcBef>
                <a:spcPts val="0"/>
              </a:spcBef>
              <a:spcAft>
                <a:spcPts val="0"/>
              </a:spcAft>
              <a:buSzPts val="1400"/>
              <a:buChar char="■"/>
            </a:pPr>
            <a:r>
              <a:rPr lang="en"/>
              <a:t>Append learned language embedding for target language to audio features</a:t>
            </a:r>
            <a:endParaRPr/>
          </a:p>
          <a:p>
            <a:pPr indent="-317500" lvl="1" marL="914400" rtl="0" algn="l">
              <a:spcBef>
                <a:spcPts val="0"/>
              </a:spcBef>
              <a:spcAft>
                <a:spcPts val="0"/>
              </a:spcAft>
              <a:buSzPts val="1400"/>
              <a:buChar char="○"/>
            </a:pPr>
            <a:r>
              <a:rPr lang="en"/>
              <a:t>Merge</a:t>
            </a:r>
            <a:endParaRPr/>
          </a:p>
          <a:p>
            <a:pPr indent="-317500" lvl="2" marL="1371600" rtl="0" algn="l">
              <a:spcBef>
                <a:spcPts val="0"/>
              </a:spcBef>
              <a:spcAft>
                <a:spcPts val="0"/>
              </a:spcAft>
              <a:buSzPts val="1400"/>
              <a:buChar char="■"/>
            </a:pPr>
            <a:r>
              <a:rPr lang="en"/>
              <a:t>Repeat language embedding for target </a:t>
            </a:r>
            <a:r>
              <a:rPr lang="en"/>
              <a:t>language</a:t>
            </a:r>
            <a:r>
              <a:rPr lang="en"/>
              <a:t> at each time step</a:t>
            </a:r>
            <a:endParaRPr/>
          </a:p>
        </p:txBody>
      </p:sp>
      <p:sp>
        <p:nvSpPr>
          <p:cNvPr id="5211" name="Google Shape;5211;p30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12" name="Google Shape;5212;p302"/>
          <p:cNvSpPr/>
          <p:nvPr/>
        </p:nvSpPr>
        <p:spPr>
          <a:xfrm>
            <a:off x="5408225" y="3272550"/>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302"/>
          <p:cNvSpPr/>
          <p:nvPr/>
        </p:nvSpPr>
        <p:spPr>
          <a:xfrm>
            <a:off x="5560625" y="3272550"/>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302"/>
          <p:cNvSpPr/>
          <p:nvPr/>
        </p:nvSpPr>
        <p:spPr>
          <a:xfrm>
            <a:off x="5713025" y="3272550"/>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302"/>
          <p:cNvSpPr/>
          <p:nvPr/>
        </p:nvSpPr>
        <p:spPr>
          <a:xfrm>
            <a:off x="5865425" y="3272550"/>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16" name="Google Shape;5216;p302"/>
          <p:cNvPicPr preferRelativeResize="0"/>
          <p:nvPr/>
        </p:nvPicPr>
        <p:blipFill rotWithShape="1">
          <a:blip r:embed="rId3">
            <a:alphaModFix/>
          </a:blip>
          <a:srcRect b="0" l="0" r="88003" t="0"/>
          <a:stretch/>
        </p:blipFill>
        <p:spPr>
          <a:xfrm>
            <a:off x="5408225" y="2947688"/>
            <a:ext cx="75600" cy="331825"/>
          </a:xfrm>
          <a:prstGeom prst="rect">
            <a:avLst/>
          </a:prstGeom>
          <a:noFill/>
          <a:ln>
            <a:noFill/>
          </a:ln>
        </p:spPr>
      </p:pic>
      <p:sp>
        <p:nvSpPr>
          <p:cNvPr id="5217" name="Google Shape;5217;p302"/>
          <p:cNvSpPr/>
          <p:nvPr/>
        </p:nvSpPr>
        <p:spPr>
          <a:xfrm>
            <a:off x="6884863" y="3272550"/>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302"/>
          <p:cNvSpPr/>
          <p:nvPr/>
        </p:nvSpPr>
        <p:spPr>
          <a:xfrm>
            <a:off x="7037263" y="3272550"/>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302"/>
          <p:cNvSpPr/>
          <p:nvPr/>
        </p:nvSpPr>
        <p:spPr>
          <a:xfrm>
            <a:off x="7189663" y="3272550"/>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302"/>
          <p:cNvSpPr/>
          <p:nvPr/>
        </p:nvSpPr>
        <p:spPr>
          <a:xfrm>
            <a:off x="7342063" y="3272550"/>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302"/>
          <p:cNvSpPr/>
          <p:nvPr/>
        </p:nvSpPr>
        <p:spPr>
          <a:xfrm>
            <a:off x="8104063" y="3279525"/>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302"/>
          <p:cNvSpPr/>
          <p:nvPr/>
        </p:nvSpPr>
        <p:spPr>
          <a:xfrm>
            <a:off x="8256463" y="3279525"/>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302"/>
          <p:cNvSpPr/>
          <p:nvPr/>
        </p:nvSpPr>
        <p:spPr>
          <a:xfrm>
            <a:off x="8408863" y="3279525"/>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302"/>
          <p:cNvSpPr/>
          <p:nvPr/>
        </p:nvSpPr>
        <p:spPr>
          <a:xfrm>
            <a:off x="8561263" y="3279525"/>
            <a:ext cx="75600" cy="330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25" name="Google Shape;5225;p302"/>
          <p:cNvPicPr preferRelativeResize="0"/>
          <p:nvPr/>
        </p:nvPicPr>
        <p:blipFill rotWithShape="1">
          <a:blip r:embed="rId4">
            <a:alphaModFix/>
          </a:blip>
          <a:srcRect b="0" l="0" r="88003" t="0"/>
          <a:stretch/>
        </p:blipFill>
        <p:spPr>
          <a:xfrm>
            <a:off x="8104075" y="2944438"/>
            <a:ext cx="75600" cy="338325"/>
          </a:xfrm>
          <a:prstGeom prst="rect">
            <a:avLst/>
          </a:prstGeom>
          <a:noFill/>
          <a:ln>
            <a:noFill/>
          </a:ln>
        </p:spPr>
      </p:pic>
      <p:pic>
        <p:nvPicPr>
          <p:cNvPr id="5226" name="Google Shape;5226;p302"/>
          <p:cNvPicPr preferRelativeResize="0"/>
          <p:nvPr/>
        </p:nvPicPr>
        <p:blipFill rotWithShape="1">
          <a:blip r:embed="rId5">
            <a:alphaModFix/>
          </a:blip>
          <a:srcRect b="0" l="0" r="88003" t="0"/>
          <a:stretch/>
        </p:blipFill>
        <p:spPr>
          <a:xfrm>
            <a:off x="6884875" y="2944450"/>
            <a:ext cx="75600" cy="338325"/>
          </a:xfrm>
          <a:prstGeom prst="rect">
            <a:avLst/>
          </a:prstGeom>
          <a:noFill/>
          <a:ln>
            <a:noFill/>
          </a:ln>
        </p:spPr>
      </p:pic>
      <p:cxnSp>
        <p:nvCxnSpPr>
          <p:cNvPr id="5227" name="Google Shape;5227;p302"/>
          <p:cNvCxnSpPr/>
          <p:nvPr/>
        </p:nvCxnSpPr>
        <p:spPr>
          <a:xfrm flipH="1" rot="10800000">
            <a:off x="5558400" y="2439500"/>
            <a:ext cx="996300" cy="396900"/>
          </a:xfrm>
          <a:prstGeom prst="straightConnector1">
            <a:avLst/>
          </a:prstGeom>
          <a:noFill/>
          <a:ln cap="flat" cmpd="sng" w="9525">
            <a:solidFill>
              <a:schemeClr val="dk2"/>
            </a:solidFill>
            <a:prstDash val="solid"/>
            <a:round/>
            <a:headEnd len="med" w="med" type="none"/>
            <a:tailEnd len="med" w="med" type="triangle"/>
          </a:ln>
        </p:spPr>
      </p:cxnSp>
      <p:cxnSp>
        <p:nvCxnSpPr>
          <p:cNvPr id="5228" name="Google Shape;5228;p302"/>
          <p:cNvCxnSpPr/>
          <p:nvPr/>
        </p:nvCxnSpPr>
        <p:spPr>
          <a:xfrm rot="10800000">
            <a:off x="7595375" y="2439400"/>
            <a:ext cx="716700" cy="447600"/>
          </a:xfrm>
          <a:prstGeom prst="straightConnector1">
            <a:avLst/>
          </a:prstGeom>
          <a:noFill/>
          <a:ln cap="flat" cmpd="sng" w="9525">
            <a:solidFill>
              <a:schemeClr val="dk2"/>
            </a:solidFill>
            <a:prstDash val="solid"/>
            <a:round/>
            <a:headEnd len="med" w="med" type="none"/>
            <a:tailEnd len="med" w="med" type="triangle"/>
          </a:ln>
        </p:spPr>
      </p:cxnSp>
      <p:cxnSp>
        <p:nvCxnSpPr>
          <p:cNvPr id="5229" name="Google Shape;5229;p302"/>
          <p:cNvCxnSpPr/>
          <p:nvPr/>
        </p:nvCxnSpPr>
        <p:spPr>
          <a:xfrm rot="10800000">
            <a:off x="7075050" y="2649500"/>
            <a:ext cx="0" cy="186900"/>
          </a:xfrm>
          <a:prstGeom prst="straightConnector1">
            <a:avLst/>
          </a:prstGeom>
          <a:noFill/>
          <a:ln cap="flat" cmpd="sng" w="9525">
            <a:solidFill>
              <a:schemeClr val="dk2"/>
            </a:solidFill>
            <a:prstDash val="solid"/>
            <a:round/>
            <a:headEnd len="med" w="med" type="none"/>
            <a:tailEnd len="med" w="med" type="triangle"/>
          </a:ln>
        </p:spPr>
      </p:cxnSp>
      <p:pic>
        <p:nvPicPr>
          <p:cNvPr id="5230" name="Google Shape;5230;p302"/>
          <p:cNvPicPr preferRelativeResize="0"/>
          <p:nvPr/>
        </p:nvPicPr>
        <p:blipFill rotWithShape="1">
          <a:blip r:embed="rId3">
            <a:alphaModFix/>
          </a:blip>
          <a:srcRect b="0" l="0" r="88003" t="0"/>
          <a:stretch/>
        </p:blipFill>
        <p:spPr>
          <a:xfrm>
            <a:off x="5560625" y="2947688"/>
            <a:ext cx="75600" cy="331825"/>
          </a:xfrm>
          <a:prstGeom prst="rect">
            <a:avLst/>
          </a:prstGeom>
          <a:noFill/>
          <a:ln>
            <a:noFill/>
          </a:ln>
        </p:spPr>
      </p:pic>
      <p:pic>
        <p:nvPicPr>
          <p:cNvPr id="5231" name="Google Shape;5231;p302"/>
          <p:cNvPicPr preferRelativeResize="0"/>
          <p:nvPr/>
        </p:nvPicPr>
        <p:blipFill rotWithShape="1">
          <a:blip r:embed="rId3">
            <a:alphaModFix/>
          </a:blip>
          <a:srcRect b="0" l="0" r="88003" t="0"/>
          <a:stretch/>
        </p:blipFill>
        <p:spPr>
          <a:xfrm>
            <a:off x="5713025" y="2937513"/>
            <a:ext cx="75600" cy="331825"/>
          </a:xfrm>
          <a:prstGeom prst="rect">
            <a:avLst/>
          </a:prstGeom>
          <a:noFill/>
          <a:ln>
            <a:noFill/>
          </a:ln>
        </p:spPr>
      </p:pic>
      <p:pic>
        <p:nvPicPr>
          <p:cNvPr id="5232" name="Google Shape;5232;p302"/>
          <p:cNvPicPr preferRelativeResize="0"/>
          <p:nvPr/>
        </p:nvPicPr>
        <p:blipFill rotWithShape="1">
          <a:blip r:embed="rId3">
            <a:alphaModFix/>
          </a:blip>
          <a:srcRect b="0" l="0" r="88003" t="0"/>
          <a:stretch/>
        </p:blipFill>
        <p:spPr>
          <a:xfrm>
            <a:off x="5865425" y="2947688"/>
            <a:ext cx="75600" cy="331825"/>
          </a:xfrm>
          <a:prstGeom prst="rect">
            <a:avLst/>
          </a:prstGeom>
          <a:noFill/>
          <a:ln>
            <a:noFill/>
          </a:ln>
        </p:spPr>
      </p:pic>
      <p:pic>
        <p:nvPicPr>
          <p:cNvPr id="5233" name="Google Shape;5233;p302"/>
          <p:cNvPicPr preferRelativeResize="0"/>
          <p:nvPr/>
        </p:nvPicPr>
        <p:blipFill rotWithShape="1">
          <a:blip r:embed="rId5">
            <a:alphaModFix/>
          </a:blip>
          <a:srcRect b="0" l="0" r="88003" t="0"/>
          <a:stretch/>
        </p:blipFill>
        <p:spPr>
          <a:xfrm>
            <a:off x="7037275" y="2944450"/>
            <a:ext cx="75600" cy="338325"/>
          </a:xfrm>
          <a:prstGeom prst="rect">
            <a:avLst/>
          </a:prstGeom>
          <a:noFill/>
          <a:ln>
            <a:noFill/>
          </a:ln>
        </p:spPr>
      </p:pic>
      <p:pic>
        <p:nvPicPr>
          <p:cNvPr id="5234" name="Google Shape;5234;p302"/>
          <p:cNvPicPr preferRelativeResize="0"/>
          <p:nvPr/>
        </p:nvPicPr>
        <p:blipFill rotWithShape="1">
          <a:blip r:embed="rId5">
            <a:alphaModFix/>
          </a:blip>
          <a:srcRect b="0" l="0" r="88003" t="0"/>
          <a:stretch/>
        </p:blipFill>
        <p:spPr>
          <a:xfrm>
            <a:off x="7189675" y="2931025"/>
            <a:ext cx="75600" cy="338325"/>
          </a:xfrm>
          <a:prstGeom prst="rect">
            <a:avLst/>
          </a:prstGeom>
          <a:noFill/>
          <a:ln>
            <a:noFill/>
          </a:ln>
        </p:spPr>
      </p:pic>
      <p:pic>
        <p:nvPicPr>
          <p:cNvPr id="5235" name="Google Shape;5235;p302"/>
          <p:cNvPicPr preferRelativeResize="0"/>
          <p:nvPr/>
        </p:nvPicPr>
        <p:blipFill rotWithShape="1">
          <a:blip r:embed="rId5">
            <a:alphaModFix/>
          </a:blip>
          <a:srcRect b="0" l="0" r="88003" t="0"/>
          <a:stretch/>
        </p:blipFill>
        <p:spPr>
          <a:xfrm>
            <a:off x="7342075" y="2934275"/>
            <a:ext cx="75600" cy="338325"/>
          </a:xfrm>
          <a:prstGeom prst="rect">
            <a:avLst/>
          </a:prstGeom>
          <a:noFill/>
          <a:ln>
            <a:noFill/>
          </a:ln>
        </p:spPr>
      </p:pic>
      <p:pic>
        <p:nvPicPr>
          <p:cNvPr id="5236" name="Google Shape;5236;p302"/>
          <p:cNvPicPr preferRelativeResize="0"/>
          <p:nvPr/>
        </p:nvPicPr>
        <p:blipFill rotWithShape="1">
          <a:blip r:embed="rId4">
            <a:alphaModFix/>
          </a:blip>
          <a:srcRect b="0" l="0" r="88003" t="0"/>
          <a:stretch/>
        </p:blipFill>
        <p:spPr>
          <a:xfrm>
            <a:off x="8256475" y="2944438"/>
            <a:ext cx="75600" cy="338325"/>
          </a:xfrm>
          <a:prstGeom prst="rect">
            <a:avLst/>
          </a:prstGeom>
          <a:noFill/>
          <a:ln>
            <a:noFill/>
          </a:ln>
        </p:spPr>
      </p:pic>
      <p:pic>
        <p:nvPicPr>
          <p:cNvPr id="5237" name="Google Shape;5237;p302"/>
          <p:cNvPicPr preferRelativeResize="0"/>
          <p:nvPr/>
        </p:nvPicPr>
        <p:blipFill rotWithShape="1">
          <a:blip r:embed="rId4">
            <a:alphaModFix/>
          </a:blip>
          <a:srcRect b="0" l="0" r="88003" t="0"/>
          <a:stretch/>
        </p:blipFill>
        <p:spPr>
          <a:xfrm>
            <a:off x="8408875" y="2944438"/>
            <a:ext cx="75600" cy="338325"/>
          </a:xfrm>
          <a:prstGeom prst="rect">
            <a:avLst/>
          </a:prstGeom>
          <a:noFill/>
          <a:ln>
            <a:noFill/>
          </a:ln>
        </p:spPr>
      </p:pic>
      <p:pic>
        <p:nvPicPr>
          <p:cNvPr id="5238" name="Google Shape;5238;p302"/>
          <p:cNvPicPr preferRelativeResize="0"/>
          <p:nvPr/>
        </p:nvPicPr>
        <p:blipFill rotWithShape="1">
          <a:blip r:embed="rId4">
            <a:alphaModFix/>
          </a:blip>
          <a:srcRect b="0" l="0" r="88003" t="0"/>
          <a:stretch/>
        </p:blipFill>
        <p:spPr>
          <a:xfrm>
            <a:off x="8561275" y="2944438"/>
            <a:ext cx="75600" cy="338325"/>
          </a:xfrm>
          <a:prstGeom prst="rect">
            <a:avLst/>
          </a:prstGeom>
          <a:noFill/>
          <a:ln>
            <a:noFill/>
          </a:ln>
        </p:spPr>
      </p:pic>
      <p:pic>
        <p:nvPicPr>
          <p:cNvPr id="5239" name="Google Shape;5239;p302"/>
          <p:cNvPicPr preferRelativeResize="0"/>
          <p:nvPr/>
        </p:nvPicPr>
        <p:blipFill rotWithShape="1">
          <a:blip r:embed="rId6">
            <a:alphaModFix/>
          </a:blip>
          <a:srcRect b="0" l="0" r="84799" t="0"/>
          <a:stretch/>
        </p:blipFill>
        <p:spPr>
          <a:xfrm>
            <a:off x="6554825" y="4140050"/>
            <a:ext cx="1040449" cy="576675"/>
          </a:xfrm>
          <a:prstGeom prst="rect">
            <a:avLst/>
          </a:prstGeom>
          <a:noFill/>
          <a:ln>
            <a:noFill/>
          </a:ln>
        </p:spPr>
      </p:pic>
      <p:cxnSp>
        <p:nvCxnSpPr>
          <p:cNvPr id="5240" name="Google Shape;5240;p302"/>
          <p:cNvCxnSpPr>
            <a:stCxn id="5239" idx="0"/>
          </p:cNvCxnSpPr>
          <p:nvPr/>
        </p:nvCxnSpPr>
        <p:spPr>
          <a:xfrm rot="10800000">
            <a:off x="5672850" y="3734750"/>
            <a:ext cx="1402200" cy="405300"/>
          </a:xfrm>
          <a:prstGeom prst="straightConnector1">
            <a:avLst/>
          </a:prstGeom>
          <a:noFill/>
          <a:ln cap="flat" cmpd="sng" w="9525">
            <a:solidFill>
              <a:schemeClr val="dk2"/>
            </a:solidFill>
            <a:prstDash val="solid"/>
            <a:round/>
            <a:headEnd len="med" w="med" type="none"/>
            <a:tailEnd len="med" w="med" type="triangle"/>
          </a:ln>
        </p:spPr>
      </p:cxnSp>
      <p:cxnSp>
        <p:nvCxnSpPr>
          <p:cNvPr id="5241" name="Google Shape;5241;p302"/>
          <p:cNvCxnSpPr>
            <a:stCxn id="5239" idx="0"/>
          </p:cNvCxnSpPr>
          <p:nvPr/>
        </p:nvCxnSpPr>
        <p:spPr>
          <a:xfrm flipH="1" rot="10800000">
            <a:off x="7075050" y="3720650"/>
            <a:ext cx="2100" cy="419400"/>
          </a:xfrm>
          <a:prstGeom prst="straightConnector1">
            <a:avLst/>
          </a:prstGeom>
          <a:noFill/>
          <a:ln cap="flat" cmpd="sng" w="9525">
            <a:solidFill>
              <a:schemeClr val="dk2"/>
            </a:solidFill>
            <a:prstDash val="solid"/>
            <a:round/>
            <a:headEnd len="med" w="med" type="none"/>
            <a:tailEnd len="med" w="med" type="triangle"/>
          </a:ln>
        </p:spPr>
      </p:cxnSp>
      <p:cxnSp>
        <p:nvCxnSpPr>
          <p:cNvPr id="5242" name="Google Shape;5242;p302"/>
          <p:cNvCxnSpPr>
            <a:stCxn id="5239" idx="0"/>
          </p:cNvCxnSpPr>
          <p:nvPr/>
        </p:nvCxnSpPr>
        <p:spPr>
          <a:xfrm flipH="1" rot="10800000">
            <a:off x="7075050" y="3706250"/>
            <a:ext cx="1202700" cy="433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6" name="Shape 5246"/>
        <p:cNvGrpSpPr/>
        <p:nvPr/>
      </p:nvGrpSpPr>
      <p:grpSpPr>
        <a:xfrm>
          <a:off x="0" y="0"/>
          <a:ext cx="0" cy="0"/>
          <a:chOff x="0" y="0"/>
          <a:chExt cx="0" cy="0"/>
        </a:xfrm>
      </p:grpSpPr>
      <p:sp>
        <p:nvSpPr>
          <p:cNvPr id="5247" name="Google Shape;5247;p30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Multilingual ST - Language representation</a:t>
            </a:r>
            <a:endParaRPr/>
          </a:p>
        </p:txBody>
      </p:sp>
      <p:sp>
        <p:nvSpPr>
          <p:cNvPr id="5248" name="Google Shape;5248;p303"/>
          <p:cNvSpPr/>
          <p:nvPr/>
        </p:nvSpPr>
        <p:spPr>
          <a:xfrm>
            <a:off x="5259438" y="3601025"/>
            <a:ext cx="1040400" cy="4200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Encoder</a:t>
            </a:r>
            <a:endParaRPr/>
          </a:p>
        </p:txBody>
      </p:sp>
      <p:sp>
        <p:nvSpPr>
          <p:cNvPr id="5249" name="Google Shape;5249;p303"/>
          <p:cNvSpPr txBox="1"/>
          <p:nvPr>
            <p:ph idx="1" type="body"/>
          </p:nvPr>
        </p:nvSpPr>
        <p:spPr>
          <a:xfrm>
            <a:off x="311700" y="1152475"/>
            <a:ext cx="4486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Encoder</a:t>
            </a:r>
            <a:endParaRPr/>
          </a:p>
          <a:p>
            <a:pPr indent="-342900" lvl="0" marL="457200" rtl="0" algn="l">
              <a:spcBef>
                <a:spcPts val="0"/>
              </a:spcBef>
              <a:spcAft>
                <a:spcPts val="0"/>
              </a:spcAft>
              <a:buSzPts val="1800"/>
              <a:buChar char="●"/>
            </a:pPr>
            <a:r>
              <a:rPr lang="en"/>
              <a:t>Decoder</a:t>
            </a:r>
            <a:endParaRPr/>
          </a:p>
          <a:p>
            <a:pPr indent="0" lvl="0" marL="914400" rtl="0" algn="l">
              <a:spcBef>
                <a:spcPts val="1600"/>
              </a:spcBef>
              <a:spcAft>
                <a:spcPts val="1600"/>
              </a:spcAft>
              <a:buNone/>
            </a:pPr>
            <a:r>
              <a:t/>
            </a:r>
            <a:endParaRPr/>
          </a:p>
        </p:txBody>
      </p:sp>
      <p:sp>
        <p:nvSpPr>
          <p:cNvPr id="5250" name="Google Shape;5250;p30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5251" name="Google Shape;5251;p303"/>
          <p:cNvCxnSpPr/>
          <p:nvPr/>
        </p:nvCxnSpPr>
        <p:spPr>
          <a:xfrm rot="10800000">
            <a:off x="5779650" y="4021100"/>
            <a:ext cx="0" cy="186900"/>
          </a:xfrm>
          <a:prstGeom prst="straightConnector1">
            <a:avLst/>
          </a:prstGeom>
          <a:noFill/>
          <a:ln cap="flat" cmpd="sng" w="9525">
            <a:solidFill>
              <a:schemeClr val="dk2"/>
            </a:solidFill>
            <a:prstDash val="solid"/>
            <a:round/>
            <a:headEnd len="med" w="med" type="none"/>
            <a:tailEnd len="med" w="med" type="triangle"/>
          </a:ln>
        </p:spPr>
      </p:cxnSp>
      <p:pic>
        <p:nvPicPr>
          <p:cNvPr id="5252" name="Google Shape;5252;p303"/>
          <p:cNvPicPr preferRelativeResize="0"/>
          <p:nvPr/>
        </p:nvPicPr>
        <p:blipFill rotWithShape="1">
          <a:blip r:embed="rId3">
            <a:alphaModFix/>
          </a:blip>
          <a:srcRect b="0" l="0" r="84799" t="0"/>
          <a:stretch/>
        </p:blipFill>
        <p:spPr>
          <a:xfrm>
            <a:off x="5259425" y="4140050"/>
            <a:ext cx="1040449" cy="576675"/>
          </a:xfrm>
          <a:prstGeom prst="rect">
            <a:avLst/>
          </a:prstGeom>
          <a:noFill/>
          <a:ln>
            <a:noFill/>
          </a:ln>
        </p:spPr>
      </p:pic>
      <p:sp>
        <p:nvSpPr>
          <p:cNvPr id="5253" name="Google Shape;5253;p303"/>
          <p:cNvSpPr/>
          <p:nvPr/>
        </p:nvSpPr>
        <p:spPr>
          <a:xfrm>
            <a:off x="6781730" y="2473375"/>
            <a:ext cx="1491300" cy="4200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Decoder</a:t>
            </a:r>
            <a:endParaRPr/>
          </a:p>
        </p:txBody>
      </p:sp>
      <p:cxnSp>
        <p:nvCxnSpPr>
          <p:cNvPr id="5254" name="Google Shape;5254;p303"/>
          <p:cNvCxnSpPr>
            <a:stCxn id="5248" idx="0"/>
            <a:endCxn id="5253" idx="1"/>
          </p:cNvCxnSpPr>
          <p:nvPr/>
        </p:nvCxnSpPr>
        <p:spPr>
          <a:xfrm flipH="1" rot="10800000">
            <a:off x="5779638" y="2683325"/>
            <a:ext cx="1002000" cy="917700"/>
          </a:xfrm>
          <a:prstGeom prst="straightConnector1">
            <a:avLst/>
          </a:prstGeom>
          <a:noFill/>
          <a:ln cap="flat" cmpd="sng" w="9525">
            <a:solidFill>
              <a:schemeClr val="dk2"/>
            </a:solidFill>
            <a:prstDash val="solid"/>
            <a:round/>
            <a:headEnd len="med" w="med" type="none"/>
            <a:tailEnd len="med" w="med" type="triangle"/>
          </a:ln>
        </p:spPr>
      </p:cxnSp>
      <p:sp>
        <p:nvSpPr>
          <p:cNvPr id="5255" name="Google Shape;5255;p303"/>
          <p:cNvSpPr txBox="1"/>
          <p:nvPr/>
        </p:nvSpPr>
        <p:spPr>
          <a:xfrm>
            <a:off x="6641550" y="2954125"/>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&lt;s&gt;</a:t>
            </a:r>
            <a:endParaRPr>
              <a:latin typeface="Source Sans Pro"/>
              <a:ea typeface="Source Sans Pro"/>
              <a:cs typeface="Source Sans Pro"/>
              <a:sym typeface="Source Sans Pro"/>
            </a:endParaRPr>
          </a:p>
        </p:txBody>
      </p:sp>
      <p:sp>
        <p:nvSpPr>
          <p:cNvPr id="5256" name="Google Shape;5256;p303"/>
          <p:cNvSpPr txBox="1"/>
          <p:nvPr/>
        </p:nvSpPr>
        <p:spPr>
          <a:xfrm>
            <a:off x="7086325" y="2954125"/>
            <a:ext cx="1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a:t>
            </a:r>
            <a:endParaRPr>
              <a:latin typeface="Source Sans Pro"/>
              <a:ea typeface="Source Sans Pro"/>
              <a:cs typeface="Source Sans Pro"/>
              <a:sym typeface="Source Sans Pro"/>
            </a:endParaRPr>
          </a:p>
        </p:txBody>
      </p:sp>
      <p:sp>
        <p:nvSpPr>
          <p:cNvPr id="5257" name="Google Shape;5257;p303"/>
          <p:cNvSpPr txBox="1"/>
          <p:nvPr/>
        </p:nvSpPr>
        <p:spPr>
          <a:xfrm>
            <a:off x="7305625" y="2954125"/>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go</a:t>
            </a:r>
            <a:endParaRPr>
              <a:latin typeface="Source Sans Pro"/>
              <a:ea typeface="Source Sans Pro"/>
              <a:cs typeface="Source Sans Pro"/>
              <a:sym typeface="Source Sans Pro"/>
            </a:endParaRPr>
          </a:p>
        </p:txBody>
      </p:sp>
      <p:sp>
        <p:nvSpPr>
          <p:cNvPr id="5258" name="Google Shape;5258;p303"/>
          <p:cNvSpPr txBox="1"/>
          <p:nvPr/>
        </p:nvSpPr>
        <p:spPr>
          <a:xfrm>
            <a:off x="7686600" y="2993050"/>
            <a:ext cx="6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home</a:t>
            </a:r>
            <a:endParaRPr>
              <a:latin typeface="Source Sans Pro"/>
              <a:ea typeface="Source Sans Pro"/>
              <a:cs typeface="Source Sans Pro"/>
              <a:sym typeface="Source Sans Pro"/>
            </a:endParaRPr>
          </a:p>
        </p:txBody>
      </p:sp>
      <p:sp>
        <p:nvSpPr>
          <p:cNvPr id="5259" name="Google Shape;5259;p303"/>
          <p:cNvSpPr txBox="1"/>
          <p:nvPr/>
        </p:nvSpPr>
        <p:spPr>
          <a:xfrm>
            <a:off x="6756525" y="1973500"/>
            <a:ext cx="1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a:t>
            </a:r>
            <a:endParaRPr>
              <a:latin typeface="Source Sans Pro"/>
              <a:ea typeface="Source Sans Pro"/>
              <a:cs typeface="Source Sans Pro"/>
              <a:sym typeface="Source Sans Pro"/>
            </a:endParaRPr>
          </a:p>
        </p:txBody>
      </p:sp>
      <p:sp>
        <p:nvSpPr>
          <p:cNvPr id="5260" name="Google Shape;5260;p303"/>
          <p:cNvSpPr txBox="1"/>
          <p:nvPr/>
        </p:nvSpPr>
        <p:spPr>
          <a:xfrm>
            <a:off x="6975825" y="1973500"/>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go</a:t>
            </a:r>
            <a:endParaRPr>
              <a:latin typeface="Source Sans Pro"/>
              <a:ea typeface="Source Sans Pro"/>
              <a:cs typeface="Source Sans Pro"/>
              <a:sym typeface="Source Sans Pro"/>
            </a:endParaRPr>
          </a:p>
        </p:txBody>
      </p:sp>
      <p:sp>
        <p:nvSpPr>
          <p:cNvPr id="5261" name="Google Shape;5261;p303"/>
          <p:cNvSpPr txBox="1"/>
          <p:nvPr/>
        </p:nvSpPr>
        <p:spPr>
          <a:xfrm>
            <a:off x="7356800" y="2012425"/>
            <a:ext cx="6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home</a:t>
            </a:r>
            <a:endParaRPr>
              <a:latin typeface="Source Sans Pro"/>
              <a:ea typeface="Source Sans Pro"/>
              <a:cs typeface="Source Sans Pro"/>
              <a:sym typeface="Source Sans Pro"/>
            </a:endParaRPr>
          </a:p>
        </p:txBody>
      </p:sp>
      <p:sp>
        <p:nvSpPr>
          <p:cNvPr id="5262" name="Google Shape;5262;p303"/>
          <p:cNvSpPr txBox="1"/>
          <p:nvPr/>
        </p:nvSpPr>
        <p:spPr>
          <a:xfrm>
            <a:off x="7928550" y="2012425"/>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&lt;/s&gt;</a:t>
            </a:r>
            <a:endParaRPr>
              <a:latin typeface="Source Sans Pro"/>
              <a:ea typeface="Source Sans Pro"/>
              <a:cs typeface="Source Sans Pro"/>
              <a:sym typeface="Source Sans Pro"/>
            </a:endParaRPr>
          </a:p>
        </p:txBody>
      </p:sp>
      <p:cxnSp>
        <p:nvCxnSpPr>
          <p:cNvPr id="5263" name="Google Shape;5263;p303"/>
          <p:cNvCxnSpPr/>
          <p:nvPr/>
        </p:nvCxnSpPr>
        <p:spPr>
          <a:xfrm rot="10800000">
            <a:off x="6897825" y="2926350"/>
            <a:ext cx="0" cy="113400"/>
          </a:xfrm>
          <a:prstGeom prst="straightConnector1">
            <a:avLst/>
          </a:prstGeom>
          <a:noFill/>
          <a:ln cap="flat" cmpd="sng" w="9525">
            <a:solidFill>
              <a:schemeClr val="dk2"/>
            </a:solidFill>
            <a:prstDash val="solid"/>
            <a:round/>
            <a:headEnd len="med" w="med" type="none"/>
            <a:tailEnd len="med" w="med" type="triangle"/>
          </a:ln>
        </p:spPr>
      </p:cxnSp>
      <p:cxnSp>
        <p:nvCxnSpPr>
          <p:cNvPr id="5264" name="Google Shape;5264;p303"/>
          <p:cNvCxnSpPr/>
          <p:nvPr/>
        </p:nvCxnSpPr>
        <p:spPr>
          <a:xfrm rot="10800000">
            <a:off x="7190250" y="2926350"/>
            <a:ext cx="0" cy="113400"/>
          </a:xfrm>
          <a:prstGeom prst="straightConnector1">
            <a:avLst/>
          </a:prstGeom>
          <a:noFill/>
          <a:ln cap="flat" cmpd="sng" w="9525">
            <a:solidFill>
              <a:schemeClr val="dk2"/>
            </a:solidFill>
            <a:prstDash val="solid"/>
            <a:round/>
            <a:headEnd len="med" w="med" type="none"/>
            <a:tailEnd len="med" w="med" type="triangle"/>
          </a:ln>
        </p:spPr>
      </p:cxnSp>
      <p:cxnSp>
        <p:nvCxnSpPr>
          <p:cNvPr id="5265" name="Google Shape;5265;p303"/>
          <p:cNvCxnSpPr/>
          <p:nvPr/>
        </p:nvCxnSpPr>
        <p:spPr>
          <a:xfrm rot="10800000">
            <a:off x="7471675" y="2954125"/>
            <a:ext cx="0" cy="113400"/>
          </a:xfrm>
          <a:prstGeom prst="straightConnector1">
            <a:avLst/>
          </a:prstGeom>
          <a:noFill/>
          <a:ln cap="flat" cmpd="sng" w="9525">
            <a:solidFill>
              <a:schemeClr val="dk2"/>
            </a:solidFill>
            <a:prstDash val="solid"/>
            <a:round/>
            <a:headEnd len="med" w="med" type="none"/>
            <a:tailEnd len="med" w="med" type="triangle"/>
          </a:ln>
        </p:spPr>
      </p:cxnSp>
      <p:cxnSp>
        <p:nvCxnSpPr>
          <p:cNvPr id="5266" name="Google Shape;5266;p303"/>
          <p:cNvCxnSpPr/>
          <p:nvPr/>
        </p:nvCxnSpPr>
        <p:spPr>
          <a:xfrm rot="10800000">
            <a:off x="8108175" y="2926350"/>
            <a:ext cx="0" cy="113400"/>
          </a:xfrm>
          <a:prstGeom prst="straightConnector1">
            <a:avLst/>
          </a:prstGeom>
          <a:noFill/>
          <a:ln cap="flat" cmpd="sng" w="9525">
            <a:solidFill>
              <a:schemeClr val="dk2"/>
            </a:solidFill>
            <a:prstDash val="solid"/>
            <a:round/>
            <a:headEnd len="med" w="med" type="none"/>
            <a:tailEnd len="med" w="med" type="triangle"/>
          </a:ln>
        </p:spPr>
      </p:cxnSp>
      <p:cxnSp>
        <p:nvCxnSpPr>
          <p:cNvPr id="5267" name="Google Shape;5267;p303"/>
          <p:cNvCxnSpPr/>
          <p:nvPr/>
        </p:nvCxnSpPr>
        <p:spPr>
          <a:xfrm rot="10800000">
            <a:off x="6922200" y="2299225"/>
            <a:ext cx="0" cy="113400"/>
          </a:xfrm>
          <a:prstGeom prst="straightConnector1">
            <a:avLst/>
          </a:prstGeom>
          <a:noFill/>
          <a:ln cap="flat" cmpd="sng" w="9525">
            <a:solidFill>
              <a:schemeClr val="dk2"/>
            </a:solidFill>
            <a:prstDash val="solid"/>
            <a:round/>
            <a:headEnd len="med" w="med" type="none"/>
            <a:tailEnd len="med" w="med" type="triangle"/>
          </a:ln>
        </p:spPr>
      </p:cxnSp>
      <p:cxnSp>
        <p:nvCxnSpPr>
          <p:cNvPr id="5268" name="Google Shape;5268;p303"/>
          <p:cNvCxnSpPr/>
          <p:nvPr/>
        </p:nvCxnSpPr>
        <p:spPr>
          <a:xfrm rot="10800000">
            <a:off x="7214625" y="2299225"/>
            <a:ext cx="0" cy="113400"/>
          </a:xfrm>
          <a:prstGeom prst="straightConnector1">
            <a:avLst/>
          </a:prstGeom>
          <a:noFill/>
          <a:ln cap="flat" cmpd="sng" w="9525">
            <a:solidFill>
              <a:schemeClr val="dk2"/>
            </a:solidFill>
            <a:prstDash val="solid"/>
            <a:round/>
            <a:headEnd len="med" w="med" type="none"/>
            <a:tailEnd len="med" w="med" type="triangle"/>
          </a:ln>
        </p:spPr>
      </p:cxnSp>
      <p:cxnSp>
        <p:nvCxnSpPr>
          <p:cNvPr id="5269" name="Google Shape;5269;p303"/>
          <p:cNvCxnSpPr/>
          <p:nvPr/>
        </p:nvCxnSpPr>
        <p:spPr>
          <a:xfrm rot="10800000">
            <a:off x="7496050" y="2327000"/>
            <a:ext cx="0" cy="113400"/>
          </a:xfrm>
          <a:prstGeom prst="straightConnector1">
            <a:avLst/>
          </a:prstGeom>
          <a:noFill/>
          <a:ln cap="flat" cmpd="sng" w="9525">
            <a:solidFill>
              <a:schemeClr val="dk2"/>
            </a:solidFill>
            <a:prstDash val="solid"/>
            <a:round/>
            <a:headEnd len="med" w="med" type="none"/>
            <a:tailEnd len="med" w="med" type="triangle"/>
          </a:ln>
        </p:spPr>
      </p:cxnSp>
      <p:cxnSp>
        <p:nvCxnSpPr>
          <p:cNvPr id="5270" name="Google Shape;5270;p303"/>
          <p:cNvCxnSpPr/>
          <p:nvPr/>
        </p:nvCxnSpPr>
        <p:spPr>
          <a:xfrm rot="10800000">
            <a:off x="8132550" y="2299225"/>
            <a:ext cx="0" cy="113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4" name="Shape 5274"/>
        <p:cNvGrpSpPr/>
        <p:nvPr/>
      </p:nvGrpSpPr>
      <p:grpSpPr>
        <a:xfrm>
          <a:off x="0" y="0"/>
          <a:ext cx="0" cy="0"/>
          <a:chOff x="0" y="0"/>
          <a:chExt cx="0" cy="0"/>
        </a:xfrm>
      </p:grpSpPr>
      <p:sp>
        <p:nvSpPr>
          <p:cNvPr id="5275" name="Google Shape;5275;p30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Multilingual ST - Language representation</a:t>
            </a:r>
            <a:endParaRPr/>
          </a:p>
        </p:txBody>
      </p:sp>
      <p:sp>
        <p:nvSpPr>
          <p:cNvPr id="5276" name="Google Shape;5276;p304"/>
          <p:cNvSpPr/>
          <p:nvPr/>
        </p:nvSpPr>
        <p:spPr>
          <a:xfrm>
            <a:off x="5259438" y="3601025"/>
            <a:ext cx="1040400" cy="4200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Encoder</a:t>
            </a:r>
            <a:endParaRPr/>
          </a:p>
        </p:txBody>
      </p:sp>
      <p:sp>
        <p:nvSpPr>
          <p:cNvPr id="5277" name="Google Shape;5277;p304"/>
          <p:cNvSpPr txBox="1"/>
          <p:nvPr>
            <p:ph idx="1" type="body"/>
          </p:nvPr>
        </p:nvSpPr>
        <p:spPr>
          <a:xfrm>
            <a:off x="311700" y="1152475"/>
            <a:ext cx="4486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Encoder</a:t>
            </a:r>
            <a:endParaRPr/>
          </a:p>
          <a:p>
            <a:pPr indent="-342900" lvl="0" marL="457200" rtl="0" algn="l">
              <a:spcBef>
                <a:spcPts val="0"/>
              </a:spcBef>
              <a:spcAft>
                <a:spcPts val="0"/>
              </a:spcAft>
              <a:buSzPts val="1800"/>
              <a:buChar char="●"/>
            </a:pPr>
            <a:r>
              <a:rPr lang="en"/>
              <a:t>Decoder</a:t>
            </a:r>
            <a:endParaRPr/>
          </a:p>
          <a:p>
            <a:pPr indent="-317500" lvl="1" marL="914400" rtl="0" algn="l">
              <a:spcBef>
                <a:spcPts val="0"/>
              </a:spcBef>
              <a:spcAft>
                <a:spcPts val="0"/>
              </a:spcAft>
              <a:buSzPts val="1400"/>
              <a:buChar char="○"/>
            </a:pPr>
            <a:r>
              <a:rPr lang="en"/>
              <a:t>Replace Begin of sentence by sentence embedding</a:t>
            </a:r>
            <a:endParaRPr/>
          </a:p>
          <a:p>
            <a:pPr indent="0" lvl="0" marL="914400" rtl="0" algn="l">
              <a:spcBef>
                <a:spcPts val="1600"/>
              </a:spcBef>
              <a:spcAft>
                <a:spcPts val="0"/>
              </a:spcAft>
              <a:buNone/>
            </a:pPr>
            <a:r>
              <a:t/>
            </a:r>
            <a:endParaRPr/>
          </a:p>
          <a:p>
            <a:pPr indent="0" lvl="0" marL="914400" rtl="0" algn="l">
              <a:spcBef>
                <a:spcPts val="1600"/>
              </a:spcBef>
              <a:spcAft>
                <a:spcPts val="1600"/>
              </a:spcAft>
              <a:buNone/>
            </a:pPr>
            <a:r>
              <a:t/>
            </a:r>
            <a:endParaRPr/>
          </a:p>
        </p:txBody>
      </p:sp>
      <p:sp>
        <p:nvSpPr>
          <p:cNvPr id="5278" name="Google Shape;5278;p30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5279" name="Google Shape;5279;p304"/>
          <p:cNvCxnSpPr/>
          <p:nvPr/>
        </p:nvCxnSpPr>
        <p:spPr>
          <a:xfrm rot="10800000">
            <a:off x="5779650" y="4021100"/>
            <a:ext cx="0" cy="186900"/>
          </a:xfrm>
          <a:prstGeom prst="straightConnector1">
            <a:avLst/>
          </a:prstGeom>
          <a:noFill/>
          <a:ln cap="flat" cmpd="sng" w="9525">
            <a:solidFill>
              <a:schemeClr val="dk2"/>
            </a:solidFill>
            <a:prstDash val="solid"/>
            <a:round/>
            <a:headEnd len="med" w="med" type="none"/>
            <a:tailEnd len="med" w="med" type="triangle"/>
          </a:ln>
        </p:spPr>
      </p:cxnSp>
      <p:pic>
        <p:nvPicPr>
          <p:cNvPr id="5280" name="Google Shape;5280;p304"/>
          <p:cNvPicPr preferRelativeResize="0"/>
          <p:nvPr/>
        </p:nvPicPr>
        <p:blipFill rotWithShape="1">
          <a:blip r:embed="rId3">
            <a:alphaModFix/>
          </a:blip>
          <a:srcRect b="0" l="0" r="84799" t="0"/>
          <a:stretch/>
        </p:blipFill>
        <p:spPr>
          <a:xfrm>
            <a:off x="5259425" y="4140050"/>
            <a:ext cx="1040449" cy="576675"/>
          </a:xfrm>
          <a:prstGeom prst="rect">
            <a:avLst/>
          </a:prstGeom>
          <a:noFill/>
          <a:ln>
            <a:noFill/>
          </a:ln>
        </p:spPr>
      </p:pic>
      <p:sp>
        <p:nvSpPr>
          <p:cNvPr id="5281" name="Google Shape;5281;p304"/>
          <p:cNvSpPr/>
          <p:nvPr/>
        </p:nvSpPr>
        <p:spPr>
          <a:xfrm>
            <a:off x="6781730" y="2473375"/>
            <a:ext cx="1491300" cy="4200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Decoder</a:t>
            </a:r>
            <a:endParaRPr/>
          </a:p>
        </p:txBody>
      </p:sp>
      <p:cxnSp>
        <p:nvCxnSpPr>
          <p:cNvPr id="5282" name="Google Shape;5282;p304"/>
          <p:cNvCxnSpPr>
            <a:stCxn id="5276" idx="0"/>
            <a:endCxn id="5281" idx="1"/>
          </p:cNvCxnSpPr>
          <p:nvPr/>
        </p:nvCxnSpPr>
        <p:spPr>
          <a:xfrm flipH="1" rot="10800000">
            <a:off x="5779638" y="2683325"/>
            <a:ext cx="1002000" cy="917700"/>
          </a:xfrm>
          <a:prstGeom prst="straightConnector1">
            <a:avLst/>
          </a:prstGeom>
          <a:noFill/>
          <a:ln cap="flat" cmpd="sng" w="9525">
            <a:solidFill>
              <a:schemeClr val="dk2"/>
            </a:solidFill>
            <a:prstDash val="solid"/>
            <a:round/>
            <a:headEnd len="med" w="med" type="none"/>
            <a:tailEnd len="med" w="med" type="triangle"/>
          </a:ln>
        </p:spPr>
      </p:cxnSp>
      <p:sp>
        <p:nvSpPr>
          <p:cNvPr id="5283" name="Google Shape;5283;p304"/>
          <p:cNvSpPr txBox="1"/>
          <p:nvPr/>
        </p:nvSpPr>
        <p:spPr>
          <a:xfrm>
            <a:off x="7086325" y="2954125"/>
            <a:ext cx="1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a:t>
            </a:r>
            <a:endParaRPr>
              <a:latin typeface="Source Sans Pro"/>
              <a:ea typeface="Source Sans Pro"/>
              <a:cs typeface="Source Sans Pro"/>
              <a:sym typeface="Source Sans Pro"/>
            </a:endParaRPr>
          </a:p>
        </p:txBody>
      </p:sp>
      <p:sp>
        <p:nvSpPr>
          <p:cNvPr id="5284" name="Google Shape;5284;p304"/>
          <p:cNvSpPr txBox="1"/>
          <p:nvPr/>
        </p:nvSpPr>
        <p:spPr>
          <a:xfrm>
            <a:off x="7305625" y="2954125"/>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go</a:t>
            </a:r>
            <a:endParaRPr>
              <a:latin typeface="Source Sans Pro"/>
              <a:ea typeface="Source Sans Pro"/>
              <a:cs typeface="Source Sans Pro"/>
              <a:sym typeface="Source Sans Pro"/>
            </a:endParaRPr>
          </a:p>
        </p:txBody>
      </p:sp>
      <p:sp>
        <p:nvSpPr>
          <p:cNvPr id="5285" name="Google Shape;5285;p304"/>
          <p:cNvSpPr txBox="1"/>
          <p:nvPr/>
        </p:nvSpPr>
        <p:spPr>
          <a:xfrm>
            <a:off x="7686600" y="2993050"/>
            <a:ext cx="6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home</a:t>
            </a:r>
            <a:endParaRPr>
              <a:latin typeface="Source Sans Pro"/>
              <a:ea typeface="Source Sans Pro"/>
              <a:cs typeface="Source Sans Pro"/>
              <a:sym typeface="Source Sans Pro"/>
            </a:endParaRPr>
          </a:p>
        </p:txBody>
      </p:sp>
      <p:sp>
        <p:nvSpPr>
          <p:cNvPr id="5286" name="Google Shape;5286;p304"/>
          <p:cNvSpPr txBox="1"/>
          <p:nvPr/>
        </p:nvSpPr>
        <p:spPr>
          <a:xfrm>
            <a:off x="6756525" y="1973500"/>
            <a:ext cx="1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a:t>
            </a:r>
            <a:endParaRPr>
              <a:latin typeface="Source Sans Pro"/>
              <a:ea typeface="Source Sans Pro"/>
              <a:cs typeface="Source Sans Pro"/>
              <a:sym typeface="Source Sans Pro"/>
            </a:endParaRPr>
          </a:p>
        </p:txBody>
      </p:sp>
      <p:sp>
        <p:nvSpPr>
          <p:cNvPr id="5287" name="Google Shape;5287;p304"/>
          <p:cNvSpPr txBox="1"/>
          <p:nvPr/>
        </p:nvSpPr>
        <p:spPr>
          <a:xfrm>
            <a:off x="6975825" y="1973500"/>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go</a:t>
            </a:r>
            <a:endParaRPr>
              <a:latin typeface="Source Sans Pro"/>
              <a:ea typeface="Source Sans Pro"/>
              <a:cs typeface="Source Sans Pro"/>
              <a:sym typeface="Source Sans Pro"/>
            </a:endParaRPr>
          </a:p>
        </p:txBody>
      </p:sp>
      <p:sp>
        <p:nvSpPr>
          <p:cNvPr id="5288" name="Google Shape;5288;p304"/>
          <p:cNvSpPr txBox="1"/>
          <p:nvPr/>
        </p:nvSpPr>
        <p:spPr>
          <a:xfrm>
            <a:off x="7356800" y="2012425"/>
            <a:ext cx="6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home</a:t>
            </a:r>
            <a:endParaRPr>
              <a:latin typeface="Source Sans Pro"/>
              <a:ea typeface="Source Sans Pro"/>
              <a:cs typeface="Source Sans Pro"/>
              <a:sym typeface="Source Sans Pro"/>
            </a:endParaRPr>
          </a:p>
        </p:txBody>
      </p:sp>
      <p:sp>
        <p:nvSpPr>
          <p:cNvPr id="5289" name="Google Shape;5289;p304"/>
          <p:cNvSpPr txBox="1"/>
          <p:nvPr/>
        </p:nvSpPr>
        <p:spPr>
          <a:xfrm>
            <a:off x="7928550" y="2012425"/>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&lt;/s&gt;</a:t>
            </a:r>
            <a:endParaRPr>
              <a:latin typeface="Source Sans Pro"/>
              <a:ea typeface="Source Sans Pro"/>
              <a:cs typeface="Source Sans Pro"/>
              <a:sym typeface="Source Sans Pro"/>
            </a:endParaRPr>
          </a:p>
        </p:txBody>
      </p:sp>
      <p:cxnSp>
        <p:nvCxnSpPr>
          <p:cNvPr id="5290" name="Google Shape;5290;p304"/>
          <p:cNvCxnSpPr/>
          <p:nvPr/>
        </p:nvCxnSpPr>
        <p:spPr>
          <a:xfrm rot="10800000">
            <a:off x="6897825" y="2926350"/>
            <a:ext cx="0" cy="113400"/>
          </a:xfrm>
          <a:prstGeom prst="straightConnector1">
            <a:avLst/>
          </a:prstGeom>
          <a:noFill/>
          <a:ln cap="flat" cmpd="sng" w="9525">
            <a:solidFill>
              <a:schemeClr val="dk2"/>
            </a:solidFill>
            <a:prstDash val="solid"/>
            <a:round/>
            <a:headEnd len="med" w="med" type="none"/>
            <a:tailEnd len="med" w="med" type="triangle"/>
          </a:ln>
        </p:spPr>
      </p:cxnSp>
      <p:cxnSp>
        <p:nvCxnSpPr>
          <p:cNvPr id="5291" name="Google Shape;5291;p304"/>
          <p:cNvCxnSpPr/>
          <p:nvPr/>
        </p:nvCxnSpPr>
        <p:spPr>
          <a:xfrm rot="10800000">
            <a:off x="7190250" y="2926350"/>
            <a:ext cx="0" cy="113400"/>
          </a:xfrm>
          <a:prstGeom prst="straightConnector1">
            <a:avLst/>
          </a:prstGeom>
          <a:noFill/>
          <a:ln cap="flat" cmpd="sng" w="9525">
            <a:solidFill>
              <a:schemeClr val="dk2"/>
            </a:solidFill>
            <a:prstDash val="solid"/>
            <a:round/>
            <a:headEnd len="med" w="med" type="none"/>
            <a:tailEnd len="med" w="med" type="triangle"/>
          </a:ln>
        </p:spPr>
      </p:cxnSp>
      <p:cxnSp>
        <p:nvCxnSpPr>
          <p:cNvPr id="5292" name="Google Shape;5292;p304"/>
          <p:cNvCxnSpPr/>
          <p:nvPr/>
        </p:nvCxnSpPr>
        <p:spPr>
          <a:xfrm rot="10800000">
            <a:off x="7471675" y="2954125"/>
            <a:ext cx="0" cy="113400"/>
          </a:xfrm>
          <a:prstGeom prst="straightConnector1">
            <a:avLst/>
          </a:prstGeom>
          <a:noFill/>
          <a:ln cap="flat" cmpd="sng" w="9525">
            <a:solidFill>
              <a:schemeClr val="dk2"/>
            </a:solidFill>
            <a:prstDash val="solid"/>
            <a:round/>
            <a:headEnd len="med" w="med" type="none"/>
            <a:tailEnd len="med" w="med" type="triangle"/>
          </a:ln>
        </p:spPr>
      </p:cxnSp>
      <p:cxnSp>
        <p:nvCxnSpPr>
          <p:cNvPr id="5293" name="Google Shape;5293;p304"/>
          <p:cNvCxnSpPr/>
          <p:nvPr/>
        </p:nvCxnSpPr>
        <p:spPr>
          <a:xfrm rot="10800000">
            <a:off x="8108175" y="2926350"/>
            <a:ext cx="0" cy="113400"/>
          </a:xfrm>
          <a:prstGeom prst="straightConnector1">
            <a:avLst/>
          </a:prstGeom>
          <a:noFill/>
          <a:ln cap="flat" cmpd="sng" w="9525">
            <a:solidFill>
              <a:schemeClr val="dk2"/>
            </a:solidFill>
            <a:prstDash val="solid"/>
            <a:round/>
            <a:headEnd len="med" w="med" type="none"/>
            <a:tailEnd len="med" w="med" type="triangle"/>
          </a:ln>
        </p:spPr>
      </p:cxnSp>
      <p:cxnSp>
        <p:nvCxnSpPr>
          <p:cNvPr id="5294" name="Google Shape;5294;p304"/>
          <p:cNvCxnSpPr/>
          <p:nvPr/>
        </p:nvCxnSpPr>
        <p:spPr>
          <a:xfrm rot="10800000">
            <a:off x="6922200" y="2299225"/>
            <a:ext cx="0" cy="113400"/>
          </a:xfrm>
          <a:prstGeom prst="straightConnector1">
            <a:avLst/>
          </a:prstGeom>
          <a:noFill/>
          <a:ln cap="flat" cmpd="sng" w="9525">
            <a:solidFill>
              <a:schemeClr val="dk2"/>
            </a:solidFill>
            <a:prstDash val="solid"/>
            <a:round/>
            <a:headEnd len="med" w="med" type="none"/>
            <a:tailEnd len="med" w="med" type="triangle"/>
          </a:ln>
        </p:spPr>
      </p:cxnSp>
      <p:cxnSp>
        <p:nvCxnSpPr>
          <p:cNvPr id="5295" name="Google Shape;5295;p304"/>
          <p:cNvCxnSpPr/>
          <p:nvPr/>
        </p:nvCxnSpPr>
        <p:spPr>
          <a:xfrm rot="10800000">
            <a:off x="7214625" y="2299225"/>
            <a:ext cx="0" cy="113400"/>
          </a:xfrm>
          <a:prstGeom prst="straightConnector1">
            <a:avLst/>
          </a:prstGeom>
          <a:noFill/>
          <a:ln cap="flat" cmpd="sng" w="9525">
            <a:solidFill>
              <a:schemeClr val="dk2"/>
            </a:solidFill>
            <a:prstDash val="solid"/>
            <a:round/>
            <a:headEnd len="med" w="med" type="none"/>
            <a:tailEnd len="med" w="med" type="triangle"/>
          </a:ln>
        </p:spPr>
      </p:cxnSp>
      <p:cxnSp>
        <p:nvCxnSpPr>
          <p:cNvPr id="5296" name="Google Shape;5296;p304"/>
          <p:cNvCxnSpPr/>
          <p:nvPr/>
        </p:nvCxnSpPr>
        <p:spPr>
          <a:xfrm rot="10800000">
            <a:off x="7496050" y="2327000"/>
            <a:ext cx="0" cy="113400"/>
          </a:xfrm>
          <a:prstGeom prst="straightConnector1">
            <a:avLst/>
          </a:prstGeom>
          <a:noFill/>
          <a:ln cap="flat" cmpd="sng" w="9525">
            <a:solidFill>
              <a:schemeClr val="dk2"/>
            </a:solidFill>
            <a:prstDash val="solid"/>
            <a:round/>
            <a:headEnd len="med" w="med" type="none"/>
            <a:tailEnd len="med" w="med" type="triangle"/>
          </a:ln>
        </p:spPr>
      </p:cxnSp>
      <p:cxnSp>
        <p:nvCxnSpPr>
          <p:cNvPr id="5297" name="Google Shape;5297;p304"/>
          <p:cNvCxnSpPr/>
          <p:nvPr/>
        </p:nvCxnSpPr>
        <p:spPr>
          <a:xfrm rot="10800000">
            <a:off x="8132550" y="2299225"/>
            <a:ext cx="0" cy="113400"/>
          </a:xfrm>
          <a:prstGeom prst="straightConnector1">
            <a:avLst/>
          </a:prstGeom>
          <a:noFill/>
          <a:ln cap="flat" cmpd="sng" w="9525">
            <a:solidFill>
              <a:schemeClr val="dk2"/>
            </a:solidFill>
            <a:prstDash val="solid"/>
            <a:round/>
            <a:headEnd len="med" w="med" type="none"/>
            <a:tailEnd len="med" w="med" type="triangle"/>
          </a:ln>
        </p:spPr>
      </p:cxnSp>
      <p:pic>
        <p:nvPicPr>
          <p:cNvPr id="5298" name="Google Shape;5298;p304"/>
          <p:cNvPicPr preferRelativeResize="0"/>
          <p:nvPr/>
        </p:nvPicPr>
        <p:blipFill>
          <a:blip r:embed="rId4">
            <a:alphaModFix/>
          </a:blip>
          <a:stretch>
            <a:fillRect/>
          </a:stretch>
        </p:blipFill>
        <p:spPr>
          <a:xfrm>
            <a:off x="6739841" y="3072730"/>
            <a:ext cx="315965" cy="166375"/>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2" name="Shape 5302"/>
        <p:cNvGrpSpPr/>
        <p:nvPr/>
      </p:nvGrpSpPr>
      <p:grpSpPr>
        <a:xfrm>
          <a:off x="0" y="0"/>
          <a:ext cx="0" cy="0"/>
          <a:chOff x="0" y="0"/>
          <a:chExt cx="0" cy="0"/>
        </a:xfrm>
      </p:grpSpPr>
      <p:sp>
        <p:nvSpPr>
          <p:cNvPr id="5303" name="Google Shape;5303;p305"/>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600">
                <a:solidFill>
                  <a:srgbClr val="CFE2F3"/>
                </a:solidFill>
                <a:latin typeface="Caveat"/>
                <a:ea typeface="Caveat"/>
                <a:cs typeface="Caveat"/>
                <a:sym typeface="Caveat"/>
              </a:rPr>
              <a:t>Sec 5.3</a:t>
            </a:r>
            <a:endParaRPr b="0" sz="3600">
              <a:solidFill>
                <a:srgbClr val="CFE2F3"/>
              </a:solidFill>
              <a:latin typeface="Source Sans Pro"/>
              <a:ea typeface="Source Sans Pro"/>
              <a:cs typeface="Source Sans Pro"/>
              <a:sym typeface="Source Sans Pro"/>
            </a:endParaRPr>
          </a:p>
          <a:p>
            <a:pPr indent="0" lvl="0" marL="0" rtl="0" algn="l">
              <a:spcBef>
                <a:spcPts val="0"/>
              </a:spcBef>
              <a:spcAft>
                <a:spcPts val="0"/>
              </a:spcAft>
              <a:buNone/>
            </a:pPr>
            <a:r>
              <a:rPr lang="en"/>
              <a:t>Under-resourced Languages</a:t>
            </a:r>
            <a:endParaRPr/>
          </a:p>
        </p:txBody>
      </p:sp>
      <p:sp>
        <p:nvSpPr>
          <p:cNvPr id="5304" name="Google Shape;5304;p30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8" name="Shape 5308"/>
        <p:cNvGrpSpPr/>
        <p:nvPr/>
      </p:nvGrpSpPr>
      <p:grpSpPr>
        <a:xfrm>
          <a:off x="0" y="0"/>
          <a:ext cx="0" cy="0"/>
          <a:chOff x="0" y="0"/>
          <a:chExt cx="0" cy="0"/>
        </a:xfrm>
      </p:grpSpPr>
      <p:sp>
        <p:nvSpPr>
          <p:cNvPr id="5309" name="Google Shape;5309;p30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Under-resourced languages</a:t>
            </a:r>
            <a:endParaRPr/>
          </a:p>
        </p:txBody>
      </p:sp>
      <p:sp>
        <p:nvSpPr>
          <p:cNvPr id="5310" name="Google Shape;5310;p30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11" name="Google Shape;5311;p306"/>
          <p:cNvPicPr preferRelativeResize="0"/>
          <p:nvPr/>
        </p:nvPicPr>
        <p:blipFill>
          <a:blip r:embed="rId3">
            <a:alphaModFix/>
          </a:blip>
          <a:stretch>
            <a:fillRect/>
          </a:stretch>
        </p:blipFill>
        <p:spPr>
          <a:xfrm>
            <a:off x="2030136" y="1711451"/>
            <a:ext cx="4721506" cy="3002672"/>
          </a:xfrm>
          <a:prstGeom prst="rect">
            <a:avLst/>
          </a:prstGeom>
          <a:noFill/>
          <a:ln>
            <a:noFill/>
          </a:ln>
        </p:spPr>
      </p:pic>
      <p:pic>
        <p:nvPicPr>
          <p:cNvPr id="5312" name="Google Shape;5312;p306"/>
          <p:cNvPicPr preferRelativeResize="0"/>
          <p:nvPr/>
        </p:nvPicPr>
        <p:blipFill>
          <a:blip r:embed="rId4">
            <a:alphaModFix/>
          </a:blip>
          <a:stretch>
            <a:fillRect/>
          </a:stretch>
        </p:blipFill>
        <p:spPr>
          <a:xfrm>
            <a:off x="1848175" y="2313997"/>
            <a:ext cx="5085426" cy="2484503"/>
          </a:xfrm>
          <a:prstGeom prst="rect">
            <a:avLst/>
          </a:prstGeom>
          <a:noFill/>
          <a:ln>
            <a:noFill/>
          </a:ln>
        </p:spPr>
      </p:pic>
      <p:sp>
        <p:nvSpPr>
          <p:cNvPr id="5313" name="Google Shape;5313;p306"/>
          <p:cNvSpPr txBox="1"/>
          <p:nvPr/>
        </p:nvSpPr>
        <p:spPr>
          <a:xfrm>
            <a:off x="2030122" y="1246250"/>
            <a:ext cx="47217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00">
                <a:solidFill>
                  <a:schemeClr val="dk1"/>
                </a:solidFill>
                <a:latin typeface="Caveat"/>
                <a:ea typeface="Caveat"/>
                <a:cs typeface="Caveat"/>
                <a:sym typeface="Caveat"/>
              </a:rPr>
              <a:t>More than 7,000 languages spoken today</a:t>
            </a:r>
            <a:endParaRPr sz="1200">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2"/>
                                        </p:tgtEl>
                                        <p:attrNameLst>
                                          <p:attrName>style.visibility</p:attrName>
                                        </p:attrNameLst>
                                      </p:cBhvr>
                                      <p:to>
                                        <p:strVal val="visible"/>
                                      </p:to>
                                    </p:set>
                                    <p:animEffect filter="fade" transition="in">
                                      <p:cBhvr>
                                        <p:cTn dur="200"/>
                                        <p:tgtEl>
                                          <p:spTgt spid="5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Used</a:t>
            </a:r>
            <a:endParaRPr/>
          </a:p>
        </p:txBody>
      </p:sp>
      <p:sp>
        <p:nvSpPr>
          <p:cNvPr id="579" name="Google Shape;579;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1"/>
              </a:buClr>
              <a:buSzPts val="1800"/>
              <a:buChar char="-"/>
            </a:pPr>
            <a:r>
              <a:rPr lang="en">
                <a:solidFill>
                  <a:schemeClr val="accent1"/>
                </a:solidFill>
              </a:rPr>
              <a:t>Datasets with parallel speech + </a:t>
            </a:r>
            <a:r>
              <a:rPr lang="en">
                <a:solidFill>
                  <a:schemeClr val="accent1"/>
                </a:solidFill>
              </a:rPr>
              <a:t>translations arose with E2E models</a:t>
            </a:r>
            <a:endParaRPr>
              <a:solidFill>
                <a:schemeClr val="accent1"/>
              </a:solidFill>
            </a:endParaRPr>
          </a:p>
          <a:p>
            <a:pPr indent="-342900" lvl="0" marL="457200" rtl="0" algn="l">
              <a:lnSpc>
                <a:spcPct val="150000"/>
              </a:lnSpc>
              <a:spcBef>
                <a:spcPts val="0"/>
              </a:spcBef>
              <a:spcAft>
                <a:spcPts val="0"/>
              </a:spcAft>
              <a:buClr>
                <a:schemeClr val="accent1"/>
              </a:buClr>
              <a:buSzPts val="1800"/>
              <a:buChar char="-"/>
            </a:pPr>
            <a:r>
              <a:rPr lang="en">
                <a:solidFill>
                  <a:schemeClr val="accent1"/>
                </a:solidFill>
              </a:rPr>
              <a:t>Traditionally, cascades used separate datasets for their component models</a:t>
            </a:r>
            <a:endParaRPr>
              <a:solidFill>
                <a:schemeClr val="accent1"/>
              </a:solidFill>
            </a:endParaRPr>
          </a:p>
          <a:p>
            <a:pPr indent="-342900" lvl="0" marL="457200" rtl="0" algn="l">
              <a:lnSpc>
                <a:spcPct val="150000"/>
              </a:lnSpc>
              <a:spcBef>
                <a:spcPts val="0"/>
              </a:spcBef>
              <a:spcAft>
                <a:spcPts val="0"/>
              </a:spcAft>
              <a:buSzPts val="1800"/>
              <a:buChar char="-"/>
            </a:pPr>
            <a:r>
              <a:rPr b="1" lang="en">
                <a:solidFill>
                  <a:schemeClr val="accent1"/>
                </a:solidFill>
              </a:rPr>
              <a:t>IWSLT Evaluation Campaigns</a:t>
            </a:r>
            <a:r>
              <a:rPr lang="en">
                <a:solidFill>
                  <a:schemeClr val="accent1"/>
                </a:solidFill>
              </a:rPr>
              <a:t> (</a:t>
            </a:r>
            <a:r>
              <a:rPr i="1" lang="en">
                <a:solidFill>
                  <a:schemeClr val="accent1"/>
                </a:solidFill>
              </a:rPr>
              <a:t>2004-present</a:t>
            </a:r>
            <a:r>
              <a:rPr lang="en">
                <a:solidFill>
                  <a:schemeClr val="accent1"/>
                </a:solidFill>
              </a:rPr>
              <a:t>):  ASR, MT, ST tasks</a:t>
            </a:r>
            <a:br>
              <a:rPr lang="en"/>
            </a:br>
            <a:endParaRPr/>
          </a:p>
          <a:p>
            <a:pPr indent="457200" lvl="0" marL="0" rtl="0" algn="l">
              <a:spcBef>
                <a:spcPts val="1600"/>
              </a:spcBef>
              <a:spcAft>
                <a:spcPts val="0"/>
              </a:spcAft>
              <a:buNone/>
            </a:pPr>
            <a:r>
              <a:rPr b="1" lang="en" sz="2600">
                <a:solidFill>
                  <a:schemeClr val="dk1"/>
                </a:solidFill>
                <a:latin typeface="Caveat"/>
                <a:ea typeface="Caveat"/>
                <a:cs typeface="Caveat"/>
                <a:sym typeface="Caveat"/>
              </a:rPr>
              <a:t>⊕ many more data sources</a:t>
            </a:r>
            <a:endParaRPr b="1" sz="2600">
              <a:solidFill>
                <a:schemeClr val="dk1"/>
              </a:solidFill>
              <a:latin typeface="Caveat"/>
              <a:ea typeface="Caveat"/>
              <a:cs typeface="Caveat"/>
              <a:sym typeface="Caveat"/>
            </a:endParaRPr>
          </a:p>
          <a:p>
            <a:pPr indent="457200" lvl="0" marL="0" rtl="0" algn="l">
              <a:spcBef>
                <a:spcPts val="1600"/>
              </a:spcBef>
              <a:spcAft>
                <a:spcPts val="1600"/>
              </a:spcAft>
              <a:buNone/>
            </a:pPr>
            <a:r>
              <a:rPr b="1" lang="en" sz="2600">
                <a:solidFill>
                  <a:schemeClr val="dk1"/>
                </a:solidFill>
                <a:latin typeface="Caveat"/>
                <a:ea typeface="Caveat"/>
                <a:cs typeface="Caveat"/>
                <a:sym typeface="Caveat"/>
              </a:rPr>
              <a:t>⊖ data is from different domains</a:t>
            </a:r>
            <a:endParaRPr b="1" sz="2600">
              <a:solidFill>
                <a:schemeClr val="dk1"/>
              </a:solidFill>
              <a:latin typeface="Caveat"/>
              <a:ea typeface="Caveat"/>
              <a:cs typeface="Caveat"/>
              <a:sym typeface="Caveat"/>
            </a:endParaRPr>
          </a:p>
        </p:txBody>
      </p:sp>
      <p:sp>
        <p:nvSpPr>
          <p:cNvPr id="580" name="Google Shape;580;p5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xEl>
                                              <p:pRg end="0" st="0"/>
                                            </p:txEl>
                                          </p:spTgt>
                                        </p:tgtEl>
                                        <p:attrNameLst>
                                          <p:attrName>style.visibility</p:attrName>
                                        </p:attrNameLst>
                                      </p:cBhvr>
                                      <p:to>
                                        <p:strVal val="visible"/>
                                      </p:to>
                                    </p:set>
                                    <p:animEffect filter="fade" transition="in">
                                      <p:cBhvr>
                                        <p:cTn dur="200"/>
                                        <p:tgtEl>
                                          <p:spTgt spid="5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xEl>
                                              <p:pRg end="1" st="1"/>
                                            </p:txEl>
                                          </p:spTgt>
                                        </p:tgtEl>
                                        <p:attrNameLst>
                                          <p:attrName>style.visibility</p:attrName>
                                        </p:attrNameLst>
                                      </p:cBhvr>
                                      <p:to>
                                        <p:strVal val="visible"/>
                                      </p:to>
                                    </p:set>
                                    <p:animEffect filter="fade" transition="in">
                                      <p:cBhvr>
                                        <p:cTn dur="200"/>
                                        <p:tgtEl>
                                          <p:spTgt spid="5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xEl>
                                              <p:pRg end="2" st="2"/>
                                            </p:txEl>
                                          </p:spTgt>
                                        </p:tgtEl>
                                        <p:attrNameLst>
                                          <p:attrName>style.visibility</p:attrName>
                                        </p:attrNameLst>
                                      </p:cBhvr>
                                      <p:to>
                                        <p:strVal val="visible"/>
                                      </p:to>
                                    </p:set>
                                    <p:animEffect filter="fade" transition="in">
                                      <p:cBhvr>
                                        <p:cTn dur="200"/>
                                        <p:tgtEl>
                                          <p:spTgt spid="5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xEl>
                                              <p:pRg end="3" st="3"/>
                                            </p:txEl>
                                          </p:spTgt>
                                        </p:tgtEl>
                                        <p:attrNameLst>
                                          <p:attrName>style.visibility</p:attrName>
                                        </p:attrNameLst>
                                      </p:cBhvr>
                                      <p:to>
                                        <p:strVal val="visible"/>
                                      </p:to>
                                    </p:set>
                                    <p:animEffect filter="fade" transition="in">
                                      <p:cBhvr>
                                        <p:cTn dur="200"/>
                                        <p:tgtEl>
                                          <p:spTgt spid="5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xEl>
                                              <p:pRg end="4" st="4"/>
                                            </p:txEl>
                                          </p:spTgt>
                                        </p:tgtEl>
                                        <p:attrNameLst>
                                          <p:attrName>style.visibility</p:attrName>
                                        </p:attrNameLst>
                                      </p:cBhvr>
                                      <p:to>
                                        <p:strVal val="visible"/>
                                      </p:to>
                                    </p:set>
                                    <p:animEffect filter="fade" transition="in">
                                      <p:cBhvr>
                                        <p:cTn dur="200"/>
                                        <p:tgtEl>
                                          <p:spTgt spid="57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7" name="Shape 5317"/>
        <p:cNvGrpSpPr/>
        <p:nvPr/>
      </p:nvGrpSpPr>
      <p:grpSpPr>
        <a:xfrm>
          <a:off x="0" y="0"/>
          <a:ext cx="0" cy="0"/>
          <a:chOff x="0" y="0"/>
          <a:chExt cx="0" cy="0"/>
        </a:xfrm>
      </p:grpSpPr>
      <p:sp>
        <p:nvSpPr>
          <p:cNvPr id="5318" name="Google Shape;5318;p30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Under-resourced languages</a:t>
            </a:r>
            <a:endParaRPr/>
          </a:p>
        </p:txBody>
      </p:sp>
      <p:sp>
        <p:nvSpPr>
          <p:cNvPr id="5319" name="Google Shape;5319;p30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20" name="Google Shape;5320;p307"/>
          <p:cNvSpPr txBox="1"/>
          <p:nvPr/>
        </p:nvSpPr>
        <p:spPr>
          <a:xfrm>
            <a:off x="379550" y="1388300"/>
            <a:ext cx="6744300" cy="311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1"/>
                </a:solidFill>
                <a:latin typeface="Caveat"/>
                <a:ea typeface="Caveat"/>
                <a:cs typeface="Caveat"/>
                <a:sym typeface="Caveat"/>
              </a:rPr>
              <a:t>What makes a language under-resourced?</a:t>
            </a:r>
            <a:endParaRPr b="1" sz="1800">
              <a:solidFill>
                <a:schemeClr val="dk1"/>
              </a:solidFill>
              <a:latin typeface="Caveat"/>
              <a:ea typeface="Caveat"/>
              <a:cs typeface="Caveat"/>
              <a:sym typeface="Caveat"/>
            </a:endParaRPr>
          </a:p>
          <a:p>
            <a:pPr indent="0" lvl="0" marL="0" rtl="0" algn="l">
              <a:lnSpc>
                <a:spcPct val="115000"/>
              </a:lnSpc>
              <a:spcBef>
                <a:spcPts val="0"/>
              </a:spcBef>
              <a:spcAft>
                <a:spcPts val="0"/>
              </a:spcAft>
              <a:buNone/>
            </a:pPr>
            <a:r>
              <a:t/>
            </a:r>
            <a:endParaRPr b="1">
              <a:latin typeface="Source Sans Pro"/>
              <a:ea typeface="Source Sans Pro"/>
              <a:cs typeface="Source Sans Pro"/>
              <a:sym typeface="Source Sans Pro"/>
            </a:endParaRPr>
          </a:p>
          <a:p>
            <a:pPr indent="-317500" lvl="0" marL="457200" rtl="0" algn="l">
              <a:lnSpc>
                <a:spcPct val="150000"/>
              </a:lnSpc>
              <a:spcBef>
                <a:spcPts val="0"/>
              </a:spcBef>
              <a:spcAft>
                <a:spcPts val="0"/>
              </a:spcAft>
              <a:buSzPts val="1400"/>
              <a:buFont typeface="Source Sans Pro"/>
              <a:buChar char="●"/>
            </a:pPr>
            <a:r>
              <a:rPr lang="en">
                <a:latin typeface="Source Sans Pro"/>
                <a:ea typeface="Source Sans Pro"/>
                <a:cs typeface="Source Sans Pro"/>
                <a:sym typeface="Source Sans Pro"/>
              </a:rPr>
              <a:t>Data availability: labeled data, unlabeled data, quality and representation</a:t>
            </a:r>
            <a:endParaRPr>
              <a:latin typeface="Source Sans Pro"/>
              <a:ea typeface="Source Sans Pro"/>
              <a:cs typeface="Source Sans Pro"/>
              <a:sym typeface="Source Sans Pro"/>
            </a:endParaRPr>
          </a:p>
          <a:p>
            <a:pPr indent="-317500" lvl="0" marL="457200" rtl="0" algn="l">
              <a:lnSpc>
                <a:spcPct val="150000"/>
              </a:lnSpc>
              <a:spcBef>
                <a:spcPts val="0"/>
              </a:spcBef>
              <a:spcAft>
                <a:spcPts val="0"/>
              </a:spcAft>
              <a:buSzPts val="1400"/>
              <a:buFont typeface="Source Sans Pro"/>
              <a:buChar char="●"/>
            </a:pPr>
            <a:r>
              <a:rPr lang="en">
                <a:latin typeface="Source Sans Pro"/>
                <a:ea typeface="Source Sans Pro"/>
                <a:cs typeface="Source Sans Pro"/>
                <a:sym typeface="Source Sans Pro"/>
              </a:rPr>
              <a:t>Data domain: coverage and representation</a:t>
            </a:r>
            <a:endParaRPr>
              <a:latin typeface="Source Sans Pro"/>
              <a:ea typeface="Source Sans Pro"/>
              <a:cs typeface="Source Sans Pro"/>
              <a:sym typeface="Source Sans Pro"/>
            </a:endParaRPr>
          </a:p>
          <a:p>
            <a:pPr indent="-317500" lvl="0" marL="457200" rtl="0" algn="l">
              <a:lnSpc>
                <a:spcPct val="150000"/>
              </a:lnSpc>
              <a:spcBef>
                <a:spcPts val="0"/>
              </a:spcBef>
              <a:spcAft>
                <a:spcPts val="0"/>
              </a:spcAft>
              <a:buSzPts val="1400"/>
              <a:buFont typeface="Source Sans Pro"/>
              <a:buChar char="●"/>
            </a:pPr>
            <a:r>
              <a:rPr lang="en">
                <a:latin typeface="Source Sans Pro"/>
                <a:ea typeface="Source Sans Pro"/>
                <a:cs typeface="Source Sans Pro"/>
                <a:sym typeface="Source Sans Pro"/>
              </a:rPr>
              <a:t>Noisy and/or opaque orthographies</a:t>
            </a:r>
            <a:endParaRPr>
              <a:latin typeface="Source Sans Pro"/>
              <a:ea typeface="Source Sans Pro"/>
              <a:cs typeface="Source Sans Pro"/>
              <a:sym typeface="Source Sans Pro"/>
            </a:endParaRPr>
          </a:p>
          <a:p>
            <a:pPr indent="-317500" lvl="0" marL="457200" rtl="0" algn="l">
              <a:lnSpc>
                <a:spcPct val="150000"/>
              </a:lnSpc>
              <a:spcBef>
                <a:spcPts val="0"/>
              </a:spcBef>
              <a:spcAft>
                <a:spcPts val="0"/>
              </a:spcAft>
              <a:buSzPts val="1400"/>
              <a:buFont typeface="Source Sans Pro"/>
              <a:buChar char="●"/>
            </a:pPr>
            <a:r>
              <a:rPr lang="en">
                <a:latin typeface="Source Sans Pro"/>
                <a:ea typeface="Source Sans Pro"/>
                <a:cs typeface="Source Sans Pro"/>
                <a:sym typeface="Source Sans Pro"/>
              </a:rPr>
              <a:t>Unwritten languages</a:t>
            </a:r>
            <a:endParaRPr>
              <a:latin typeface="Source Sans Pro"/>
              <a:ea typeface="Source Sans Pro"/>
              <a:cs typeface="Source Sans Pro"/>
              <a:sym typeface="Source Sans Pro"/>
            </a:endParaRPr>
          </a:p>
          <a:p>
            <a:pPr indent="-317500" lvl="0" marL="457200" rtl="0" algn="l">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Typological coverage:</a:t>
            </a:r>
            <a:endParaRPr>
              <a:latin typeface="Source Sans Pro"/>
              <a:ea typeface="Source Sans Pro"/>
              <a:cs typeface="Source Sans Pro"/>
              <a:sym typeface="Source Sans Pro"/>
            </a:endParaRPr>
          </a:p>
          <a:p>
            <a:pPr indent="-304800" lvl="1" marL="9144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Unique phonetic and phonological systems</a:t>
            </a:r>
            <a:endParaRPr sz="1200">
              <a:latin typeface="Source Sans Pro"/>
              <a:ea typeface="Source Sans Pro"/>
              <a:cs typeface="Source Sans Pro"/>
              <a:sym typeface="Source Sans Pro"/>
            </a:endParaRPr>
          </a:p>
          <a:p>
            <a:pPr indent="-304800" lvl="1" marL="9144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Dialectal variation</a:t>
            </a:r>
            <a:endParaRPr sz="1200">
              <a:latin typeface="Source Sans Pro"/>
              <a:ea typeface="Source Sans Pro"/>
              <a:cs typeface="Source Sans Pro"/>
              <a:sym typeface="Source Sans Pro"/>
            </a:endParaRPr>
          </a:p>
          <a:p>
            <a:pPr indent="-304800" lvl="1" marL="9144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Code-switching</a:t>
            </a:r>
            <a:endParaRPr sz="1200">
              <a:latin typeface="Source Sans Pro"/>
              <a:ea typeface="Source Sans Pro"/>
              <a:cs typeface="Source Sans Pro"/>
              <a:sym typeface="Source Sans Pro"/>
            </a:endParaRPr>
          </a:p>
          <a:p>
            <a:pPr indent="-304800" lvl="1" marL="9144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Representation of non-native speakers</a:t>
            </a:r>
            <a:endParaRPr sz="1200">
              <a:latin typeface="Source Sans Pro"/>
              <a:ea typeface="Source Sans Pro"/>
              <a:cs typeface="Source Sans Pro"/>
              <a:sym typeface="Source Sans Pro"/>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4" name="Shape 5324"/>
        <p:cNvGrpSpPr/>
        <p:nvPr/>
      </p:nvGrpSpPr>
      <p:grpSpPr>
        <a:xfrm>
          <a:off x="0" y="0"/>
          <a:ext cx="0" cy="0"/>
          <a:chOff x="0" y="0"/>
          <a:chExt cx="0" cy="0"/>
        </a:xfrm>
      </p:grpSpPr>
      <p:sp>
        <p:nvSpPr>
          <p:cNvPr id="5325" name="Google Shape;5325;p30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Taxonomy</a:t>
            </a:r>
            <a:endParaRPr/>
          </a:p>
        </p:txBody>
      </p:sp>
      <p:sp>
        <p:nvSpPr>
          <p:cNvPr id="5326" name="Google Shape;5326;p30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27" name="Google Shape;5327;p308"/>
          <p:cNvSpPr txBox="1"/>
          <p:nvPr/>
        </p:nvSpPr>
        <p:spPr>
          <a:xfrm>
            <a:off x="7469350" y="4513100"/>
            <a:ext cx="132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latin typeface="Source Sans Pro"/>
                <a:ea typeface="Source Sans Pro"/>
                <a:cs typeface="Source Sans Pro"/>
                <a:sym typeface="Source Sans Pro"/>
              </a:rPr>
              <a:t>(Joshi et al. 2020)</a:t>
            </a:r>
            <a:endParaRPr sz="1000">
              <a:solidFill>
                <a:schemeClr val="lt2"/>
              </a:solidFill>
              <a:latin typeface="Source Sans Pro"/>
              <a:ea typeface="Source Sans Pro"/>
              <a:cs typeface="Source Sans Pro"/>
              <a:sym typeface="Source Sans Pro"/>
            </a:endParaRPr>
          </a:p>
        </p:txBody>
      </p:sp>
      <p:pic>
        <p:nvPicPr>
          <p:cNvPr id="5328" name="Google Shape;5328;p308"/>
          <p:cNvPicPr preferRelativeResize="0"/>
          <p:nvPr/>
        </p:nvPicPr>
        <p:blipFill>
          <a:blip r:embed="rId3">
            <a:alphaModFix/>
          </a:blip>
          <a:stretch>
            <a:fillRect/>
          </a:stretch>
        </p:blipFill>
        <p:spPr>
          <a:xfrm>
            <a:off x="5432525" y="1038500"/>
            <a:ext cx="3416498" cy="2219776"/>
          </a:xfrm>
          <a:prstGeom prst="rect">
            <a:avLst/>
          </a:prstGeom>
          <a:noFill/>
          <a:ln>
            <a:noFill/>
          </a:ln>
        </p:spPr>
      </p:pic>
      <p:sp>
        <p:nvSpPr>
          <p:cNvPr id="5329" name="Google Shape;5329;p308"/>
          <p:cNvSpPr txBox="1"/>
          <p:nvPr/>
        </p:nvSpPr>
        <p:spPr>
          <a:xfrm>
            <a:off x="5662425" y="3303400"/>
            <a:ext cx="3186600" cy="106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2500"/>
              </a:spcAft>
              <a:buNone/>
            </a:pPr>
            <a:r>
              <a:rPr lang="en" sz="850">
                <a:solidFill>
                  <a:srgbClr val="5D7179"/>
                </a:solidFill>
                <a:latin typeface="Roboto"/>
                <a:ea typeface="Roboto"/>
                <a:cs typeface="Roboto"/>
                <a:sym typeface="Roboto"/>
              </a:rPr>
              <a:t>Language resource distribution of </a:t>
            </a:r>
            <a:r>
              <a:rPr lang="en" sz="850">
                <a:solidFill>
                  <a:srgbClr val="15171A"/>
                </a:solidFill>
                <a:uFill>
                  <a:noFill/>
                </a:uFill>
                <a:latin typeface="Roboto"/>
                <a:ea typeface="Roboto"/>
                <a:cs typeface="Roboto"/>
                <a:sym typeface="Roboto"/>
                <a:hlinkClick r:id="rId4">
                  <a:extLst>
                    <a:ext uri="{A12FA001-AC4F-418D-AE19-62706E023703}">
                      <ahyp:hlinkClr val="tx"/>
                    </a:ext>
                  </a:extLst>
                </a:hlinkClick>
              </a:rPr>
              <a:t>Joshi et al. (2020).</a:t>
            </a:r>
            <a:r>
              <a:rPr lang="en" sz="850">
                <a:solidFill>
                  <a:srgbClr val="5D7179"/>
                </a:solidFill>
                <a:latin typeface="Roboto"/>
                <a:ea typeface="Roboto"/>
                <a:cs typeface="Roboto"/>
                <a:sym typeface="Roboto"/>
              </a:rPr>
              <a:t> The size and colour of a circle represent the number of languages and speakers respectively in each category. </a:t>
            </a:r>
            <a:br>
              <a:rPr lang="en" sz="850">
                <a:solidFill>
                  <a:srgbClr val="5D7179"/>
                </a:solidFill>
                <a:latin typeface="Roboto"/>
                <a:ea typeface="Roboto"/>
                <a:cs typeface="Roboto"/>
                <a:sym typeface="Roboto"/>
              </a:rPr>
            </a:br>
            <a:r>
              <a:rPr lang="en" sz="850">
                <a:solidFill>
                  <a:srgbClr val="5D7179"/>
                </a:solidFill>
                <a:latin typeface="Roboto"/>
                <a:ea typeface="Roboto"/>
                <a:cs typeface="Roboto"/>
                <a:sym typeface="Roboto"/>
              </a:rPr>
              <a:t>Colours (on the VIBGYOR spectrum; </a:t>
            </a:r>
            <a:r>
              <a:rPr b="1" lang="en" sz="850">
                <a:solidFill>
                  <a:srgbClr val="090A0B"/>
                </a:solidFill>
                <a:latin typeface="Roboto"/>
                <a:ea typeface="Roboto"/>
                <a:cs typeface="Roboto"/>
                <a:sym typeface="Roboto"/>
              </a:rPr>
              <a:t>V</a:t>
            </a:r>
            <a:r>
              <a:rPr lang="en" sz="850">
                <a:solidFill>
                  <a:srgbClr val="5D7179"/>
                </a:solidFill>
                <a:latin typeface="Roboto"/>
                <a:ea typeface="Roboto"/>
                <a:cs typeface="Roboto"/>
                <a:sym typeface="Roboto"/>
              </a:rPr>
              <a:t>iolet–</a:t>
            </a:r>
            <a:r>
              <a:rPr b="1" lang="en" sz="850">
                <a:solidFill>
                  <a:srgbClr val="090A0B"/>
                </a:solidFill>
                <a:latin typeface="Roboto"/>
                <a:ea typeface="Roboto"/>
                <a:cs typeface="Roboto"/>
                <a:sym typeface="Roboto"/>
              </a:rPr>
              <a:t>I</a:t>
            </a:r>
            <a:r>
              <a:rPr lang="en" sz="850">
                <a:solidFill>
                  <a:srgbClr val="5D7179"/>
                </a:solidFill>
                <a:latin typeface="Roboto"/>
                <a:ea typeface="Roboto"/>
                <a:cs typeface="Roboto"/>
                <a:sym typeface="Roboto"/>
              </a:rPr>
              <a:t>ndigo–</a:t>
            </a:r>
            <a:r>
              <a:rPr b="1" lang="en" sz="850">
                <a:solidFill>
                  <a:srgbClr val="090A0B"/>
                </a:solidFill>
                <a:latin typeface="Roboto"/>
                <a:ea typeface="Roboto"/>
                <a:cs typeface="Roboto"/>
                <a:sym typeface="Roboto"/>
              </a:rPr>
              <a:t>B</a:t>
            </a:r>
            <a:r>
              <a:rPr lang="en" sz="850">
                <a:solidFill>
                  <a:srgbClr val="5D7179"/>
                </a:solidFill>
                <a:latin typeface="Roboto"/>
                <a:ea typeface="Roboto"/>
                <a:cs typeface="Roboto"/>
                <a:sym typeface="Roboto"/>
              </a:rPr>
              <a:t>lue–</a:t>
            </a:r>
            <a:br>
              <a:rPr lang="en" sz="850">
                <a:solidFill>
                  <a:srgbClr val="5D7179"/>
                </a:solidFill>
                <a:latin typeface="Roboto"/>
                <a:ea typeface="Roboto"/>
                <a:cs typeface="Roboto"/>
                <a:sym typeface="Roboto"/>
              </a:rPr>
            </a:br>
            <a:r>
              <a:rPr b="1" lang="en" sz="850">
                <a:solidFill>
                  <a:srgbClr val="090A0B"/>
                </a:solidFill>
                <a:latin typeface="Roboto"/>
                <a:ea typeface="Roboto"/>
                <a:cs typeface="Roboto"/>
                <a:sym typeface="Roboto"/>
              </a:rPr>
              <a:t>G</a:t>
            </a:r>
            <a:r>
              <a:rPr lang="en" sz="850">
                <a:solidFill>
                  <a:srgbClr val="5D7179"/>
                </a:solidFill>
                <a:latin typeface="Roboto"/>
                <a:ea typeface="Roboto"/>
                <a:cs typeface="Roboto"/>
                <a:sym typeface="Roboto"/>
              </a:rPr>
              <a:t>reen–</a:t>
            </a:r>
            <a:r>
              <a:rPr b="1" lang="en" sz="850">
                <a:solidFill>
                  <a:srgbClr val="090A0B"/>
                </a:solidFill>
                <a:latin typeface="Roboto"/>
                <a:ea typeface="Roboto"/>
                <a:cs typeface="Roboto"/>
                <a:sym typeface="Roboto"/>
              </a:rPr>
              <a:t>Y</a:t>
            </a:r>
            <a:r>
              <a:rPr lang="en" sz="850">
                <a:solidFill>
                  <a:srgbClr val="5D7179"/>
                </a:solidFill>
                <a:latin typeface="Roboto"/>
                <a:ea typeface="Roboto"/>
                <a:cs typeface="Roboto"/>
                <a:sym typeface="Roboto"/>
              </a:rPr>
              <a:t>ellow–</a:t>
            </a:r>
            <a:r>
              <a:rPr b="1" lang="en" sz="850">
                <a:solidFill>
                  <a:srgbClr val="090A0B"/>
                </a:solidFill>
                <a:latin typeface="Roboto"/>
                <a:ea typeface="Roboto"/>
                <a:cs typeface="Roboto"/>
                <a:sym typeface="Roboto"/>
              </a:rPr>
              <a:t>O</a:t>
            </a:r>
            <a:r>
              <a:rPr lang="en" sz="850">
                <a:solidFill>
                  <a:srgbClr val="5D7179"/>
                </a:solidFill>
                <a:latin typeface="Roboto"/>
                <a:ea typeface="Roboto"/>
                <a:cs typeface="Roboto"/>
                <a:sym typeface="Roboto"/>
              </a:rPr>
              <a:t>range–</a:t>
            </a:r>
            <a:r>
              <a:rPr b="1" lang="en" sz="850">
                <a:solidFill>
                  <a:srgbClr val="090A0B"/>
                </a:solidFill>
                <a:latin typeface="Roboto"/>
                <a:ea typeface="Roboto"/>
                <a:cs typeface="Roboto"/>
                <a:sym typeface="Roboto"/>
              </a:rPr>
              <a:t>R</a:t>
            </a:r>
            <a:r>
              <a:rPr lang="en" sz="850">
                <a:solidFill>
                  <a:srgbClr val="5D7179"/>
                </a:solidFill>
                <a:latin typeface="Roboto"/>
                <a:ea typeface="Roboto"/>
                <a:cs typeface="Roboto"/>
                <a:sym typeface="Roboto"/>
              </a:rPr>
              <a:t>ed) represent the total speaker population size from low (violet) to high (red).</a:t>
            </a:r>
            <a:endParaRPr sz="1100">
              <a:latin typeface="Source Sans Pro"/>
              <a:ea typeface="Source Sans Pro"/>
              <a:cs typeface="Source Sans Pro"/>
              <a:sym typeface="Source Sans Pro"/>
            </a:endParaRPr>
          </a:p>
        </p:txBody>
      </p:sp>
      <p:sp>
        <p:nvSpPr>
          <p:cNvPr id="5330" name="Google Shape;5330;p308"/>
          <p:cNvSpPr txBox="1"/>
          <p:nvPr/>
        </p:nvSpPr>
        <p:spPr>
          <a:xfrm>
            <a:off x="311700" y="1502325"/>
            <a:ext cx="4997400" cy="24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350">
                <a:solidFill>
                  <a:srgbClr val="5C6673"/>
                </a:solidFill>
                <a:latin typeface="Source Sans Pro"/>
                <a:ea typeface="Source Sans Pro"/>
                <a:cs typeface="Source Sans Pro"/>
                <a:sym typeface="Source Sans Pro"/>
              </a:rPr>
              <a:t>0. Exceptionally limited resources: pretraining exacerbates situation</a:t>
            </a:r>
            <a:endParaRPr sz="1350">
              <a:solidFill>
                <a:srgbClr val="5C6673"/>
              </a:solidFill>
              <a:latin typeface="Source Sans Pro"/>
              <a:ea typeface="Source Sans Pro"/>
              <a:cs typeface="Source Sans Pro"/>
              <a:sym typeface="Source Sans Pro"/>
            </a:endParaRPr>
          </a:p>
          <a:p>
            <a:pPr indent="0" lvl="0" marL="0" rtl="0" algn="l">
              <a:lnSpc>
                <a:spcPct val="200000"/>
              </a:lnSpc>
              <a:spcBef>
                <a:spcPts val="0"/>
              </a:spcBef>
              <a:spcAft>
                <a:spcPts val="0"/>
              </a:spcAft>
              <a:buNone/>
            </a:pPr>
            <a:r>
              <a:rPr lang="en" sz="1350">
                <a:solidFill>
                  <a:srgbClr val="5C6673"/>
                </a:solidFill>
                <a:latin typeface="Source Sans Pro"/>
                <a:ea typeface="Source Sans Pro"/>
                <a:cs typeface="Source Sans Pro"/>
                <a:sym typeface="Source Sans Pro"/>
              </a:rPr>
              <a:t>1. Some amount of unlabeled data</a:t>
            </a:r>
            <a:br>
              <a:rPr lang="en" sz="1350">
                <a:solidFill>
                  <a:srgbClr val="5C6673"/>
                </a:solidFill>
                <a:latin typeface="Source Sans Pro"/>
                <a:ea typeface="Source Sans Pro"/>
                <a:cs typeface="Source Sans Pro"/>
                <a:sym typeface="Source Sans Pro"/>
              </a:rPr>
            </a:br>
            <a:r>
              <a:rPr lang="en" sz="1350">
                <a:solidFill>
                  <a:srgbClr val="5C6673"/>
                </a:solidFill>
                <a:latin typeface="Source Sans Pro"/>
                <a:ea typeface="Source Sans Pro"/>
                <a:cs typeface="Source Sans Pro"/>
                <a:sym typeface="Source Sans Pro"/>
              </a:rPr>
              <a:t>2. Small set of labeled data created</a:t>
            </a:r>
            <a:br>
              <a:rPr lang="en" sz="1350">
                <a:solidFill>
                  <a:srgbClr val="5C6673"/>
                </a:solidFill>
                <a:latin typeface="Source Sans Pro"/>
                <a:ea typeface="Source Sans Pro"/>
                <a:cs typeface="Source Sans Pro"/>
                <a:sym typeface="Source Sans Pro"/>
              </a:rPr>
            </a:br>
            <a:r>
              <a:rPr lang="en" sz="1350">
                <a:solidFill>
                  <a:srgbClr val="5C6673"/>
                </a:solidFill>
                <a:latin typeface="Source Sans Pro"/>
                <a:ea typeface="Source Sans Pro"/>
                <a:cs typeface="Source Sans Pro"/>
                <a:sym typeface="Source Sans Pro"/>
              </a:rPr>
              <a:t>3. Unlabeled data enables pretraining, but limited labeled data</a:t>
            </a:r>
            <a:br>
              <a:rPr lang="en" sz="1350">
                <a:solidFill>
                  <a:srgbClr val="5C6673"/>
                </a:solidFill>
                <a:latin typeface="Source Sans Pro"/>
                <a:ea typeface="Source Sans Pro"/>
                <a:cs typeface="Source Sans Pro"/>
                <a:sym typeface="Source Sans Pro"/>
              </a:rPr>
            </a:br>
            <a:r>
              <a:rPr lang="en" sz="1350">
                <a:solidFill>
                  <a:srgbClr val="5C6673"/>
                </a:solidFill>
                <a:latin typeface="Source Sans Pro"/>
                <a:ea typeface="Source Sans Pro"/>
                <a:cs typeface="Source Sans Pro"/>
                <a:sym typeface="Source Sans Pro"/>
              </a:rPr>
              <a:t>4. Large amount of unlabeled data, high quality but limited labeled</a:t>
            </a:r>
            <a:br>
              <a:rPr lang="en" sz="1350">
                <a:solidFill>
                  <a:srgbClr val="5C6673"/>
                </a:solidFill>
                <a:latin typeface="Source Sans Pro"/>
                <a:ea typeface="Source Sans Pro"/>
                <a:cs typeface="Source Sans Pro"/>
                <a:sym typeface="Source Sans Pro"/>
              </a:rPr>
            </a:br>
            <a:r>
              <a:rPr lang="en" sz="1350">
                <a:solidFill>
                  <a:srgbClr val="5C6673"/>
                </a:solidFill>
                <a:latin typeface="Source Sans Pro"/>
                <a:ea typeface="Source Sans Pro"/>
                <a:cs typeface="Source Sans Pro"/>
                <a:sym typeface="Source Sans Pro"/>
              </a:rPr>
              <a:t>5. High-resource languages</a:t>
            </a:r>
            <a:endParaRPr>
              <a:latin typeface="Source Sans Pro"/>
              <a:ea typeface="Source Sans Pro"/>
              <a:cs typeface="Source Sans Pro"/>
              <a:sym typeface="Source Sans Pro"/>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4" name="Shape 5334"/>
        <p:cNvGrpSpPr/>
        <p:nvPr/>
      </p:nvGrpSpPr>
      <p:grpSpPr>
        <a:xfrm>
          <a:off x="0" y="0"/>
          <a:ext cx="0" cy="0"/>
          <a:chOff x="0" y="0"/>
          <a:chExt cx="0" cy="0"/>
        </a:xfrm>
      </p:grpSpPr>
      <p:sp>
        <p:nvSpPr>
          <p:cNvPr id="5335" name="Google Shape;5335;p30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Languages: Examples</a:t>
            </a:r>
            <a:endParaRPr/>
          </a:p>
        </p:txBody>
      </p:sp>
      <p:sp>
        <p:nvSpPr>
          <p:cNvPr id="5336" name="Google Shape;5336;p30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37" name="Google Shape;5337;p309"/>
          <p:cNvSpPr txBox="1"/>
          <p:nvPr>
            <p:ph idx="1" type="body"/>
          </p:nvPr>
        </p:nvSpPr>
        <p:spPr>
          <a:xfrm>
            <a:off x="-4355750" y="1662075"/>
            <a:ext cx="4268100" cy="1235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5C6673"/>
                </a:solidFill>
              </a:rPr>
              <a:t>(One language from each 0-5 taxonomy level)</a:t>
            </a:r>
            <a:endParaRPr sz="1400">
              <a:solidFill>
                <a:srgbClr val="5C6673"/>
              </a:solidFill>
            </a:endParaRPr>
          </a:p>
          <a:p>
            <a:pPr indent="0" lvl="0" marL="0" rtl="0" algn="l">
              <a:spcBef>
                <a:spcPts val="1600"/>
              </a:spcBef>
              <a:spcAft>
                <a:spcPts val="0"/>
              </a:spcAft>
              <a:buNone/>
            </a:pPr>
            <a:r>
              <a:t/>
            </a:r>
            <a:endParaRPr sz="1400">
              <a:solidFill>
                <a:srgbClr val="5C6673"/>
              </a:solidFill>
            </a:endParaRPr>
          </a:p>
          <a:p>
            <a:pPr indent="0" lvl="0" marL="0" rtl="0" algn="l">
              <a:spcBef>
                <a:spcPts val="1600"/>
              </a:spcBef>
              <a:spcAft>
                <a:spcPts val="0"/>
              </a:spcAft>
              <a:buNone/>
            </a:pPr>
            <a:r>
              <a:rPr lang="en" sz="1400">
                <a:solidFill>
                  <a:srgbClr val="5C6673"/>
                </a:solidFill>
              </a:rPr>
              <a:t>MuST-C -- English speech only, X phones</a:t>
            </a:r>
            <a:endParaRPr sz="1400">
              <a:solidFill>
                <a:srgbClr val="5C6673"/>
              </a:solidFill>
            </a:endParaRPr>
          </a:p>
          <a:p>
            <a:pPr indent="0" lvl="0" marL="0" rtl="0" algn="l">
              <a:spcBef>
                <a:spcPts val="1600"/>
              </a:spcBef>
              <a:spcAft>
                <a:spcPts val="0"/>
              </a:spcAft>
              <a:buNone/>
            </a:pPr>
            <a:r>
              <a:rPr lang="en" sz="1400">
                <a:solidFill>
                  <a:srgbClr val="5C6673"/>
                </a:solidFill>
              </a:rPr>
              <a:t>mTEDx -- 8 languages, Y phones </a:t>
            </a:r>
            <a:endParaRPr sz="1400">
              <a:solidFill>
                <a:srgbClr val="5C6673"/>
              </a:solidFill>
            </a:endParaRPr>
          </a:p>
          <a:p>
            <a:pPr indent="0" lvl="0" marL="0" rtl="0" algn="l">
              <a:spcBef>
                <a:spcPts val="1600"/>
              </a:spcBef>
              <a:spcAft>
                <a:spcPts val="0"/>
              </a:spcAft>
              <a:buNone/>
            </a:pPr>
            <a:r>
              <a:rPr lang="en" sz="1400">
                <a:solidFill>
                  <a:srgbClr val="5C6673"/>
                </a:solidFill>
              </a:rPr>
              <a:t>Two randomly selected languages from Glottolog: </a:t>
            </a:r>
            <a:endParaRPr sz="1400">
              <a:solidFill>
                <a:srgbClr val="5C6673"/>
              </a:solidFill>
            </a:endParaRPr>
          </a:p>
          <a:p>
            <a:pPr indent="0" lvl="0" marL="0" rtl="0" algn="l">
              <a:spcBef>
                <a:spcPts val="1600"/>
              </a:spcBef>
              <a:spcAft>
                <a:spcPts val="0"/>
              </a:spcAft>
              <a:buNone/>
            </a:pPr>
            <a:r>
              <a:rPr lang="en" sz="1400">
                <a:solidFill>
                  <a:srgbClr val="5C6673"/>
                </a:solidFill>
              </a:rPr>
              <a:t>First - Z phones, coverage in MuSTC ?%, in mTEDx, ?%</a:t>
            </a:r>
            <a:endParaRPr sz="1400">
              <a:solidFill>
                <a:srgbClr val="5C6673"/>
              </a:solidFill>
            </a:endParaRPr>
          </a:p>
          <a:p>
            <a:pPr indent="0" lvl="0" marL="0" rtl="0" algn="l">
              <a:spcBef>
                <a:spcPts val="1600"/>
              </a:spcBef>
              <a:spcAft>
                <a:spcPts val="1600"/>
              </a:spcAft>
              <a:buNone/>
            </a:pPr>
            <a:r>
              <a:rPr lang="en" sz="1400">
                <a:solidFill>
                  <a:srgbClr val="5C6673"/>
                </a:solidFill>
              </a:rPr>
              <a:t>Bible Wilderness: hours vs MuST-C</a:t>
            </a:r>
            <a:endParaRPr sz="1400">
              <a:solidFill>
                <a:srgbClr val="5C6673"/>
              </a:solidFill>
            </a:endParaRPr>
          </a:p>
        </p:txBody>
      </p:sp>
      <p:pic>
        <p:nvPicPr>
          <p:cNvPr id="5338" name="Google Shape;5338;p309"/>
          <p:cNvPicPr preferRelativeResize="0"/>
          <p:nvPr/>
        </p:nvPicPr>
        <p:blipFill>
          <a:blip r:embed="rId3">
            <a:alphaModFix/>
          </a:blip>
          <a:stretch>
            <a:fillRect/>
          </a:stretch>
        </p:blipFill>
        <p:spPr>
          <a:xfrm>
            <a:off x="1966475" y="1335425"/>
            <a:ext cx="4969700" cy="1170252"/>
          </a:xfrm>
          <a:prstGeom prst="rect">
            <a:avLst/>
          </a:prstGeom>
          <a:noFill/>
          <a:ln>
            <a:noFill/>
          </a:ln>
        </p:spPr>
      </p:pic>
      <p:sp>
        <p:nvSpPr>
          <p:cNvPr id="5339" name="Google Shape;5339;p309"/>
          <p:cNvSpPr txBox="1"/>
          <p:nvPr/>
        </p:nvSpPr>
        <p:spPr>
          <a:xfrm>
            <a:off x="1919550" y="2505675"/>
            <a:ext cx="5304900" cy="3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2500"/>
              </a:spcAft>
              <a:buNone/>
            </a:pPr>
            <a:r>
              <a:rPr lang="en" sz="850">
                <a:solidFill>
                  <a:srgbClr val="5D7179"/>
                </a:solidFill>
                <a:latin typeface="Roboto"/>
                <a:ea typeface="Roboto"/>
                <a:cs typeface="Roboto"/>
                <a:sym typeface="Roboto"/>
              </a:rPr>
              <a:t> Number of languages, number of speakers, and percentage of total languages for each language class</a:t>
            </a:r>
            <a:endParaRPr sz="1100">
              <a:latin typeface="Source Sans Pro"/>
              <a:ea typeface="Source Sans Pro"/>
              <a:cs typeface="Source Sans Pro"/>
              <a:sym typeface="Source Sans Pro"/>
            </a:endParaRPr>
          </a:p>
        </p:txBody>
      </p:sp>
      <p:sp>
        <p:nvSpPr>
          <p:cNvPr id="5340" name="Google Shape;5340;p309"/>
          <p:cNvSpPr txBox="1"/>
          <p:nvPr>
            <p:ph idx="1" type="body"/>
          </p:nvPr>
        </p:nvSpPr>
        <p:spPr>
          <a:xfrm>
            <a:off x="554150" y="2897475"/>
            <a:ext cx="3782700" cy="2153400"/>
          </a:xfrm>
          <a:prstGeom prst="rect">
            <a:avLst/>
          </a:prstGeom>
          <a:ln>
            <a:noFill/>
          </a:ln>
        </p:spPr>
        <p:txBody>
          <a:bodyPr anchorCtr="0" anchor="t" bIns="91425" lIns="91425" spcFirstLastPara="1" rIns="91425" wrap="square" tIns="91425">
            <a:noAutofit/>
          </a:bodyPr>
          <a:lstStyle/>
          <a:p>
            <a:pPr indent="-114300" lvl="0" marL="114300" rtl="0" algn="l">
              <a:spcBef>
                <a:spcPts val="0"/>
              </a:spcBef>
              <a:spcAft>
                <a:spcPts val="0"/>
              </a:spcAft>
              <a:buNone/>
            </a:pPr>
            <a:r>
              <a:rPr b="1" lang="en" sz="1700">
                <a:solidFill>
                  <a:schemeClr val="accent2"/>
                </a:solidFill>
                <a:latin typeface="Caveat"/>
                <a:ea typeface="Caveat"/>
                <a:cs typeface="Caveat"/>
                <a:sym typeface="Caveat"/>
              </a:rPr>
              <a:t>0. Dahalo</a:t>
            </a:r>
            <a:r>
              <a:rPr b="1" lang="en" sz="1700">
                <a:solidFill>
                  <a:schemeClr val="accent2"/>
                </a:solidFill>
                <a:latin typeface="Caveat"/>
                <a:ea typeface="Caveat"/>
                <a:cs typeface="Caveat"/>
                <a:sym typeface="Caveat"/>
              </a:rPr>
              <a:t>:</a:t>
            </a:r>
            <a:r>
              <a:rPr lang="en" sz="1300">
                <a:solidFill>
                  <a:srgbClr val="5C6673"/>
                </a:solidFill>
              </a:rPr>
              <a:t>   </a:t>
            </a:r>
            <a:br>
              <a:rPr lang="en" sz="1300">
                <a:solidFill>
                  <a:srgbClr val="5C6673"/>
                </a:solidFill>
              </a:rPr>
            </a:br>
            <a:r>
              <a:rPr lang="en" sz="1300" u="sng">
                <a:solidFill>
                  <a:schemeClr val="hlink"/>
                </a:solidFill>
                <a:hlinkClick r:id="rId4"/>
              </a:rPr>
              <a:t>Recorded Swadesh list</a:t>
            </a:r>
            <a:endParaRPr b="1" sz="1700">
              <a:solidFill>
                <a:schemeClr val="accent2"/>
              </a:solidFill>
              <a:latin typeface="Caveat"/>
              <a:ea typeface="Caveat"/>
              <a:cs typeface="Caveat"/>
              <a:sym typeface="Caveat"/>
            </a:endParaRPr>
          </a:p>
          <a:p>
            <a:pPr indent="-114300" lvl="0" marL="114300" rtl="0" algn="l">
              <a:spcBef>
                <a:spcPts val="1600"/>
              </a:spcBef>
              <a:spcAft>
                <a:spcPts val="0"/>
              </a:spcAft>
              <a:buNone/>
            </a:pPr>
            <a:r>
              <a:rPr b="1" lang="en" sz="1700">
                <a:solidFill>
                  <a:schemeClr val="accent2"/>
                </a:solidFill>
                <a:latin typeface="Caveat"/>
                <a:ea typeface="Caveat"/>
                <a:cs typeface="Caveat"/>
                <a:sym typeface="Caveat"/>
              </a:rPr>
              <a:t>1. </a:t>
            </a:r>
            <a:r>
              <a:rPr b="1" lang="en" sz="1700">
                <a:solidFill>
                  <a:schemeClr val="accent2"/>
                </a:solidFill>
                <a:latin typeface="Caveat"/>
                <a:ea typeface="Caveat"/>
                <a:cs typeface="Caveat"/>
                <a:sym typeface="Caveat"/>
              </a:rPr>
              <a:t>Cherokee:</a:t>
            </a:r>
            <a:r>
              <a:rPr lang="en" sz="1300">
                <a:solidFill>
                  <a:srgbClr val="5C6673"/>
                </a:solidFill>
              </a:rPr>
              <a:t>   </a:t>
            </a:r>
            <a:br>
              <a:rPr lang="en" sz="1300">
                <a:solidFill>
                  <a:srgbClr val="5C6673"/>
                </a:solidFill>
              </a:rPr>
            </a:br>
            <a:r>
              <a:rPr lang="en" sz="1300" u="sng">
                <a:solidFill>
                  <a:schemeClr val="hlink"/>
                </a:solidFill>
                <a:hlinkClick r:id="rId5"/>
              </a:rPr>
              <a:t>Bible</a:t>
            </a:r>
            <a:r>
              <a:rPr lang="en" sz="1300">
                <a:solidFill>
                  <a:srgbClr val="5C6673"/>
                </a:solidFill>
              </a:rPr>
              <a:t>; </a:t>
            </a:r>
            <a:r>
              <a:rPr lang="en" sz="1300" u="sng">
                <a:solidFill>
                  <a:schemeClr val="hlink"/>
                </a:solidFill>
                <a:hlinkClick r:id="rId6"/>
              </a:rPr>
              <a:t>15k sentences parallel text</a:t>
            </a:r>
            <a:r>
              <a:rPr lang="en" sz="1300">
                <a:solidFill>
                  <a:srgbClr val="5C6673"/>
                </a:solidFill>
              </a:rPr>
              <a:t>; Tatoeba; Ubuntu</a:t>
            </a:r>
            <a:endParaRPr b="1" sz="1700">
              <a:solidFill>
                <a:schemeClr val="accent2"/>
              </a:solidFill>
              <a:latin typeface="Caveat"/>
              <a:ea typeface="Caveat"/>
              <a:cs typeface="Caveat"/>
              <a:sym typeface="Caveat"/>
            </a:endParaRPr>
          </a:p>
          <a:p>
            <a:pPr indent="-114300" lvl="0" marL="114300" rtl="0" algn="l">
              <a:spcBef>
                <a:spcPts val="1600"/>
              </a:spcBef>
              <a:spcAft>
                <a:spcPts val="0"/>
              </a:spcAft>
              <a:buNone/>
            </a:pPr>
            <a:r>
              <a:rPr b="1" lang="en" sz="1700">
                <a:solidFill>
                  <a:schemeClr val="accent2"/>
                </a:solidFill>
                <a:latin typeface="Caveat"/>
                <a:ea typeface="Caveat"/>
                <a:cs typeface="Caveat"/>
                <a:sym typeface="Caveat"/>
              </a:rPr>
              <a:t>2. Zulu:</a:t>
            </a:r>
            <a:r>
              <a:rPr lang="en" sz="1300">
                <a:solidFill>
                  <a:srgbClr val="5C6673"/>
                </a:solidFill>
              </a:rPr>
              <a:t> </a:t>
            </a:r>
            <a:br>
              <a:rPr lang="en" sz="1300">
                <a:solidFill>
                  <a:srgbClr val="5C6673"/>
                </a:solidFill>
              </a:rPr>
            </a:br>
            <a:r>
              <a:rPr lang="en" sz="1300" u="sng">
                <a:solidFill>
                  <a:schemeClr val="hlink"/>
                </a:solidFill>
                <a:hlinkClick r:id="rId7"/>
              </a:rPr>
              <a:t>Recorded word lists</a:t>
            </a:r>
            <a:r>
              <a:rPr lang="en" sz="1300">
                <a:solidFill>
                  <a:srgbClr val="5C6673"/>
                </a:solidFill>
              </a:rPr>
              <a:t>; Tatoeba; Ubuntu</a:t>
            </a:r>
            <a:endParaRPr sz="1300">
              <a:solidFill>
                <a:srgbClr val="5C6673"/>
              </a:solidFill>
            </a:endParaRPr>
          </a:p>
          <a:p>
            <a:pPr indent="0" lvl="0" marL="0" rtl="0" algn="l">
              <a:spcBef>
                <a:spcPts val="1600"/>
              </a:spcBef>
              <a:spcAft>
                <a:spcPts val="1600"/>
              </a:spcAft>
              <a:buClr>
                <a:schemeClr val="dk2"/>
              </a:buClr>
              <a:buSzPts val="1100"/>
              <a:buFont typeface="Arial"/>
              <a:buNone/>
            </a:pPr>
            <a:r>
              <a:t/>
            </a:r>
            <a:endParaRPr sz="1300">
              <a:solidFill>
                <a:srgbClr val="5C6673"/>
              </a:solidFill>
            </a:endParaRPr>
          </a:p>
        </p:txBody>
      </p:sp>
      <p:sp>
        <p:nvSpPr>
          <p:cNvPr id="5341" name="Google Shape;5341;p309"/>
          <p:cNvSpPr txBox="1"/>
          <p:nvPr>
            <p:ph idx="1" type="body"/>
          </p:nvPr>
        </p:nvSpPr>
        <p:spPr>
          <a:xfrm>
            <a:off x="4438675" y="2897475"/>
            <a:ext cx="4607700" cy="2153400"/>
          </a:xfrm>
          <a:prstGeom prst="rect">
            <a:avLst/>
          </a:prstGeom>
          <a:ln>
            <a:noFill/>
          </a:ln>
        </p:spPr>
        <p:txBody>
          <a:bodyPr anchorCtr="0" anchor="t" bIns="91425" lIns="91425" spcFirstLastPara="1" rIns="91425" wrap="square" tIns="91425">
            <a:noAutofit/>
          </a:bodyPr>
          <a:lstStyle/>
          <a:p>
            <a:pPr indent="-114300" lvl="0" marL="114300" rtl="0" algn="l">
              <a:spcBef>
                <a:spcPts val="0"/>
              </a:spcBef>
              <a:spcAft>
                <a:spcPts val="0"/>
              </a:spcAft>
              <a:buNone/>
            </a:pPr>
            <a:r>
              <a:rPr b="1" lang="en" sz="1700">
                <a:solidFill>
                  <a:schemeClr val="accent2"/>
                </a:solidFill>
                <a:latin typeface="Caveat"/>
                <a:ea typeface="Caveat"/>
                <a:cs typeface="Caveat"/>
                <a:sym typeface="Caveat"/>
              </a:rPr>
              <a:t>3. Cebuano</a:t>
            </a:r>
            <a:r>
              <a:rPr b="1" lang="en" sz="1700">
                <a:solidFill>
                  <a:schemeClr val="accent2"/>
                </a:solidFill>
                <a:latin typeface="Caveat"/>
                <a:ea typeface="Caveat"/>
                <a:cs typeface="Caveat"/>
                <a:sym typeface="Caveat"/>
              </a:rPr>
              <a:t>:</a:t>
            </a:r>
            <a:r>
              <a:rPr lang="en" sz="1300">
                <a:solidFill>
                  <a:srgbClr val="5C6673"/>
                </a:solidFill>
              </a:rPr>
              <a:t>   </a:t>
            </a:r>
            <a:br>
              <a:rPr lang="en" sz="1300">
                <a:solidFill>
                  <a:srgbClr val="5C6673"/>
                </a:solidFill>
              </a:rPr>
            </a:br>
            <a:r>
              <a:rPr lang="en" sz="1300" u="sng">
                <a:solidFill>
                  <a:schemeClr val="hlink"/>
                </a:solidFill>
                <a:hlinkClick r:id="rId8"/>
              </a:rPr>
              <a:t>Recorded word lists</a:t>
            </a:r>
            <a:r>
              <a:rPr lang="en" sz="1300">
                <a:solidFill>
                  <a:srgbClr val="5C6673"/>
                </a:solidFill>
              </a:rPr>
              <a:t>; </a:t>
            </a:r>
            <a:r>
              <a:rPr lang="en" sz="1300" u="sng">
                <a:solidFill>
                  <a:schemeClr val="hlink"/>
                </a:solidFill>
                <a:hlinkClick r:id="rId9"/>
              </a:rPr>
              <a:t>BABE</a:t>
            </a:r>
            <a:r>
              <a:rPr lang="en" sz="1300" u="sng">
                <a:solidFill>
                  <a:schemeClr val="hlink"/>
                </a:solidFill>
                <a:hlinkClick r:id="rId10"/>
              </a:rPr>
              <a:t>L</a:t>
            </a:r>
            <a:r>
              <a:rPr lang="en" sz="1300">
                <a:solidFill>
                  <a:srgbClr val="5C6673"/>
                </a:solidFill>
              </a:rPr>
              <a:t>; </a:t>
            </a:r>
            <a:r>
              <a:rPr lang="en" sz="1300" u="sng">
                <a:solidFill>
                  <a:schemeClr val="hlink"/>
                </a:solidFill>
                <a:hlinkClick r:id="rId11"/>
              </a:rPr>
              <a:t>Bible</a:t>
            </a:r>
            <a:r>
              <a:rPr lang="en" sz="1300">
                <a:solidFill>
                  <a:srgbClr val="5C6673"/>
                </a:solidFill>
              </a:rPr>
              <a:t>; Wikipedia; Tatoeba; Ubuntu</a:t>
            </a:r>
            <a:endParaRPr b="1" sz="1700">
              <a:solidFill>
                <a:schemeClr val="accent2"/>
              </a:solidFill>
              <a:latin typeface="Caveat"/>
              <a:ea typeface="Caveat"/>
              <a:cs typeface="Caveat"/>
              <a:sym typeface="Caveat"/>
            </a:endParaRPr>
          </a:p>
          <a:p>
            <a:pPr indent="-114300" lvl="0" marL="114300" rtl="0" algn="l">
              <a:spcBef>
                <a:spcPts val="1600"/>
              </a:spcBef>
              <a:spcAft>
                <a:spcPts val="0"/>
              </a:spcAft>
              <a:buNone/>
            </a:pPr>
            <a:r>
              <a:rPr b="1" lang="en" sz="1700">
                <a:solidFill>
                  <a:schemeClr val="accent2"/>
                </a:solidFill>
                <a:latin typeface="Caveat"/>
                <a:ea typeface="Caveat"/>
                <a:cs typeface="Caveat"/>
                <a:sym typeface="Caveat"/>
              </a:rPr>
              <a:t>4. Korean:</a:t>
            </a:r>
            <a:r>
              <a:rPr lang="en" sz="1300">
                <a:solidFill>
                  <a:srgbClr val="5C6673"/>
                </a:solidFill>
              </a:rPr>
              <a:t>   </a:t>
            </a:r>
            <a:br>
              <a:rPr lang="en" sz="1300">
                <a:solidFill>
                  <a:srgbClr val="5C6673"/>
                </a:solidFill>
              </a:rPr>
            </a:br>
            <a:r>
              <a:rPr lang="en" sz="1300" u="sng">
                <a:solidFill>
                  <a:schemeClr val="accent5"/>
                </a:solidFill>
                <a:hlinkClick r:id="rId12">
                  <a:extLst>
                    <a:ext uri="{A12FA001-AC4F-418D-AE19-62706E023703}">
                      <ahyp:hlinkClr val="tx"/>
                    </a:ext>
                  </a:extLst>
                </a:hlinkClick>
              </a:rPr>
              <a:t>Bible</a:t>
            </a:r>
            <a:r>
              <a:rPr lang="en" sz="1300">
                <a:solidFill>
                  <a:srgbClr val="5C6673"/>
                </a:solidFill>
              </a:rPr>
              <a:t>; Wikipedia; OpenSLR </a:t>
            </a:r>
            <a:r>
              <a:rPr lang="en" sz="1300" u="sng">
                <a:solidFill>
                  <a:schemeClr val="hlink"/>
                </a:solidFill>
                <a:hlinkClick r:id="rId13"/>
              </a:rPr>
              <a:t>40</a:t>
            </a:r>
            <a:r>
              <a:rPr lang="en" sz="1300">
                <a:solidFill>
                  <a:srgbClr val="5C6673"/>
                </a:solidFill>
              </a:rPr>
              <a:t>, </a:t>
            </a:r>
            <a:r>
              <a:rPr lang="en" sz="1300" u="sng">
                <a:solidFill>
                  <a:schemeClr val="hlink"/>
                </a:solidFill>
                <a:hlinkClick r:id="rId14"/>
              </a:rPr>
              <a:t>58</a:t>
            </a:r>
            <a:r>
              <a:rPr lang="en" sz="1300">
                <a:solidFill>
                  <a:srgbClr val="5C6673"/>
                </a:solidFill>
              </a:rPr>
              <a:t>, </a:t>
            </a:r>
            <a:r>
              <a:rPr lang="en" sz="1300" u="sng">
                <a:solidFill>
                  <a:schemeClr val="hlink"/>
                </a:solidFill>
                <a:hlinkClick r:id="rId15"/>
              </a:rPr>
              <a:t>97</a:t>
            </a:r>
            <a:r>
              <a:rPr lang="en" sz="1300">
                <a:solidFill>
                  <a:srgbClr val="5C6673"/>
                </a:solidFill>
              </a:rPr>
              <a:t>; Tatoeba; Ubuntu</a:t>
            </a:r>
            <a:endParaRPr b="1" sz="1700">
              <a:solidFill>
                <a:schemeClr val="accent2"/>
              </a:solidFill>
              <a:latin typeface="Caveat"/>
              <a:ea typeface="Caveat"/>
              <a:cs typeface="Caveat"/>
              <a:sym typeface="Caveat"/>
            </a:endParaRPr>
          </a:p>
          <a:p>
            <a:pPr indent="-114300" lvl="0" marL="114300" rtl="0" algn="l">
              <a:spcBef>
                <a:spcPts val="1600"/>
              </a:spcBef>
              <a:spcAft>
                <a:spcPts val="0"/>
              </a:spcAft>
              <a:buNone/>
            </a:pPr>
            <a:r>
              <a:rPr b="1" lang="en" sz="1700">
                <a:solidFill>
                  <a:schemeClr val="accent2"/>
                </a:solidFill>
                <a:latin typeface="Caveat"/>
                <a:ea typeface="Caveat"/>
                <a:cs typeface="Caveat"/>
                <a:sym typeface="Caveat"/>
              </a:rPr>
              <a:t>5. English:</a:t>
            </a:r>
            <a:r>
              <a:rPr lang="en" sz="1300">
                <a:solidFill>
                  <a:srgbClr val="5C6673"/>
                </a:solidFill>
              </a:rPr>
              <a:t>   </a:t>
            </a:r>
            <a:br>
              <a:rPr lang="en" sz="1300">
                <a:solidFill>
                  <a:srgbClr val="5C6673"/>
                </a:solidFill>
              </a:rPr>
            </a:br>
            <a:r>
              <a:rPr lang="en" sz="1300">
                <a:solidFill>
                  <a:srgbClr val="5C6673"/>
                </a:solidFill>
              </a:rPr>
              <a:t>∀</a:t>
            </a:r>
            <a:endParaRPr sz="1300">
              <a:solidFill>
                <a:srgbClr val="5C6673"/>
              </a:solidFill>
            </a:endParaRPr>
          </a:p>
          <a:p>
            <a:pPr indent="0" lvl="0" marL="0" rtl="0" algn="l">
              <a:spcBef>
                <a:spcPts val="1600"/>
              </a:spcBef>
              <a:spcAft>
                <a:spcPts val="1600"/>
              </a:spcAft>
              <a:buNone/>
            </a:pPr>
            <a:r>
              <a:t/>
            </a:r>
            <a:endParaRPr sz="1300">
              <a:solidFill>
                <a:srgbClr val="5C6673"/>
              </a:solidFill>
            </a:endParaRPr>
          </a:p>
        </p:txBody>
      </p:sp>
      <p:pic>
        <p:nvPicPr>
          <p:cNvPr id="5342" name="Google Shape;5342;p309"/>
          <p:cNvPicPr preferRelativeResize="0"/>
          <p:nvPr/>
        </p:nvPicPr>
        <p:blipFill>
          <a:blip r:embed="rId16">
            <a:alphaModFix/>
          </a:blip>
          <a:stretch>
            <a:fillRect/>
          </a:stretch>
        </p:blipFill>
        <p:spPr>
          <a:xfrm>
            <a:off x="7672125" y="282425"/>
            <a:ext cx="979675" cy="2844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2"/>
                                        </p:tgtEl>
                                        <p:attrNameLst>
                                          <p:attrName>style.visibility</p:attrName>
                                        </p:attrNameLst>
                                      </p:cBhvr>
                                      <p:to>
                                        <p:strVal val="visible"/>
                                      </p:to>
                                    </p:set>
                                    <p:animEffect filter="fade" transition="in">
                                      <p:cBhvr>
                                        <p:cTn dur="200"/>
                                        <p:tgtEl>
                                          <p:spTgt spid="5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6" name="Shape 5346"/>
        <p:cNvGrpSpPr/>
        <p:nvPr/>
      </p:nvGrpSpPr>
      <p:grpSpPr>
        <a:xfrm>
          <a:off x="0" y="0"/>
          <a:ext cx="0" cy="0"/>
          <a:chOff x="0" y="0"/>
          <a:chExt cx="0" cy="0"/>
        </a:xfrm>
      </p:grpSpPr>
      <p:sp>
        <p:nvSpPr>
          <p:cNvPr id="5347" name="Google Shape;5347;p31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 Resources Required</a:t>
            </a:r>
            <a:endParaRPr/>
          </a:p>
        </p:txBody>
      </p:sp>
      <p:sp>
        <p:nvSpPr>
          <p:cNvPr id="5348" name="Google Shape;5348;p310"/>
          <p:cNvSpPr txBox="1"/>
          <p:nvPr>
            <p:ph idx="1" type="body"/>
          </p:nvPr>
        </p:nvSpPr>
        <p:spPr>
          <a:xfrm>
            <a:off x="431050" y="1855100"/>
            <a:ext cx="4435800" cy="3288300"/>
          </a:xfrm>
          <a:prstGeom prst="rect">
            <a:avLst/>
          </a:prstGeom>
          <a:ln>
            <a:noFill/>
          </a:ln>
        </p:spPr>
        <p:txBody>
          <a:bodyPr anchorCtr="0" anchor="t" bIns="91425" lIns="91425" spcFirstLastPara="1" rIns="91425" wrap="square" tIns="91425">
            <a:noAutofit/>
          </a:bodyPr>
          <a:lstStyle/>
          <a:p>
            <a:pPr indent="-114300" lvl="0" marL="114300" rtl="0" algn="l">
              <a:spcBef>
                <a:spcPts val="0"/>
              </a:spcBef>
              <a:spcAft>
                <a:spcPts val="0"/>
              </a:spcAft>
              <a:buNone/>
            </a:pPr>
            <a:r>
              <a:rPr b="1" lang="en" sz="1600">
                <a:solidFill>
                  <a:srgbClr val="5C6673"/>
                </a:solidFill>
              </a:rPr>
              <a:t>Labeled data:</a:t>
            </a:r>
            <a:r>
              <a:rPr lang="en" sz="1200">
                <a:solidFill>
                  <a:srgbClr val="5C6673"/>
                </a:solidFill>
              </a:rPr>
              <a:t>   </a:t>
            </a:r>
            <a:br>
              <a:rPr lang="en" sz="1400">
                <a:solidFill>
                  <a:srgbClr val="5C6673"/>
                </a:solidFill>
              </a:rPr>
            </a:br>
            <a:r>
              <a:rPr lang="en" sz="1400">
                <a:solidFill>
                  <a:srgbClr val="5C6673"/>
                </a:solidFill>
              </a:rPr>
              <a:t>parallel speech and translations, segmented</a:t>
            </a:r>
            <a:endParaRPr b="1">
              <a:solidFill>
                <a:srgbClr val="5C6673"/>
              </a:solidFill>
            </a:endParaRPr>
          </a:p>
          <a:p>
            <a:pPr indent="-114300" lvl="0" marL="114300" rtl="0" algn="l">
              <a:spcBef>
                <a:spcPts val="1600"/>
              </a:spcBef>
              <a:spcAft>
                <a:spcPts val="0"/>
              </a:spcAft>
              <a:buClr>
                <a:schemeClr val="dk2"/>
              </a:buClr>
              <a:buSzPts val="1100"/>
              <a:buFont typeface="Arial"/>
              <a:buNone/>
            </a:pPr>
            <a:r>
              <a:rPr b="1" lang="en" sz="1600">
                <a:solidFill>
                  <a:srgbClr val="5C6673"/>
                </a:solidFill>
              </a:rPr>
              <a:t>Unla</a:t>
            </a:r>
            <a:r>
              <a:rPr b="1" lang="en" sz="1600">
                <a:solidFill>
                  <a:srgbClr val="5C6673"/>
                </a:solidFill>
              </a:rPr>
              <a:t>beled data:</a:t>
            </a:r>
            <a:r>
              <a:rPr lang="en" sz="1200">
                <a:solidFill>
                  <a:srgbClr val="5C6673"/>
                </a:solidFill>
              </a:rPr>
              <a:t>   </a:t>
            </a:r>
            <a:br>
              <a:rPr lang="en" sz="1400">
                <a:solidFill>
                  <a:srgbClr val="5C6673"/>
                </a:solidFill>
              </a:rPr>
            </a:br>
            <a:r>
              <a:rPr lang="en" sz="1400">
                <a:solidFill>
                  <a:srgbClr val="5C6673"/>
                </a:solidFill>
              </a:rPr>
              <a:t>monolingual source language speech; </a:t>
            </a:r>
            <a:br>
              <a:rPr lang="en" sz="1400">
                <a:solidFill>
                  <a:srgbClr val="5C6673"/>
                </a:solidFill>
              </a:rPr>
            </a:br>
            <a:r>
              <a:rPr lang="en" sz="1400">
                <a:solidFill>
                  <a:srgbClr val="5C6673"/>
                </a:solidFill>
              </a:rPr>
              <a:t>monolingual target language text</a:t>
            </a:r>
            <a:endParaRPr b="1">
              <a:solidFill>
                <a:srgbClr val="5C6673"/>
              </a:solidFill>
            </a:endParaRPr>
          </a:p>
          <a:p>
            <a:pPr indent="-114300" lvl="0" marL="114300" rtl="0" algn="l">
              <a:spcBef>
                <a:spcPts val="1600"/>
              </a:spcBef>
              <a:spcAft>
                <a:spcPts val="1600"/>
              </a:spcAft>
              <a:buNone/>
            </a:pPr>
            <a:r>
              <a:rPr b="1" lang="en" sz="1600">
                <a:solidFill>
                  <a:srgbClr val="5C6673"/>
                </a:solidFill>
              </a:rPr>
              <a:t>Pronunciation lexicons:</a:t>
            </a:r>
            <a:r>
              <a:rPr lang="en" sz="1200">
                <a:solidFill>
                  <a:srgbClr val="5C6673"/>
                </a:solidFill>
              </a:rPr>
              <a:t>   </a:t>
            </a:r>
            <a:br>
              <a:rPr lang="en" sz="1400">
                <a:solidFill>
                  <a:srgbClr val="5C6673"/>
                </a:solidFill>
              </a:rPr>
            </a:br>
            <a:r>
              <a:rPr i="1" lang="en" sz="1400">
                <a:solidFill>
                  <a:srgbClr val="5C6673"/>
                </a:solidFill>
              </a:rPr>
              <a:t>Use:</a:t>
            </a:r>
            <a:r>
              <a:rPr lang="en" sz="1400">
                <a:solidFill>
                  <a:srgbClr val="5C6673"/>
                </a:solidFill>
              </a:rPr>
              <a:t> alignment, hybrid ASR models; alternate data representations; CTC loss and/or compression</a:t>
            </a:r>
            <a:endParaRPr sz="1400">
              <a:solidFill>
                <a:srgbClr val="5C6673"/>
              </a:solidFill>
            </a:endParaRPr>
          </a:p>
        </p:txBody>
      </p:sp>
      <p:sp>
        <p:nvSpPr>
          <p:cNvPr id="5349" name="Google Shape;5349;p3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50" name="Google Shape;5350;p310"/>
          <p:cNvSpPr txBox="1"/>
          <p:nvPr>
            <p:ph idx="1" type="body"/>
          </p:nvPr>
        </p:nvSpPr>
        <p:spPr>
          <a:xfrm>
            <a:off x="5269250" y="1824600"/>
            <a:ext cx="3443700" cy="3318900"/>
          </a:xfrm>
          <a:prstGeom prst="rect">
            <a:avLst/>
          </a:prstGeom>
          <a:ln>
            <a:noFill/>
          </a:ln>
        </p:spPr>
        <p:txBody>
          <a:bodyPr anchorCtr="0" anchor="t" bIns="91425" lIns="91425" spcFirstLastPara="1" rIns="91425" wrap="square" tIns="91425">
            <a:noAutofit/>
          </a:bodyPr>
          <a:lstStyle/>
          <a:p>
            <a:pPr indent="-114300" lvl="0" marL="114300" rtl="0" algn="l">
              <a:spcBef>
                <a:spcPts val="0"/>
              </a:spcBef>
              <a:spcAft>
                <a:spcPts val="0"/>
              </a:spcAft>
              <a:buNone/>
            </a:pPr>
            <a:r>
              <a:rPr b="1" lang="en" sz="1600">
                <a:solidFill>
                  <a:schemeClr val="accent5"/>
                </a:solidFill>
              </a:rPr>
              <a:t>Availability: </a:t>
            </a:r>
            <a:r>
              <a:rPr lang="en" sz="1200">
                <a:solidFill>
                  <a:schemeClr val="accent5"/>
                </a:solidFill>
              </a:rPr>
              <a:t>   </a:t>
            </a:r>
            <a:br>
              <a:rPr lang="en" sz="1400">
                <a:solidFill>
                  <a:schemeClr val="accent5"/>
                </a:solidFill>
              </a:rPr>
            </a:br>
            <a:r>
              <a:rPr lang="en" sz="1400">
                <a:solidFill>
                  <a:schemeClr val="accent5"/>
                </a:solidFill>
              </a:rPr>
              <a:t>MuST-C (1); mTEDx (8); CoVoST (21)</a:t>
            </a:r>
            <a:endParaRPr b="1">
              <a:solidFill>
                <a:schemeClr val="accent5"/>
              </a:solidFill>
              <a:latin typeface="Caveat"/>
              <a:ea typeface="Caveat"/>
              <a:cs typeface="Caveat"/>
              <a:sym typeface="Caveat"/>
            </a:endParaRPr>
          </a:p>
          <a:p>
            <a:pPr indent="-114300" lvl="0" marL="114300" rtl="0" algn="l">
              <a:spcBef>
                <a:spcPts val="1600"/>
              </a:spcBef>
              <a:spcAft>
                <a:spcPts val="0"/>
              </a:spcAft>
              <a:buNone/>
            </a:pPr>
            <a:br>
              <a:rPr lang="en" sz="1400">
                <a:solidFill>
                  <a:schemeClr val="accent5"/>
                </a:solidFill>
              </a:rPr>
            </a:br>
            <a:r>
              <a:rPr lang="en" sz="1400">
                <a:solidFill>
                  <a:schemeClr val="accent5"/>
                </a:solidFill>
              </a:rPr>
              <a:t>Bible (~1000); Wikipedia (285);</a:t>
            </a:r>
            <a:br>
              <a:rPr lang="en" sz="1400">
                <a:solidFill>
                  <a:schemeClr val="accent5"/>
                </a:solidFill>
              </a:rPr>
            </a:br>
            <a:r>
              <a:rPr lang="en" sz="1400">
                <a:solidFill>
                  <a:schemeClr val="accent5"/>
                </a:solidFill>
              </a:rPr>
              <a:t>linguistic resources often &lt;2 hours</a:t>
            </a:r>
            <a:br>
              <a:rPr b="1" lang="en">
                <a:solidFill>
                  <a:schemeClr val="accent5"/>
                </a:solidFill>
                <a:latin typeface="Caveat"/>
                <a:ea typeface="Caveat"/>
                <a:cs typeface="Caveat"/>
                <a:sym typeface="Caveat"/>
              </a:rPr>
            </a:br>
            <a:br>
              <a:rPr lang="en" sz="1400">
                <a:solidFill>
                  <a:schemeClr val="accent5"/>
                </a:solidFill>
              </a:rPr>
            </a:br>
            <a:r>
              <a:rPr lang="en" sz="1400">
                <a:solidFill>
                  <a:schemeClr val="accent5"/>
                </a:solidFill>
              </a:rPr>
              <a:t>Hand-created lexicons often unreleased;</a:t>
            </a:r>
            <a:br>
              <a:rPr lang="en" sz="1400">
                <a:solidFill>
                  <a:schemeClr val="accent5"/>
                </a:solidFill>
              </a:rPr>
            </a:br>
            <a:r>
              <a:rPr lang="en" sz="1400">
                <a:solidFill>
                  <a:schemeClr val="accent5"/>
                </a:solidFill>
              </a:rPr>
              <a:t>Wikipron (117); Epitran (63)</a:t>
            </a:r>
            <a:br>
              <a:rPr lang="en" sz="1400">
                <a:solidFill>
                  <a:schemeClr val="accent5"/>
                </a:solidFill>
              </a:rPr>
            </a:br>
            <a:endParaRPr sz="1400">
              <a:solidFill>
                <a:schemeClr val="accent5"/>
              </a:solidFill>
            </a:endParaRPr>
          </a:p>
          <a:p>
            <a:pPr indent="0" lvl="0" marL="0" rtl="0" algn="r">
              <a:spcBef>
                <a:spcPts val="1600"/>
              </a:spcBef>
              <a:spcAft>
                <a:spcPts val="1600"/>
              </a:spcAft>
              <a:buNone/>
            </a:pPr>
            <a:r>
              <a:rPr lang="en" sz="1000">
                <a:solidFill>
                  <a:schemeClr val="accent5"/>
                </a:solidFill>
              </a:rPr>
              <a:t>    (# source languages)    </a:t>
            </a:r>
            <a:r>
              <a:rPr lang="en" sz="1000">
                <a:solidFill>
                  <a:srgbClr val="FFFFFF"/>
                </a:solidFill>
              </a:rPr>
              <a:t>.</a:t>
            </a:r>
            <a:endParaRPr sz="1000">
              <a:solidFill>
                <a:srgbClr val="FFFFFF"/>
              </a:solidFill>
            </a:endParaRPr>
          </a:p>
        </p:txBody>
      </p:sp>
      <p:sp>
        <p:nvSpPr>
          <p:cNvPr id="5351" name="Google Shape;5351;p310"/>
          <p:cNvSpPr txBox="1"/>
          <p:nvPr/>
        </p:nvSpPr>
        <p:spPr>
          <a:xfrm>
            <a:off x="431050" y="1215650"/>
            <a:ext cx="797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Caveat"/>
                <a:ea typeface="Caveat"/>
                <a:cs typeface="Caveat"/>
                <a:sym typeface="Caveat"/>
              </a:rPr>
              <a:t>Two steps where resources are required:   </a:t>
            </a:r>
            <a:r>
              <a:rPr b="1" lang="en" sz="1600">
                <a:solidFill>
                  <a:schemeClr val="dk1"/>
                </a:solidFill>
                <a:highlight>
                  <a:srgbClr val="FFFFFF"/>
                </a:highlight>
                <a:latin typeface="Caveat"/>
                <a:ea typeface="Caveat"/>
                <a:cs typeface="Caveat"/>
                <a:sym typeface="Caveat"/>
              </a:rPr>
              <a:t>①</a:t>
            </a:r>
            <a:r>
              <a:rPr b="1" lang="en" sz="1800">
                <a:solidFill>
                  <a:schemeClr val="dk1"/>
                </a:solidFill>
                <a:highlight>
                  <a:srgbClr val="FFFFFF"/>
                </a:highlight>
                <a:latin typeface="Caveat"/>
                <a:ea typeface="Caveat"/>
                <a:cs typeface="Caveat"/>
                <a:sym typeface="Caveat"/>
              </a:rPr>
              <a:t> for training and   </a:t>
            </a:r>
            <a:r>
              <a:rPr b="1" lang="en" sz="1600">
                <a:solidFill>
                  <a:schemeClr val="dk1"/>
                </a:solidFill>
                <a:highlight>
                  <a:srgbClr val="FFFFFF"/>
                </a:highlight>
                <a:latin typeface="Caveat"/>
                <a:ea typeface="Caveat"/>
                <a:cs typeface="Caveat"/>
                <a:sym typeface="Caveat"/>
              </a:rPr>
              <a:t>② </a:t>
            </a:r>
            <a:r>
              <a:rPr b="1" lang="en" sz="1800">
                <a:solidFill>
                  <a:schemeClr val="dk1"/>
                </a:solidFill>
                <a:highlight>
                  <a:srgbClr val="FFFFFF"/>
                </a:highlight>
                <a:latin typeface="Caveat"/>
                <a:ea typeface="Caveat"/>
                <a:cs typeface="Caveat"/>
                <a:sym typeface="Caveat"/>
              </a:rPr>
              <a:t>for corpus creation</a:t>
            </a:r>
            <a:endParaRPr b="1" sz="1800">
              <a:solidFill>
                <a:schemeClr val="dk1"/>
              </a:solidFill>
              <a:latin typeface="Caveat"/>
              <a:ea typeface="Caveat"/>
              <a:cs typeface="Caveat"/>
              <a:sym typeface="Cave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1"/>
                                        </p:tgtEl>
                                        <p:attrNameLst>
                                          <p:attrName>style.visibility</p:attrName>
                                        </p:attrNameLst>
                                      </p:cBhvr>
                                      <p:to>
                                        <p:strVal val="visible"/>
                                      </p:to>
                                    </p:set>
                                    <p:animEffect filter="fade" transition="in">
                                      <p:cBhvr>
                                        <p:cTn dur="1000"/>
                                        <p:tgtEl>
                                          <p:spTgt spid="5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5" name="Shape 5355"/>
        <p:cNvGrpSpPr/>
        <p:nvPr/>
      </p:nvGrpSpPr>
      <p:grpSpPr>
        <a:xfrm>
          <a:off x="0" y="0"/>
          <a:ext cx="0" cy="0"/>
          <a:chOff x="0" y="0"/>
          <a:chExt cx="0" cy="0"/>
        </a:xfrm>
      </p:grpSpPr>
      <p:sp>
        <p:nvSpPr>
          <p:cNvPr id="5356" name="Google Shape;5356;p311"/>
          <p:cNvSpPr txBox="1"/>
          <p:nvPr/>
        </p:nvSpPr>
        <p:spPr>
          <a:xfrm>
            <a:off x="6354225" y="2806950"/>
            <a:ext cx="2143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latin typeface="Source Sans Pro"/>
                <a:ea typeface="Source Sans Pro"/>
                <a:cs typeface="Source Sans Pro"/>
                <a:sym typeface="Source Sans Pro"/>
              </a:rPr>
              <a:t>(Baevski et al. 2020; Liu et al. 2020;</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 Li et al. 2021)</a:t>
            </a:r>
            <a:endParaRPr sz="1000">
              <a:solidFill>
                <a:schemeClr val="lt2"/>
              </a:solidFill>
              <a:latin typeface="Source Sans Pro"/>
              <a:ea typeface="Source Sans Pro"/>
              <a:cs typeface="Source Sans Pro"/>
              <a:sym typeface="Source Sans Pro"/>
            </a:endParaRPr>
          </a:p>
        </p:txBody>
      </p:sp>
      <p:sp>
        <p:nvSpPr>
          <p:cNvPr id="5357" name="Google Shape;5357;p31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Pretrained Models</a:t>
            </a:r>
            <a:endParaRPr/>
          </a:p>
        </p:txBody>
      </p:sp>
      <p:sp>
        <p:nvSpPr>
          <p:cNvPr id="5358" name="Google Shape;5358;p3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59" name="Google Shape;5359;p311"/>
          <p:cNvSpPr/>
          <p:nvPr/>
        </p:nvSpPr>
        <p:spPr>
          <a:xfrm>
            <a:off x="1431625" y="1430850"/>
            <a:ext cx="2143800" cy="695100"/>
          </a:xfrm>
          <a:prstGeom prst="rect">
            <a:avLst/>
          </a:prstGeom>
          <a:solidFill>
            <a:srgbClr val="6181B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wav2vec 2.0 — XLSR</a:t>
            </a:r>
            <a:endParaRPr>
              <a:solidFill>
                <a:srgbClr val="FFFFFF"/>
              </a:solidFill>
            </a:endParaRPr>
          </a:p>
        </p:txBody>
      </p:sp>
      <p:sp>
        <p:nvSpPr>
          <p:cNvPr id="5360" name="Google Shape;5360;p311"/>
          <p:cNvSpPr txBox="1"/>
          <p:nvPr/>
        </p:nvSpPr>
        <p:spPr>
          <a:xfrm>
            <a:off x="343350" y="1520550"/>
            <a:ext cx="9201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900"/>
              </a:spcBef>
              <a:spcAft>
                <a:spcPts val="2500"/>
              </a:spcAft>
              <a:buNone/>
            </a:pPr>
            <a:r>
              <a:rPr lang="en" sz="1000">
                <a:solidFill>
                  <a:srgbClr val="5D7179"/>
                </a:solidFill>
                <a:latin typeface="Roboto"/>
                <a:ea typeface="Roboto"/>
                <a:cs typeface="Roboto"/>
                <a:sym typeface="Roboto"/>
              </a:rPr>
              <a:t>encoder</a:t>
            </a:r>
            <a:endParaRPr sz="1000">
              <a:latin typeface="Source Sans Pro"/>
              <a:ea typeface="Source Sans Pro"/>
              <a:cs typeface="Source Sans Pro"/>
              <a:sym typeface="Source Sans Pro"/>
            </a:endParaRPr>
          </a:p>
        </p:txBody>
      </p:sp>
      <p:sp>
        <p:nvSpPr>
          <p:cNvPr id="5361" name="Google Shape;5361;p311"/>
          <p:cNvSpPr/>
          <p:nvPr/>
        </p:nvSpPr>
        <p:spPr>
          <a:xfrm>
            <a:off x="1431625" y="2329525"/>
            <a:ext cx="2143800" cy="6951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mBART</a:t>
            </a:r>
            <a:endParaRPr/>
          </a:p>
        </p:txBody>
      </p:sp>
      <p:grpSp>
        <p:nvGrpSpPr>
          <p:cNvPr id="5362" name="Google Shape;5362;p311"/>
          <p:cNvGrpSpPr/>
          <p:nvPr/>
        </p:nvGrpSpPr>
        <p:grpSpPr>
          <a:xfrm>
            <a:off x="3575425" y="916975"/>
            <a:ext cx="4922526" cy="1722849"/>
            <a:chOff x="3575425" y="916975"/>
            <a:chExt cx="4922526" cy="1722849"/>
          </a:xfrm>
        </p:grpSpPr>
        <p:pic>
          <p:nvPicPr>
            <p:cNvPr id="5363" name="Google Shape;5363;p311"/>
            <p:cNvPicPr preferRelativeResize="0"/>
            <p:nvPr/>
          </p:nvPicPr>
          <p:blipFill>
            <a:blip r:embed="rId3">
              <a:alphaModFix/>
            </a:blip>
            <a:stretch>
              <a:fillRect/>
            </a:stretch>
          </p:blipFill>
          <p:spPr>
            <a:xfrm>
              <a:off x="5034925" y="916975"/>
              <a:ext cx="3463026" cy="1722849"/>
            </a:xfrm>
            <a:prstGeom prst="rect">
              <a:avLst/>
            </a:prstGeom>
            <a:noFill/>
            <a:ln cap="flat" cmpd="sng" w="9525">
              <a:solidFill>
                <a:srgbClr val="666666"/>
              </a:solidFill>
              <a:prstDash val="solid"/>
              <a:round/>
              <a:headEnd len="sm" w="sm" type="none"/>
              <a:tailEnd len="sm" w="sm" type="none"/>
            </a:ln>
          </p:spPr>
        </p:pic>
        <p:cxnSp>
          <p:nvCxnSpPr>
            <p:cNvPr id="5364" name="Google Shape;5364;p311"/>
            <p:cNvCxnSpPr>
              <a:stCxn id="5359" idx="3"/>
              <a:endCxn id="5363" idx="1"/>
            </p:cNvCxnSpPr>
            <p:nvPr/>
          </p:nvCxnSpPr>
          <p:spPr>
            <a:xfrm>
              <a:off x="3575425" y="1778400"/>
              <a:ext cx="1459500" cy="0"/>
            </a:xfrm>
            <a:prstGeom prst="straightConnector1">
              <a:avLst/>
            </a:prstGeom>
            <a:noFill/>
            <a:ln cap="flat" cmpd="sng" w="9525">
              <a:solidFill>
                <a:srgbClr val="666666"/>
              </a:solidFill>
              <a:prstDash val="solid"/>
              <a:round/>
              <a:headEnd len="med" w="med" type="none"/>
              <a:tailEnd len="med" w="med" type="stealth"/>
            </a:ln>
          </p:spPr>
        </p:cxnSp>
      </p:grpSp>
      <p:sp>
        <p:nvSpPr>
          <p:cNvPr id="5365" name="Google Shape;5365;p311"/>
          <p:cNvSpPr txBox="1"/>
          <p:nvPr/>
        </p:nvSpPr>
        <p:spPr>
          <a:xfrm>
            <a:off x="343350" y="3487450"/>
            <a:ext cx="4155000" cy="141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b="1" lang="en" sz="1200">
                <a:solidFill>
                  <a:srgbClr val="5D7179"/>
                </a:solidFill>
                <a:latin typeface="Roboto"/>
                <a:ea typeface="Roboto"/>
                <a:cs typeface="Roboto"/>
                <a:sym typeface="Roboto"/>
              </a:rPr>
              <a:t>Methods previously discussed: </a:t>
            </a:r>
            <a:r>
              <a:rPr lang="en" sz="1000">
                <a:solidFill>
                  <a:srgbClr val="5D7179"/>
                </a:solidFill>
                <a:latin typeface="Roboto"/>
                <a:ea typeface="Roboto"/>
                <a:cs typeface="Roboto"/>
                <a:sym typeface="Roboto"/>
              </a:rPr>
              <a:t> </a:t>
            </a:r>
            <a:br>
              <a:rPr lang="en" sz="1000">
                <a:solidFill>
                  <a:srgbClr val="5D7179"/>
                </a:solidFill>
                <a:latin typeface="Roboto"/>
                <a:ea typeface="Roboto"/>
                <a:cs typeface="Roboto"/>
                <a:sym typeface="Roboto"/>
              </a:rPr>
            </a:br>
            <a:r>
              <a:rPr lang="en" sz="1000">
                <a:solidFill>
                  <a:srgbClr val="5D7179"/>
                </a:solidFill>
                <a:latin typeface="Roboto"/>
                <a:ea typeface="Roboto"/>
                <a:cs typeface="Roboto"/>
                <a:sym typeface="Roboto"/>
              </a:rPr>
              <a:t>pretraining + finetuning, knowledge distillation, </a:t>
            </a:r>
            <a:br>
              <a:rPr lang="en" sz="1000">
                <a:solidFill>
                  <a:srgbClr val="5D7179"/>
                </a:solidFill>
                <a:latin typeface="Roboto"/>
                <a:ea typeface="Roboto"/>
                <a:cs typeface="Roboto"/>
                <a:sym typeface="Roboto"/>
              </a:rPr>
            </a:br>
            <a:r>
              <a:rPr lang="en" sz="1000">
                <a:solidFill>
                  <a:srgbClr val="5D7179"/>
                </a:solidFill>
                <a:latin typeface="Roboto"/>
                <a:ea typeface="Roboto"/>
                <a:cs typeface="Roboto"/>
                <a:sym typeface="Roboto"/>
              </a:rPr>
              <a:t>alternate data representations</a:t>
            </a:r>
            <a:endParaRPr sz="1000">
              <a:solidFill>
                <a:srgbClr val="5D7179"/>
              </a:solidFill>
              <a:latin typeface="Roboto"/>
              <a:ea typeface="Roboto"/>
              <a:cs typeface="Roboto"/>
              <a:sym typeface="Roboto"/>
            </a:endParaRPr>
          </a:p>
          <a:p>
            <a:pPr indent="0" lvl="0" marL="0" rtl="0" algn="l">
              <a:lnSpc>
                <a:spcPct val="115000"/>
              </a:lnSpc>
              <a:spcBef>
                <a:spcPts val="900"/>
              </a:spcBef>
              <a:spcAft>
                <a:spcPts val="0"/>
              </a:spcAft>
              <a:buClr>
                <a:schemeClr val="dk2"/>
              </a:buClr>
              <a:buSzPts val="1100"/>
              <a:buFont typeface="Arial"/>
              <a:buNone/>
            </a:pPr>
            <a:r>
              <a:rPr b="1" lang="en" sz="1200">
                <a:solidFill>
                  <a:srgbClr val="5D7179"/>
                </a:solidFill>
                <a:latin typeface="Roboto"/>
                <a:ea typeface="Roboto"/>
                <a:cs typeface="Roboto"/>
                <a:sym typeface="Roboto"/>
              </a:rPr>
              <a:t>Dependences on shared features:</a:t>
            </a:r>
            <a:br>
              <a:rPr b="1" lang="en" sz="1200">
                <a:solidFill>
                  <a:srgbClr val="5D7179"/>
                </a:solidFill>
                <a:latin typeface="Roboto"/>
                <a:ea typeface="Roboto"/>
                <a:cs typeface="Roboto"/>
                <a:sym typeface="Roboto"/>
              </a:rPr>
            </a:br>
            <a:r>
              <a:rPr lang="en" sz="1000">
                <a:solidFill>
                  <a:srgbClr val="5D7179"/>
                </a:solidFill>
                <a:latin typeface="Roboto"/>
                <a:ea typeface="Roboto"/>
                <a:cs typeface="Roboto"/>
                <a:sym typeface="Roboto"/>
              </a:rPr>
              <a:t>in-vocabulary orthography, phone inventories, </a:t>
            </a:r>
            <a:br>
              <a:rPr lang="en" sz="1000">
                <a:solidFill>
                  <a:srgbClr val="5D7179"/>
                </a:solidFill>
                <a:latin typeface="Roboto"/>
                <a:ea typeface="Roboto"/>
                <a:cs typeface="Roboto"/>
                <a:sym typeface="Roboto"/>
              </a:rPr>
            </a:br>
            <a:r>
              <a:rPr lang="en" sz="1000">
                <a:solidFill>
                  <a:srgbClr val="5D7179"/>
                </a:solidFill>
                <a:latin typeface="Roboto"/>
                <a:ea typeface="Roboto"/>
                <a:cs typeface="Roboto"/>
                <a:sym typeface="Roboto"/>
              </a:rPr>
              <a:t>use of same model architecture</a:t>
            </a:r>
            <a:endParaRPr sz="1000">
              <a:solidFill>
                <a:srgbClr val="5D7179"/>
              </a:solidFill>
              <a:latin typeface="Roboto"/>
              <a:ea typeface="Roboto"/>
              <a:cs typeface="Roboto"/>
              <a:sym typeface="Roboto"/>
            </a:endParaRPr>
          </a:p>
        </p:txBody>
      </p:sp>
      <p:sp>
        <p:nvSpPr>
          <p:cNvPr id="5366" name="Google Shape;5366;p311"/>
          <p:cNvSpPr txBox="1"/>
          <p:nvPr/>
        </p:nvSpPr>
        <p:spPr>
          <a:xfrm rot="-624993">
            <a:off x="6087043" y="3901352"/>
            <a:ext cx="3124392" cy="1015786"/>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Caveat"/>
                <a:ea typeface="Caveat"/>
                <a:cs typeface="Caveat"/>
                <a:sym typeface="Caveat"/>
              </a:rPr>
              <a:t>Unless we assess on under-resourced languages, we will not know how well methods apply!</a:t>
            </a:r>
            <a:endParaRPr b="1" sz="1800">
              <a:solidFill>
                <a:schemeClr val="dk1"/>
              </a:solidFill>
              <a:latin typeface="Caveat"/>
              <a:ea typeface="Caveat"/>
              <a:cs typeface="Caveat"/>
              <a:sym typeface="Caveat"/>
            </a:endParaRPr>
          </a:p>
        </p:txBody>
      </p:sp>
      <p:sp>
        <p:nvSpPr>
          <p:cNvPr id="5367" name="Google Shape;5367;p311"/>
          <p:cNvSpPr txBox="1"/>
          <p:nvPr/>
        </p:nvSpPr>
        <p:spPr>
          <a:xfrm>
            <a:off x="343350" y="2504000"/>
            <a:ext cx="9201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900"/>
              </a:spcBef>
              <a:spcAft>
                <a:spcPts val="2500"/>
              </a:spcAft>
              <a:buNone/>
            </a:pPr>
            <a:r>
              <a:rPr lang="en" sz="1000">
                <a:solidFill>
                  <a:srgbClr val="5D7179"/>
                </a:solidFill>
                <a:latin typeface="Roboto"/>
                <a:ea typeface="Roboto"/>
                <a:cs typeface="Roboto"/>
                <a:sym typeface="Roboto"/>
              </a:rPr>
              <a:t>de</a:t>
            </a:r>
            <a:r>
              <a:rPr lang="en" sz="1000">
                <a:solidFill>
                  <a:srgbClr val="5D7179"/>
                </a:solidFill>
                <a:latin typeface="Roboto"/>
                <a:ea typeface="Roboto"/>
                <a:cs typeface="Roboto"/>
                <a:sym typeface="Roboto"/>
              </a:rPr>
              <a:t>coder</a:t>
            </a:r>
            <a:endParaRPr sz="1000">
              <a:latin typeface="Source Sans Pro"/>
              <a:ea typeface="Source Sans Pro"/>
              <a:cs typeface="Source Sans Pro"/>
              <a:sym typeface="Source Sans Pro"/>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71" name="Shape 5371"/>
        <p:cNvGrpSpPr/>
        <p:nvPr/>
      </p:nvGrpSpPr>
      <p:grpSpPr>
        <a:xfrm>
          <a:off x="0" y="0"/>
          <a:ext cx="0" cy="0"/>
          <a:chOff x="0" y="0"/>
          <a:chExt cx="0" cy="0"/>
        </a:xfrm>
      </p:grpSpPr>
      <p:sp>
        <p:nvSpPr>
          <p:cNvPr id="5372" name="Google Shape;5372;p312"/>
          <p:cNvSpPr txBox="1"/>
          <p:nvPr>
            <p:ph type="title"/>
          </p:nvPr>
        </p:nvSpPr>
        <p:spPr>
          <a:xfrm>
            <a:off x="265500" y="1678650"/>
            <a:ext cx="4045200" cy="178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3600">
                <a:solidFill>
                  <a:srgbClr val="434343"/>
                </a:solidFill>
                <a:latin typeface="Caveat"/>
                <a:ea typeface="Caveat"/>
                <a:cs typeface="Caveat"/>
                <a:sym typeface="Caveat"/>
              </a:rPr>
              <a:t>Sec 6:</a:t>
            </a:r>
            <a:br>
              <a:rPr lang="en"/>
            </a:br>
            <a:r>
              <a:rPr lang="en"/>
              <a:t>Real-world Applications</a:t>
            </a:r>
            <a:endParaRPr/>
          </a:p>
        </p:txBody>
      </p:sp>
      <p:sp>
        <p:nvSpPr>
          <p:cNvPr id="5373" name="Google Shape;5373;p312"/>
          <p:cNvSpPr txBox="1"/>
          <p:nvPr>
            <p:ph idx="2" type="body"/>
          </p:nvPr>
        </p:nvSpPr>
        <p:spPr>
          <a:xfrm>
            <a:off x="4939500" y="1204425"/>
            <a:ext cx="3837000" cy="321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Automatic generation of subtitles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Interpretability</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Simultaneous translation</a:t>
            </a:r>
            <a:endParaRPr b="1"/>
          </a:p>
          <a:p>
            <a:pPr indent="0" lvl="0" marL="0" rtl="0" algn="l">
              <a:spcBef>
                <a:spcPts val="0"/>
              </a:spcBef>
              <a:spcAft>
                <a:spcPts val="1600"/>
              </a:spcAft>
              <a:buNone/>
            </a:pPr>
            <a:r>
              <a:t/>
            </a:r>
            <a:endParaRPr sz="1500"/>
          </a:p>
        </p:txBody>
      </p:sp>
      <p:sp>
        <p:nvSpPr>
          <p:cNvPr id="5374" name="Google Shape;5374;p3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8" name="Shape 5378"/>
        <p:cNvGrpSpPr/>
        <p:nvPr/>
      </p:nvGrpSpPr>
      <p:grpSpPr>
        <a:xfrm>
          <a:off x="0" y="0"/>
          <a:ext cx="0" cy="0"/>
          <a:chOff x="0" y="0"/>
          <a:chExt cx="0" cy="0"/>
        </a:xfrm>
      </p:grpSpPr>
      <p:sp>
        <p:nvSpPr>
          <p:cNvPr id="5379" name="Google Shape;5379;p313"/>
          <p:cNvSpPr txBox="1"/>
          <p:nvPr>
            <p:ph type="title"/>
          </p:nvPr>
        </p:nvSpPr>
        <p:spPr>
          <a:xfrm>
            <a:off x="265500" y="1678650"/>
            <a:ext cx="4045200" cy="178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3600">
                <a:solidFill>
                  <a:srgbClr val="434343"/>
                </a:solidFill>
                <a:latin typeface="Caveat"/>
                <a:ea typeface="Caveat"/>
                <a:cs typeface="Caveat"/>
                <a:sym typeface="Caveat"/>
              </a:rPr>
              <a:t>Sec 6:</a:t>
            </a:r>
            <a:br>
              <a:rPr lang="en"/>
            </a:br>
            <a:r>
              <a:rPr lang="en"/>
              <a:t>Real-world Applications</a:t>
            </a:r>
            <a:endParaRPr/>
          </a:p>
        </p:txBody>
      </p:sp>
      <p:sp>
        <p:nvSpPr>
          <p:cNvPr id="5380" name="Google Shape;5380;p313"/>
          <p:cNvSpPr txBox="1"/>
          <p:nvPr>
            <p:ph idx="2" type="body"/>
          </p:nvPr>
        </p:nvSpPr>
        <p:spPr>
          <a:xfrm>
            <a:off x="4939500" y="1204425"/>
            <a:ext cx="3837000" cy="321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Automatic generation of subtitles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Simultaneous translation</a:t>
            </a:r>
            <a:endParaRPr b="1"/>
          </a:p>
          <a:p>
            <a:pPr indent="0" lvl="0" marL="0" rtl="0" algn="l">
              <a:spcBef>
                <a:spcPts val="0"/>
              </a:spcBef>
              <a:spcAft>
                <a:spcPts val="1600"/>
              </a:spcAft>
              <a:buNone/>
            </a:pPr>
            <a:r>
              <a:t/>
            </a:r>
            <a:endParaRPr sz="1500"/>
          </a:p>
        </p:txBody>
      </p:sp>
      <p:sp>
        <p:nvSpPr>
          <p:cNvPr id="5381" name="Google Shape;5381;p31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5" name="Shape 5385"/>
        <p:cNvGrpSpPr/>
        <p:nvPr/>
      </p:nvGrpSpPr>
      <p:grpSpPr>
        <a:xfrm>
          <a:off x="0" y="0"/>
          <a:ext cx="0" cy="0"/>
          <a:chOff x="0" y="0"/>
          <a:chExt cx="0" cy="0"/>
        </a:xfrm>
      </p:grpSpPr>
      <p:sp>
        <p:nvSpPr>
          <p:cNvPr id="5386" name="Google Shape;5386;p314"/>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600">
                <a:solidFill>
                  <a:srgbClr val="CFE2F3"/>
                </a:solidFill>
                <a:latin typeface="Caveat"/>
                <a:ea typeface="Caveat"/>
                <a:cs typeface="Caveat"/>
                <a:sym typeface="Caveat"/>
              </a:rPr>
              <a:t>Sec 6.1</a:t>
            </a:r>
            <a:endParaRPr b="0" sz="3600">
              <a:solidFill>
                <a:srgbClr val="CFE2F3"/>
              </a:solidFill>
              <a:latin typeface="Source Sans Pro"/>
              <a:ea typeface="Source Sans Pro"/>
              <a:cs typeface="Source Sans Pro"/>
              <a:sym typeface="Source Sans Pro"/>
            </a:endParaRPr>
          </a:p>
          <a:p>
            <a:pPr indent="0" lvl="0" marL="0" rtl="0" algn="l">
              <a:spcBef>
                <a:spcPts val="0"/>
              </a:spcBef>
              <a:spcAft>
                <a:spcPts val="0"/>
              </a:spcAft>
              <a:buNone/>
            </a:pPr>
            <a:r>
              <a:rPr lang="en"/>
              <a:t>Automatic Generation of Subtitles</a:t>
            </a:r>
            <a:endParaRPr/>
          </a:p>
        </p:txBody>
      </p:sp>
      <p:sp>
        <p:nvSpPr>
          <p:cNvPr id="5387" name="Google Shape;5387;p3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1" name="Shape 5391"/>
        <p:cNvGrpSpPr/>
        <p:nvPr/>
      </p:nvGrpSpPr>
      <p:grpSpPr>
        <a:xfrm>
          <a:off x="0" y="0"/>
          <a:ext cx="0" cy="0"/>
          <a:chOff x="0" y="0"/>
          <a:chExt cx="0" cy="0"/>
        </a:xfrm>
      </p:grpSpPr>
      <p:sp>
        <p:nvSpPr>
          <p:cNvPr id="5392" name="Google Shape;5392;p31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Automatic subtitling - Motivation </a:t>
            </a:r>
            <a:endParaRPr/>
          </a:p>
        </p:txBody>
      </p:sp>
      <p:sp>
        <p:nvSpPr>
          <p:cNvPr id="5393" name="Google Shape;5393;p315"/>
          <p:cNvSpPr txBox="1"/>
          <p:nvPr>
            <p:ph idx="1" type="body"/>
          </p:nvPr>
        </p:nvSpPr>
        <p:spPr>
          <a:xfrm>
            <a:off x="311700" y="3679850"/>
            <a:ext cx="8767800" cy="1404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Explosion of audio-visual content available (Cinema, OTT platforms, social media,...)</a:t>
            </a:r>
            <a:endParaRPr sz="1800"/>
          </a:p>
          <a:p>
            <a:pPr indent="-342900" lvl="1" marL="914400" rtl="0" algn="l">
              <a:spcBef>
                <a:spcPts val="0"/>
              </a:spcBef>
              <a:spcAft>
                <a:spcPts val="0"/>
              </a:spcAft>
              <a:buSzPts val="1800"/>
              <a:buChar char="○"/>
            </a:pPr>
            <a:r>
              <a:rPr lang="en" sz="1800"/>
              <a:t>Need: offer high-quality subtitles into dozens of languages in a short time</a:t>
            </a:r>
            <a:endParaRPr sz="1800"/>
          </a:p>
          <a:p>
            <a:pPr indent="-342900" lvl="1" marL="914400" rtl="0" algn="l">
              <a:spcBef>
                <a:spcPts val="0"/>
              </a:spcBef>
              <a:spcAft>
                <a:spcPts val="0"/>
              </a:spcAft>
              <a:buSzPts val="1800"/>
              <a:buChar char="○"/>
            </a:pPr>
            <a:r>
              <a:rPr lang="en" sz="1800"/>
              <a:t>Problem: human subtitling is slow and costly (1-15$/min)</a:t>
            </a:r>
            <a:endParaRPr sz="1800"/>
          </a:p>
          <a:p>
            <a:pPr indent="-342900" lvl="1" marL="914400" rtl="0" algn="l">
              <a:spcBef>
                <a:spcPts val="0"/>
              </a:spcBef>
              <a:spcAft>
                <a:spcPts val="0"/>
              </a:spcAft>
              <a:buSzPts val="1800"/>
              <a:buChar char="○"/>
            </a:pPr>
            <a:r>
              <a:rPr lang="en" sz="1800"/>
              <a:t>Goal: automatic solutions to reduce human workload and costs</a:t>
            </a:r>
            <a:endParaRPr sz="1800"/>
          </a:p>
          <a:p>
            <a:pPr indent="0" lvl="0" marL="914400" rtl="0" algn="l">
              <a:spcBef>
                <a:spcPts val="1600"/>
              </a:spcBef>
              <a:spcAft>
                <a:spcPts val="1600"/>
              </a:spcAft>
              <a:buNone/>
            </a:pPr>
            <a:r>
              <a:t/>
            </a:r>
            <a:endParaRPr/>
          </a:p>
        </p:txBody>
      </p:sp>
      <p:pic>
        <p:nvPicPr>
          <p:cNvPr id="5394" name="Google Shape;5394;p315"/>
          <p:cNvPicPr preferRelativeResize="0"/>
          <p:nvPr/>
        </p:nvPicPr>
        <p:blipFill>
          <a:blip r:embed="rId3">
            <a:alphaModFix/>
          </a:blip>
          <a:stretch>
            <a:fillRect/>
          </a:stretch>
        </p:blipFill>
        <p:spPr>
          <a:xfrm>
            <a:off x="2718975" y="1122413"/>
            <a:ext cx="4226275" cy="2368575"/>
          </a:xfrm>
          <a:prstGeom prst="rect">
            <a:avLst/>
          </a:prstGeom>
          <a:noFill/>
          <a:ln>
            <a:noFill/>
          </a:ln>
        </p:spPr>
      </p:pic>
      <p:sp>
        <p:nvSpPr>
          <p:cNvPr id="5395" name="Google Shape;5395;p3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9" name="Shape 5399"/>
        <p:cNvGrpSpPr/>
        <p:nvPr/>
      </p:nvGrpSpPr>
      <p:grpSpPr>
        <a:xfrm>
          <a:off x="0" y="0"/>
          <a:ext cx="0" cy="0"/>
          <a:chOff x="0" y="0"/>
          <a:chExt cx="0" cy="0"/>
        </a:xfrm>
      </p:grpSpPr>
      <p:sp>
        <p:nvSpPr>
          <p:cNvPr id="5400" name="Google Shape;5400;p316"/>
          <p:cNvSpPr txBox="1"/>
          <p:nvPr>
            <p:ph idx="1" type="body"/>
          </p:nvPr>
        </p:nvSpPr>
        <p:spPr>
          <a:xfrm>
            <a:off x="311700" y="1152475"/>
            <a:ext cx="38601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Importance of time</a:t>
            </a:r>
            <a:endParaRPr sz="2100"/>
          </a:p>
          <a:p>
            <a:pPr indent="-361950" lvl="0" marL="457200" rtl="0" algn="l">
              <a:spcBef>
                <a:spcPts val="0"/>
              </a:spcBef>
              <a:spcAft>
                <a:spcPts val="0"/>
              </a:spcAft>
              <a:buClr>
                <a:schemeClr val="dk1"/>
              </a:buClr>
              <a:buSzPts val="2100"/>
              <a:buChar char="●"/>
            </a:pPr>
            <a:r>
              <a:rPr lang="en" sz="2100">
                <a:solidFill>
                  <a:schemeClr val="dk1"/>
                </a:solidFill>
              </a:rPr>
              <a:t>Text needs to satisfy spatial and temporal constraints</a:t>
            </a:r>
            <a:endParaRPr sz="2100">
              <a:solidFill>
                <a:schemeClr val="dk1"/>
              </a:solidFill>
            </a:endParaRPr>
          </a:p>
          <a:p>
            <a:pPr indent="0" lvl="0" marL="0" rtl="0" algn="l">
              <a:spcBef>
                <a:spcPts val="1600"/>
              </a:spcBef>
              <a:spcAft>
                <a:spcPts val="1600"/>
              </a:spcAft>
              <a:buNone/>
            </a:pPr>
            <a:r>
              <a:t/>
            </a:r>
            <a:endParaRPr sz="2300"/>
          </a:p>
        </p:txBody>
      </p:sp>
      <p:sp>
        <p:nvSpPr>
          <p:cNvPr id="5401" name="Google Shape;5401;p3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02" name="Google Shape;5402;p316"/>
          <p:cNvSpPr txBox="1"/>
          <p:nvPr>
            <p:ph idx="1" type="body"/>
          </p:nvPr>
        </p:nvSpPr>
        <p:spPr>
          <a:xfrm>
            <a:off x="4382850" y="1152475"/>
            <a:ext cx="4372800" cy="2479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In and out times </a:t>
            </a:r>
            <a:r>
              <a:rPr lang="en" sz="1800"/>
              <a:t>based on speech rhythm</a:t>
            </a:r>
            <a:endParaRPr sz="1800"/>
          </a:p>
          <a:p>
            <a:pPr indent="0" lvl="0" marL="0" rtl="0" algn="l">
              <a:spcBef>
                <a:spcPts val="1600"/>
              </a:spcBef>
              <a:spcAft>
                <a:spcPts val="0"/>
              </a:spcAft>
              <a:buNone/>
            </a:pPr>
            <a:r>
              <a:rPr b="1" lang="en" sz="1800">
                <a:solidFill>
                  <a:schemeClr val="dk1"/>
                </a:solidFill>
              </a:rPr>
              <a:t>Length</a:t>
            </a:r>
            <a:r>
              <a:rPr lang="en" sz="1800">
                <a:solidFill>
                  <a:schemeClr val="dk1"/>
                </a:solidFill>
              </a:rPr>
              <a:t>: </a:t>
            </a:r>
            <a:br>
              <a:rPr lang="en" sz="1800"/>
            </a:br>
            <a:r>
              <a:rPr lang="en" sz="1800"/>
              <a:t>max. 2 lines (of ≈ length)</a:t>
            </a:r>
            <a:br>
              <a:rPr lang="en" sz="1800"/>
            </a:br>
            <a:r>
              <a:rPr lang="en" sz="1800"/>
              <a:t>max. 42 characters/line</a:t>
            </a:r>
            <a:endParaRPr sz="1800"/>
          </a:p>
          <a:p>
            <a:pPr indent="0" lvl="0" marL="0" rtl="0" algn="l">
              <a:spcBef>
                <a:spcPts val="1600"/>
              </a:spcBef>
              <a:spcAft>
                <a:spcPts val="0"/>
              </a:spcAft>
              <a:buNone/>
            </a:pPr>
            <a:r>
              <a:rPr b="1" lang="en" sz="1800">
                <a:solidFill>
                  <a:schemeClr val="dk1"/>
                </a:solidFill>
              </a:rPr>
              <a:t>Reading speed</a:t>
            </a:r>
            <a:r>
              <a:rPr lang="en" sz="1800">
                <a:solidFill>
                  <a:schemeClr val="dk1"/>
                </a:solidFill>
              </a:rPr>
              <a:t>:</a:t>
            </a:r>
            <a:br>
              <a:rPr lang="en" sz="1800"/>
            </a:br>
            <a:r>
              <a:rPr lang="en" sz="1800"/>
              <a:t>max. 21 characters/second</a:t>
            </a:r>
            <a:endParaRPr sz="1800"/>
          </a:p>
          <a:p>
            <a:pPr indent="0" lvl="0" marL="0" rtl="0" algn="l">
              <a:spcBef>
                <a:spcPts val="1600"/>
              </a:spcBef>
              <a:spcAft>
                <a:spcPts val="1600"/>
              </a:spcAft>
              <a:buNone/>
            </a:pPr>
            <a:r>
              <a:t/>
            </a:r>
            <a:endParaRPr sz="1800"/>
          </a:p>
        </p:txBody>
      </p:sp>
      <p:pic>
        <p:nvPicPr>
          <p:cNvPr id="5403" name="Google Shape;5403;p316"/>
          <p:cNvPicPr preferRelativeResize="0"/>
          <p:nvPr/>
        </p:nvPicPr>
        <p:blipFill>
          <a:blip r:embed="rId3">
            <a:alphaModFix/>
          </a:blip>
          <a:stretch>
            <a:fillRect/>
          </a:stretch>
        </p:blipFill>
        <p:spPr>
          <a:xfrm>
            <a:off x="742950" y="3533325"/>
            <a:ext cx="1212850" cy="1212850"/>
          </a:xfrm>
          <a:prstGeom prst="rect">
            <a:avLst/>
          </a:prstGeom>
          <a:noFill/>
          <a:ln>
            <a:noFill/>
          </a:ln>
        </p:spPr>
      </p:pic>
      <p:cxnSp>
        <p:nvCxnSpPr>
          <p:cNvPr id="5404" name="Google Shape;5404;p316"/>
          <p:cNvCxnSpPr>
            <a:stCxn id="5402" idx="2"/>
            <a:endCxn id="5403" idx="3"/>
          </p:cNvCxnSpPr>
          <p:nvPr/>
        </p:nvCxnSpPr>
        <p:spPr>
          <a:xfrm rot="5400000">
            <a:off x="4008600" y="1579225"/>
            <a:ext cx="507900" cy="4613400"/>
          </a:xfrm>
          <a:prstGeom prst="curvedConnector2">
            <a:avLst/>
          </a:prstGeom>
          <a:noFill/>
          <a:ln cap="flat" cmpd="sng" w="19050">
            <a:solidFill>
              <a:schemeClr val="dk2"/>
            </a:solidFill>
            <a:prstDash val="solid"/>
            <a:round/>
            <a:headEnd len="med" w="med" type="none"/>
            <a:tailEnd len="med" w="med" type="triangle"/>
          </a:ln>
        </p:spPr>
      </p:cxnSp>
      <p:sp>
        <p:nvSpPr>
          <p:cNvPr id="5405" name="Google Shape;5405;p31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special about Subtitling?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Modular Models</a:t>
            </a:r>
            <a:endParaRPr/>
          </a:p>
        </p:txBody>
      </p:sp>
      <p:sp>
        <p:nvSpPr>
          <p:cNvPr id="586" name="Google Shape;586;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2000">
                <a:solidFill>
                  <a:schemeClr val="accent1"/>
                </a:solidFill>
              </a:rPr>
              <a:t>Domain challenge</a:t>
            </a:r>
            <a:r>
              <a:rPr b="1" lang="en" sz="2000">
                <a:solidFill>
                  <a:schemeClr val="accent1"/>
                </a:solidFill>
              </a:rPr>
              <a:t>: </a:t>
            </a:r>
            <a:r>
              <a:rPr lang="en" sz="2000">
                <a:solidFill>
                  <a:schemeClr val="accent1"/>
                </a:solidFill>
              </a:rPr>
              <a:t> mismatch between ASR output and MT input</a:t>
            </a:r>
            <a:endParaRPr sz="2000">
              <a:solidFill>
                <a:schemeClr val="accent1"/>
              </a:solidFill>
            </a:endParaRPr>
          </a:p>
          <a:p>
            <a:pPr indent="0" lvl="0" marL="0" rtl="0" algn="l">
              <a:lnSpc>
                <a:spcPct val="100000"/>
              </a:lnSpc>
              <a:spcBef>
                <a:spcPts val="1600"/>
              </a:spcBef>
              <a:spcAft>
                <a:spcPts val="0"/>
              </a:spcAft>
              <a:buNone/>
            </a:pPr>
            <a:br>
              <a:rPr b="1" lang="en">
                <a:solidFill>
                  <a:schemeClr val="accent1"/>
                </a:solidFill>
              </a:rPr>
            </a:br>
            <a:r>
              <a:rPr b="1" lang="en">
                <a:solidFill>
                  <a:schemeClr val="accent1"/>
                </a:solidFill>
              </a:rPr>
              <a:t>ASR output:</a:t>
            </a:r>
            <a:endParaRPr b="1">
              <a:solidFill>
                <a:schemeClr val="accent1"/>
              </a:solidFill>
            </a:endParaRPr>
          </a:p>
          <a:p>
            <a:pPr indent="-342900" lvl="0" marL="457200" rtl="0" algn="l">
              <a:lnSpc>
                <a:spcPct val="115000"/>
              </a:lnSpc>
              <a:spcBef>
                <a:spcPts val="0"/>
              </a:spcBef>
              <a:spcAft>
                <a:spcPts val="0"/>
              </a:spcAft>
              <a:buClr>
                <a:schemeClr val="accent1"/>
              </a:buClr>
              <a:buSzPts val="1800"/>
              <a:buChar char="-"/>
            </a:pPr>
            <a:r>
              <a:rPr lang="en">
                <a:solidFill>
                  <a:schemeClr val="accent1"/>
                </a:solidFill>
              </a:rPr>
              <a:t>lowercase</a:t>
            </a:r>
            <a:r>
              <a:rPr lang="en">
                <a:solidFill>
                  <a:schemeClr val="accent1"/>
                </a:solidFill>
              </a:rPr>
              <a:t>, punctuation removed</a:t>
            </a:r>
            <a:endParaRPr>
              <a:solidFill>
                <a:schemeClr val="accent1"/>
              </a:solidFill>
            </a:endParaRPr>
          </a:p>
          <a:p>
            <a:pPr indent="-342900" lvl="0" marL="457200" rtl="0" algn="l">
              <a:lnSpc>
                <a:spcPct val="115000"/>
              </a:lnSpc>
              <a:spcBef>
                <a:spcPts val="0"/>
              </a:spcBef>
              <a:spcAft>
                <a:spcPts val="0"/>
              </a:spcAft>
              <a:buClr>
                <a:schemeClr val="accent1"/>
              </a:buClr>
              <a:buSzPts val="1800"/>
              <a:buChar char="-"/>
            </a:pPr>
            <a:r>
              <a:rPr lang="en">
                <a:solidFill>
                  <a:schemeClr val="accent1"/>
                </a:solidFill>
              </a:rPr>
              <a:t>d</a:t>
            </a:r>
            <a:r>
              <a:rPr lang="en">
                <a:solidFill>
                  <a:schemeClr val="accent1"/>
                </a:solidFill>
              </a:rPr>
              <a:t>isfluencies (um, uh, …, repetitions, false starts)</a:t>
            </a:r>
            <a:endParaRPr>
              <a:solidFill>
                <a:schemeClr val="accent1"/>
              </a:solidFill>
            </a:endParaRPr>
          </a:p>
          <a:p>
            <a:pPr indent="-342900" lvl="0" marL="457200" rtl="0" algn="l">
              <a:lnSpc>
                <a:spcPct val="115000"/>
              </a:lnSpc>
              <a:spcBef>
                <a:spcPts val="0"/>
              </a:spcBef>
              <a:spcAft>
                <a:spcPts val="0"/>
              </a:spcAft>
              <a:buClr>
                <a:schemeClr val="accent1"/>
              </a:buClr>
              <a:buSzPts val="1800"/>
              <a:buChar char="-"/>
            </a:pPr>
            <a:r>
              <a:rPr lang="en">
                <a:solidFill>
                  <a:schemeClr val="accent1"/>
                </a:solidFill>
              </a:rPr>
              <a:t>ASR errors</a:t>
            </a:r>
            <a:endParaRPr>
              <a:solidFill>
                <a:schemeClr val="accent1"/>
              </a:solidFill>
            </a:endParaRPr>
          </a:p>
          <a:p>
            <a:pPr indent="0" lvl="0" marL="0" rtl="0" algn="l">
              <a:lnSpc>
                <a:spcPct val="115000"/>
              </a:lnSpc>
              <a:spcBef>
                <a:spcPts val="0"/>
              </a:spcBef>
              <a:spcAft>
                <a:spcPts val="0"/>
              </a:spcAft>
              <a:buNone/>
            </a:pPr>
            <a:r>
              <a:t/>
            </a:r>
            <a:endParaRPr>
              <a:solidFill>
                <a:schemeClr val="accent1"/>
              </a:solidFill>
            </a:endParaRPr>
          </a:p>
          <a:p>
            <a:pPr indent="0" lvl="0" marL="0" rtl="0" algn="l">
              <a:lnSpc>
                <a:spcPct val="115000"/>
              </a:lnSpc>
              <a:spcBef>
                <a:spcPts val="0"/>
              </a:spcBef>
              <a:spcAft>
                <a:spcPts val="0"/>
              </a:spcAft>
              <a:buNone/>
            </a:pPr>
            <a:r>
              <a:rPr b="1" lang="en" sz="2400">
                <a:solidFill>
                  <a:schemeClr val="dk1"/>
                </a:solidFill>
                <a:latin typeface="Caveat"/>
                <a:ea typeface="Caveat"/>
                <a:cs typeface="Caveat"/>
                <a:sym typeface="Caveat"/>
              </a:rPr>
              <a:t>⟶</a:t>
            </a:r>
            <a:r>
              <a:rPr b="1" lang="en" sz="2400">
                <a:solidFill>
                  <a:schemeClr val="dk1"/>
                </a:solidFill>
                <a:latin typeface="Caveat"/>
                <a:ea typeface="Caveat"/>
                <a:cs typeface="Caveat"/>
                <a:sym typeface="Caveat"/>
              </a:rPr>
              <a:t> Differing training data domains, train-test mismatch: </a:t>
            </a:r>
            <a:br>
              <a:rPr b="1" lang="en" sz="2400">
                <a:solidFill>
                  <a:schemeClr val="dk1"/>
                </a:solidFill>
                <a:latin typeface="Caveat"/>
                <a:ea typeface="Caveat"/>
                <a:cs typeface="Caveat"/>
                <a:sym typeface="Caveat"/>
              </a:rPr>
            </a:br>
            <a:r>
              <a:rPr b="1" lang="en" sz="2400">
                <a:solidFill>
                  <a:schemeClr val="dk1"/>
                </a:solidFill>
                <a:latin typeface="Caveat"/>
                <a:ea typeface="Caveat"/>
                <a:cs typeface="Caveat"/>
                <a:sym typeface="Caveat"/>
              </a:rPr>
              <a:t>	  requires adaptation!</a:t>
            </a:r>
            <a:endParaRPr b="1" sz="2400">
              <a:solidFill>
                <a:schemeClr val="dk1"/>
              </a:solidFill>
              <a:latin typeface="Caveat"/>
              <a:ea typeface="Caveat"/>
              <a:cs typeface="Caveat"/>
              <a:sym typeface="Caveat"/>
            </a:endParaRPr>
          </a:p>
        </p:txBody>
      </p:sp>
      <p:sp>
        <p:nvSpPr>
          <p:cNvPr id="587" name="Google Shape;587;p5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xEl>
                                              <p:pRg end="0" st="0"/>
                                            </p:txEl>
                                          </p:spTgt>
                                        </p:tgtEl>
                                        <p:attrNameLst>
                                          <p:attrName>style.visibility</p:attrName>
                                        </p:attrNameLst>
                                      </p:cBhvr>
                                      <p:to>
                                        <p:strVal val="visible"/>
                                      </p:to>
                                    </p:set>
                                    <p:animEffect filter="fade" transition="in">
                                      <p:cBhvr>
                                        <p:cTn dur="200"/>
                                        <p:tgtEl>
                                          <p:spTgt spid="5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xEl>
                                              <p:pRg end="1" st="1"/>
                                            </p:txEl>
                                          </p:spTgt>
                                        </p:tgtEl>
                                        <p:attrNameLst>
                                          <p:attrName>style.visibility</p:attrName>
                                        </p:attrNameLst>
                                      </p:cBhvr>
                                      <p:to>
                                        <p:strVal val="visible"/>
                                      </p:to>
                                    </p:set>
                                    <p:animEffect filter="fade" transition="in">
                                      <p:cBhvr>
                                        <p:cTn dur="200"/>
                                        <p:tgtEl>
                                          <p:spTgt spid="5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xEl>
                                              <p:pRg end="2" st="2"/>
                                            </p:txEl>
                                          </p:spTgt>
                                        </p:tgtEl>
                                        <p:attrNameLst>
                                          <p:attrName>style.visibility</p:attrName>
                                        </p:attrNameLst>
                                      </p:cBhvr>
                                      <p:to>
                                        <p:strVal val="visible"/>
                                      </p:to>
                                    </p:set>
                                    <p:animEffect filter="fade" transition="in">
                                      <p:cBhvr>
                                        <p:cTn dur="200"/>
                                        <p:tgtEl>
                                          <p:spTgt spid="5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xEl>
                                              <p:pRg end="3" st="3"/>
                                            </p:txEl>
                                          </p:spTgt>
                                        </p:tgtEl>
                                        <p:attrNameLst>
                                          <p:attrName>style.visibility</p:attrName>
                                        </p:attrNameLst>
                                      </p:cBhvr>
                                      <p:to>
                                        <p:strVal val="visible"/>
                                      </p:to>
                                    </p:set>
                                    <p:animEffect filter="fade" transition="in">
                                      <p:cBhvr>
                                        <p:cTn dur="200"/>
                                        <p:tgtEl>
                                          <p:spTgt spid="5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xEl>
                                              <p:pRg end="4" st="4"/>
                                            </p:txEl>
                                          </p:spTgt>
                                        </p:tgtEl>
                                        <p:attrNameLst>
                                          <p:attrName>style.visibility</p:attrName>
                                        </p:attrNameLst>
                                      </p:cBhvr>
                                      <p:to>
                                        <p:strVal val="visible"/>
                                      </p:to>
                                    </p:set>
                                    <p:animEffect filter="fade" transition="in">
                                      <p:cBhvr>
                                        <p:cTn dur="200"/>
                                        <p:tgtEl>
                                          <p:spTgt spid="5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xEl>
                                              <p:pRg end="5" st="5"/>
                                            </p:txEl>
                                          </p:spTgt>
                                        </p:tgtEl>
                                        <p:attrNameLst>
                                          <p:attrName>style.visibility</p:attrName>
                                        </p:attrNameLst>
                                      </p:cBhvr>
                                      <p:to>
                                        <p:strVal val="visible"/>
                                      </p:to>
                                    </p:set>
                                    <p:animEffect filter="fade" transition="in">
                                      <p:cBhvr>
                                        <p:cTn dur="200"/>
                                        <p:tgtEl>
                                          <p:spTgt spid="58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xEl>
                                              <p:pRg end="6" st="6"/>
                                            </p:txEl>
                                          </p:spTgt>
                                        </p:tgtEl>
                                        <p:attrNameLst>
                                          <p:attrName>style.visibility</p:attrName>
                                        </p:attrNameLst>
                                      </p:cBhvr>
                                      <p:to>
                                        <p:strVal val="visible"/>
                                      </p:to>
                                    </p:set>
                                    <p:animEffect filter="fade" transition="in">
                                      <p:cBhvr>
                                        <p:cTn dur="200"/>
                                        <p:tgtEl>
                                          <p:spTgt spid="58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9" name="Shape 5409"/>
        <p:cNvGrpSpPr/>
        <p:nvPr/>
      </p:nvGrpSpPr>
      <p:grpSpPr>
        <a:xfrm>
          <a:off x="0" y="0"/>
          <a:ext cx="0" cy="0"/>
          <a:chOff x="0" y="0"/>
          <a:chExt cx="0" cy="0"/>
        </a:xfrm>
      </p:grpSpPr>
      <p:sp>
        <p:nvSpPr>
          <p:cNvPr id="5410" name="Google Shape;5410;p3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11" name="Google Shape;5411;p3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This kind of harassment keeps women </a:t>
            </a:r>
            <a:r>
              <a:rPr lang="en">
                <a:solidFill>
                  <a:srgbClr val="3C78D8"/>
                </a:solidFill>
              </a:rPr>
              <a:t>&lt;</a:t>
            </a:r>
            <a:r>
              <a:rPr b="1" lang="en" u="sng">
                <a:solidFill>
                  <a:srgbClr val="3C78D8"/>
                </a:solidFill>
              </a:rPr>
              <a:t>eob</a:t>
            </a:r>
            <a:r>
              <a:rPr lang="en">
                <a:solidFill>
                  <a:srgbClr val="3C78D8"/>
                </a:solidFill>
              </a:rPr>
              <a:t>&gt;</a:t>
            </a:r>
            <a:r>
              <a:rPr lang="en"/>
              <a:t> from accessing the internet – </a:t>
            </a:r>
            <a:r>
              <a:rPr lang="en">
                <a:solidFill>
                  <a:srgbClr val="FF0000"/>
                </a:solidFill>
              </a:rPr>
              <a:t>&lt;</a:t>
            </a:r>
            <a:r>
              <a:rPr b="1" lang="en" u="sng">
                <a:solidFill>
                  <a:srgbClr val="FF0000"/>
                </a:solidFill>
              </a:rPr>
              <a:t>eol</a:t>
            </a:r>
            <a:r>
              <a:rPr lang="en">
                <a:solidFill>
                  <a:srgbClr val="FF0000"/>
                </a:solidFill>
              </a:rPr>
              <a:t>&gt;</a:t>
            </a:r>
            <a:r>
              <a:rPr lang="en"/>
              <a:t> essentially, knowledge. </a:t>
            </a:r>
            <a:r>
              <a:rPr lang="en">
                <a:solidFill>
                  <a:srgbClr val="3C78D8"/>
                </a:solidFill>
              </a:rPr>
              <a:t>&lt;</a:t>
            </a:r>
            <a:r>
              <a:rPr b="1" lang="en">
                <a:solidFill>
                  <a:srgbClr val="3C78D8"/>
                </a:solidFill>
              </a:rPr>
              <a:t>eob</a:t>
            </a:r>
            <a:r>
              <a:rPr lang="en">
                <a:solidFill>
                  <a:srgbClr val="3C78D8"/>
                </a:solidFill>
              </a:rPr>
              <a:t>&gt;</a:t>
            </a:r>
            <a:endParaRPr>
              <a:solidFill>
                <a:srgbClr val="3C78D8"/>
              </a:solidFill>
            </a:endParaRPr>
          </a:p>
        </p:txBody>
      </p:sp>
      <p:sp>
        <p:nvSpPr>
          <p:cNvPr id="5412" name="Google Shape;5412;p3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13" name="Google Shape;5413;p317"/>
          <p:cNvPicPr preferRelativeResize="0"/>
          <p:nvPr/>
        </p:nvPicPr>
        <p:blipFill>
          <a:blip r:embed="rId3">
            <a:alphaModFix/>
          </a:blip>
          <a:stretch>
            <a:fillRect/>
          </a:stretch>
        </p:blipFill>
        <p:spPr>
          <a:xfrm>
            <a:off x="311700" y="2600325"/>
            <a:ext cx="3905250" cy="1562100"/>
          </a:xfrm>
          <a:prstGeom prst="rect">
            <a:avLst/>
          </a:prstGeom>
          <a:noFill/>
          <a:ln>
            <a:noFill/>
          </a:ln>
        </p:spPr>
      </p:pic>
      <p:sp>
        <p:nvSpPr>
          <p:cNvPr id="5414" name="Google Shape;5414;p317"/>
          <p:cNvSpPr/>
          <p:nvPr/>
        </p:nvSpPr>
        <p:spPr>
          <a:xfrm>
            <a:off x="266700" y="2527300"/>
            <a:ext cx="4064100" cy="16191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31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Segmenting into proper subtitles</a:t>
            </a:r>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9" name="Shape 5419"/>
        <p:cNvGrpSpPr/>
        <p:nvPr/>
      </p:nvGrpSpPr>
      <p:grpSpPr>
        <a:xfrm>
          <a:off x="0" y="0"/>
          <a:ext cx="0" cy="0"/>
          <a:chOff x="0" y="0"/>
          <a:chExt cx="0" cy="0"/>
        </a:xfrm>
      </p:grpSpPr>
      <p:sp>
        <p:nvSpPr>
          <p:cNvPr id="5420" name="Google Shape;5420;p3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21" name="Google Shape;5421;p3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This kind of harassment keeps women </a:t>
            </a:r>
            <a:r>
              <a:rPr lang="en">
                <a:solidFill>
                  <a:srgbClr val="FF0000"/>
                </a:solidFill>
              </a:rPr>
              <a:t>&lt;</a:t>
            </a:r>
            <a:r>
              <a:rPr b="1" lang="en" u="sng">
                <a:solidFill>
                  <a:srgbClr val="FF0000"/>
                </a:solidFill>
              </a:rPr>
              <a:t>eol</a:t>
            </a:r>
            <a:r>
              <a:rPr lang="en">
                <a:solidFill>
                  <a:srgbClr val="FF0000"/>
                </a:solidFill>
              </a:rPr>
              <a:t>&gt;</a:t>
            </a:r>
            <a:r>
              <a:rPr lang="en"/>
              <a:t> from accessing the internet – </a:t>
            </a:r>
            <a:r>
              <a:rPr lang="en">
                <a:solidFill>
                  <a:srgbClr val="3C78D8"/>
                </a:solidFill>
              </a:rPr>
              <a:t>&lt;</a:t>
            </a:r>
            <a:r>
              <a:rPr b="1" lang="en" u="sng">
                <a:solidFill>
                  <a:srgbClr val="3C78D8"/>
                </a:solidFill>
              </a:rPr>
              <a:t>eob</a:t>
            </a:r>
            <a:r>
              <a:rPr lang="en">
                <a:solidFill>
                  <a:srgbClr val="3C78D8"/>
                </a:solidFill>
              </a:rPr>
              <a:t>&gt;</a:t>
            </a:r>
            <a:r>
              <a:rPr lang="en"/>
              <a:t> essentially, knowledge. </a:t>
            </a:r>
            <a:r>
              <a:rPr lang="en">
                <a:solidFill>
                  <a:srgbClr val="3C78D8"/>
                </a:solidFill>
              </a:rPr>
              <a:t>&lt;</a:t>
            </a:r>
            <a:r>
              <a:rPr b="1" lang="en">
                <a:solidFill>
                  <a:srgbClr val="3C78D8"/>
                </a:solidFill>
              </a:rPr>
              <a:t>eob</a:t>
            </a:r>
            <a:r>
              <a:rPr lang="en">
                <a:solidFill>
                  <a:srgbClr val="3C78D8"/>
                </a:solidFill>
              </a:rPr>
              <a:t>&gt;</a:t>
            </a:r>
            <a:endParaRPr>
              <a:solidFill>
                <a:srgbClr val="3C78D8"/>
              </a:solidFill>
            </a:endParaRPr>
          </a:p>
        </p:txBody>
      </p:sp>
      <p:sp>
        <p:nvSpPr>
          <p:cNvPr id="5422" name="Google Shape;5422;p3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23" name="Google Shape;5423;p318"/>
          <p:cNvPicPr preferRelativeResize="0"/>
          <p:nvPr/>
        </p:nvPicPr>
        <p:blipFill>
          <a:blip r:embed="rId3">
            <a:alphaModFix/>
          </a:blip>
          <a:stretch>
            <a:fillRect/>
          </a:stretch>
        </p:blipFill>
        <p:spPr>
          <a:xfrm>
            <a:off x="4965150" y="2571750"/>
            <a:ext cx="3867150" cy="1619250"/>
          </a:xfrm>
          <a:prstGeom prst="rect">
            <a:avLst/>
          </a:prstGeom>
          <a:noFill/>
          <a:ln>
            <a:noFill/>
          </a:ln>
        </p:spPr>
      </p:pic>
      <p:pic>
        <p:nvPicPr>
          <p:cNvPr id="5424" name="Google Shape;5424;p318"/>
          <p:cNvPicPr preferRelativeResize="0"/>
          <p:nvPr/>
        </p:nvPicPr>
        <p:blipFill>
          <a:blip r:embed="rId4">
            <a:alphaModFix/>
          </a:blip>
          <a:stretch>
            <a:fillRect/>
          </a:stretch>
        </p:blipFill>
        <p:spPr>
          <a:xfrm>
            <a:off x="311700" y="2600325"/>
            <a:ext cx="3905250" cy="1562100"/>
          </a:xfrm>
          <a:prstGeom prst="rect">
            <a:avLst/>
          </a:prstGeom>
          <a:noFill/>
          <a:ln>
            <a:noFill/>
          </a:ln>
        </p:spPr>
      </p:pic>
      <p:sp>
        <p:nvSpPr>
          <p:cNvPr id="5425" name="Google Shape;5425;p318"/>
          <p:cNvSpPr/>
          <p:nvPr/>
        </p:nvSpPr>
        <p:spPr>
          <a:xfrm>
            <a:off x="4768200" y="2543325"/>
            <a:ext cx="4064100" cy="16191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31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Segmenting into proper subtitles</a:t>
            </a:r>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0" name="Shape 5430"/>
        <p:cNvGrpSpPr/>
        <p:nvPr/>
      </p:nvGrpSpPr>
      <p:grpSpPr>
        <a:xfrm>
          <a:off x="0" y="0"/>
          <a:ext cx="0" cy="0"/>
          <a:chOff x="0" y="0"/>
          <a:chExt cx="0" cy="0"/>
        </a:xfrm>
      </p:grpSpPr>
      <p:sp>
        <p:nvSpPr>
          <p:cNvPr id="5431" name="Google Shape;5431;p319"/>
          <p:cNvSpPr txBox="1"/>
          <p:nvPr/>
        </p:nvSpPr>
        <p:spPr>
          <a:xfrm>
            <a:off x="5958723" y="1380206"/>
            <a:ext cx="6132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MT</a:t>
            </a:r>
            <a:endParaRPr sz="1800"/>
          </a:p>
        </p:txBody>
      </p:sp>
      <p:cxnSp>
        <p:nvCxnSpPr>
          <p:cNvPr id="5432" name="Google Shape;5432;p319"/>
          <p:cNvCxnSpPr>
            <a:stCxn id="5433" idx="3"/>
            <a:endCxn id="5431" idx="1"/>
          </p:cNvCxnSpPr>
          <p:nvPr/>
        </p:nvCxnSpPr>
        <p:spPr>
          <a:xfrm>
            <a:off x="5029133" y="1555406"/>
            <a:ext cx="929700" cy="0"/>
          </a:xfrm>
          <a:prstGeom prst="straightConnector1">
            <a:avLst/>
          </a:prstGeom>
          <a:noFill/>
          <a:ln cap="flat" cmpd="sng" w="28575">
            <a:solidFill>
              <a:schemeClr val="dk2"/>
            </a:solidFill>
            <a:prstDash val="solid"/>
            <a:round/>
            <a:headEnd len="med" w="med" type="none"/>
            <a:tailEnd len="med" w="med" type="triangle"/>
          </a:ln>
        </p:spPr>
      </p:cxnSp>
      <p:sp>
        <p:nvSpPr>
          <p:cNvPr id="5433" name="Google Shape;5433;p319"/>
          <p:cNvSpPr txBox="1"/>
          <p:nvPr/>
        </p:nvSpPr>
        <p:spPr>
          <a:xfrm>
            <a:off x="2420633" y="1201406"/>
            <a:ext cx="2608500" cy="7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2"/>
                </a:solidFill>
              </a:rPr>
              <a:t>This kind of harassment keeps women &lt;</a:t>
            </a:r>
            <a:r>
              <a:rPr lang="en">
                <a:solidFill>
                  <a:srgbClr val="B45F06"/>
                </a:solidFill>
              </a:rPr>
              <a:t>eol</a:t>
            </a:r>
            <a:r>
              <a:rPr lang="en">
                <a:solidFill>
                  <a:schemeClr val="dk2"/>
                </a:solidFill>
              </a:rPr>
              <a:t>&gt; from accessing the internet – &lt;</a:t>
            </a:r>
            <a:r>
              <a:rPr lang="en">
                <a:solidFill>
                  <a:schemeClr val="accent5"/>
                </a:solidFill>
              </a:rPr>
              <a:t>eob</a:t>
            </a:r>
            <a:r>
              <a:rPr lang="en">
                <a:solidFill>
                  <a:schemeClr val="dk2"/>
                </a:solidFill>
              </a:rPr>
              <a:t>&gt;</a:t>
            </a:r>
            <a:endParaRPr>
              <a:solidFill>
                <a:schemeClr val="dk1"/>
              </a:solidFill>
            </a:endParaRPr>
          </a:p>
        </p:txBody>
      </p:sp>
      <p:sp>
        <p:nvSpPr>
          <p:cNvPr id="5434" name="Google Shape;5434;p319"/>
          <p:cNvSpPr txBox="1"/>
          <p:nvPr/>
        </p:nvSpPr>
        <p:spPr>
          <a:xfrm>
            <a:off x="6892308" y="2402013"/>
            <a:ext cx="2250600" cy="102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595959"/>
                </a:solidFill>
              </a:rPr>
              <a:t>Ce harcèlement empêche les femmes &lt;</a:t>
            </a:r>
            <a:r>
              <a:rPr lang="en">
                <a:solidFill>
                  <a:srgbClr val="B45F06"/>
                </a:solidFill>
              </a:rPr>
              <a:t>eol</a:t>
            </a:r>
            <a:r>
              <a:rPr lang="en">
                <a:solidFill>
                  <a:srgbClr val="595959"/>
                </a:solidFill>
              </a:rPr>
              <a:t>&gt; d'accéder à Internet, &lt;</a:t>
            </a:r>
            <a:r>
              <a:rPr lang="en">
                <a:solidFill>
                  <a:srgbClr val="0097A7"/>
                </a:solidFill>
              </a:rPr>
              <a:t>eob</a:t>
            </a:r>
            <a:r>
              <a:rPr lang="en">
                <a:solidFill>
                  <a:srgbClr val="595959"/>
                </a:solidFill>
              </a:rPr>
              <a:t>&gt;</a:t>
            </a:r>
            <a:endParaRPr/>
          </a:p>
        </p:txBody>
      </p:sp>
      <p:sp>
        <p:nvSpPr>
          <p:cNvPr id="5435" name="Google Shape;5435;p319"/>
          <p:cNvSpPr txBox="1"/>
          <p:nvPr/>
        </p:nvSpPr>
        <p:spPr>
          <a:xfrm>
            <a:off x="152400" y="1380200"/>
            <a:ext cx="2012100" cy="350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Manual template</a:t>
            </a:r>
            <a:endParaRPr sz="1800"/>
          </a:p>
        </p:txBody>
      </p:sp>
      <p:cxnSp>
        <p:nvCxnSpPr>
          <p:cNvPr id="5436" name="Google Shape;5436;p319"/>
          <p:cNvCxnSpPr>
            <a:stCxn id="5431" idx="3"/>
            <a:endCxn id="5434" idx="1"/>
          </p:cNvCxnSpPr>
          <p:nvPr/>
        </p:nvCxnSpPr>
        <p:spPr>
          <a:xfrm>
            <a:off x="6571923" y="1555406"/>
            <a:ext cx="320400" cy="1361100"/>
          </a:xfrm>
          <a:prstGeom prst="straightConnector1">
            <a:avLst/>
          </a:prstGeom>
          <a:noFill/>
          <a:ln cap="flat" cmpd="sng" w="28575">
            <a:solidFill>
              <a:schemeClr val="dk2"/>
            </a:solidFill>
            <a:prstDash val="solid"/>
            <a:round/>
            <a:headEnd len="med" w="med" type="none"/>
            <a:tailEnd len="med" w="med" type="triangle"/>
          </a:ln>
        </p:spPr>
      </p:cxnSp>
      <p:sp>
        <p:nvSpPr>
          <p:cNvPr id="5437" name="Google Shape;5437;p319"/>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aleway"/>
                <a:ea typeface="Raleway"/>
                <a:cs typeface="Raleway"/>
                <a:sym typeface="Raleway"/>
              </a:rPr>
              <a:t>Segmentation approaches</a:t>
            </a:r>
            <a:endParaRPr b="1" sz="3000">
              <a:latin typeface="Raleway"/>
              <a:ea typeface="Raleway"/>
              <a:cs typeface="Raleway"/>
              <a:sym typeface="Raleway"/>
            </a:endParaRPr>
          </a:p>
        </p:txBody>
      </p:sp>
      <p:sp>
        <p:nvSpPr>
          <p:cNvPr id="5438" name="Google Shape;5438;p3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2" name="Shape 5442"/>
        <p:cNvGrpSpPr/>
        <p:nvPr/>
      </p:nvGrpSpPr>
      <p:grpSpPr>
        <a:xfrm>
          <a:off x="0" y="0"/>
          <a:ext cx="0" cy="0"/>
          <a:chOff x="0" y="0"/>
          <a:chExt cx="0" cy="0"/>
        </a:xfrm>
      </p:grpSpPr>
      <p:sp>
        <p:nvSpPr>
          <p:cNvPr id="5443" name="Google Shape;5443;p320"/>
          <p:cNvSpPr txBox="1"/>
          <p:nvPr/>
        </p:nvSpPr>
        <p:spPr>
          <a:xfrm>
            <a:off x="5958723" y="1380206"/>
            <a:ext cx="6132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MT</a:t>
            </a:r>
            <a:endParaRPr sz="1800"/>
          </a:p>
        </p:txBody>
      </p:sp>
      <p:cxnSp>
        <p:nvCxnSpPr>
          <p:cNvPr id="5444" name="Google Shape;5444;p320"/>
          <p:cNvCxnSpPr>
            <a:stCxn id="5445" idx="3"/>
            <a:endCxn id="5443" idx="1"/>
          </p:cNvCxnSpPr>
          <p:nvPr/>
        </p:nvCxnSpPr>
        <p:spPr>
          <a:xfrm>
            <a:off x="5029133" y="1555406"/>
            <a:ext cx="929700" cy="0"/>
          </a:xfrm>
          <a:prstGeom prst="straightConnector1">
            <a:avLst/>
          </a:prstGeom>
          <a:noFill/>
          <a:ln cap="flat" cmpd="sng" w="28575">
            <a:solidFill>
              <a:schemeClr val="dk2"/>
            </a:solidFill>
            <a:prstDash val="solid"/>
            <a:round/>
            <a:headEnd len="med" w="med" type="none"/>
            <a:tailEnd len="med" w="med" type="triangle"/>
          </a:ln>
        </p:spPr>
      </p:cxnSp>
      <p:sp>
        <p:nvSpPr>
          <p:cNvPr id="5445" name="Google Shape;5445;p320"/>
          <p:cNvSpPr txBox="1"/>
          <p:nvPr/>
        </p:nvSpPr>
        <p:spPr>
          <a:xfrm>
            <a:off x="2420633" y="1201406"/>
            <a:ext cx="2608500" cy="7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2"/>
                </a:solidFill>
              </a:rPr>
              <a:t>This kind of harassment keeps women &lt;</a:t>
            </a:r>
            <a:r>
              <a:rPr lang="en">
                <a:solidFill>
                  <a:srgbClr val="B45F06"/>
                </a:solidFill>
              </a:rPr>
              <a:t>eol</a:t>
            </a:r>
            <a:r>
              <a:rPr lang="en">
                <a:solidFill>
                  <a:schemeClr val="dk2"/>
                </a:solidFill>
              </a:rPr>
              <a:t>&gt; from accessing the internet – &lt;</a:t>
            </a:r>
            <a:r>
              <a:rPr lang="en">
                <a:solidFill>
                  <a:schemeClr val="accent5"/>
                </a:solidFill>
              </a:rPr>
              <a:t>eob</a:t>
            </a:r>
            <a:r>
              <a:rPr lang="en">
                <a:solidFill>
                  <a:schemeClr val="dk2"/>
                </a:solidFill>
              </a:rPr>
              <a:t>&gt;</a:t>
            </a:r>
            <a:endParaRPr>
              <a:solidFill>
                <a:schemeClr val="dk1"/>
              </a:solidFill>
            </a:endParaRPr>
          </a:p>
        </p:txBody>
      </p:sp>
      <p:sp>
        <p:nvSpPr>
          <p:cNvPr id="5446" name="Google Shape;5446;p320"/>
          <p:cNvSpPr txBox="1"/>
          <p:nvPr/>
        </p:nvSpPr>
        <p:spPr>
          <a:xfrm>
            <a:off x="6892308" y="2402013"/>
            <a:ext cx="2250600" cy="102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595959"/>
                </a:solidFill>
              </a:rPr>
              <a:t>Ce harcèlement empêche les femmes &lt;</a:t>
            </a:r>
            <a:r>
              <a:rPr lang="en">
                <a:solidFill>
                  <a:srgbClr val="B45F06"/>
                </a:solidFill>
              </a:rPr>
              <a:t>eol</a:t>
            </a:r>
            <a:r>
              <a:rPr lang="en">
                <a:solidFill>
                  <a:srgbClr val="595959"/>
                </a:solidFill>
              </a:rPr>
              <a:t>&gt; d'accéder à Internet, &lt;</a:t>
            </a:r>
            <a:r>
              <a:rPr lang="en">
                <a:solidFill>
                  <a:srgbClr val="0097A7"/>
                </a:solidFill>
              </a:rPr>
              <a:t>eob</a:t>
            </a:r>
            <a:r>
              <a:rPr lang="en">
                <a:solidFill>
                  <a:srgbClr val="595959"/>
                </a:solidFill>
              </a:rPr>
              <a:t>&gt;</a:t>
            </a:r>
            <a:endParaRPr/>
          </a:p>
        </p:txBody>
      </p:sp>
      <p:sp>
        <p:nvSpPr>
          <p:cNvPr id="5447" name="Google Shape;5447;p320"/>
          <p:cNvSpPr txBox="1"/>
          <p:nvPr/>
        </p:nvSpPr>
        <p:spPr>
          <a:xfrm>
            <a:off x="152400" y="1380200"/>
            <a:ext cx="2012100" cy="350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Manual template</a:t>
            </a:r>
            <a:endParaRPr sz="1800"/>
          </a:p>
        </p:txBody>
      </p:sp>
      <p:cxnSp>
        <p:nvCxnSpPr>
          <p:cNvPr id="5448" name="Google Shape;5448;p320"/>
          <p:cNvCxnSpPr>
            <a:stCxn id="5443" idx="3"/>
            <a:endCxn id="5446" idx="1"/>
          </p:cNvCxnSpPr>
          <p:nvPr/>
        </p:nvCxnSpPr>
        <p:spPr>
          <a:xfrm>
            <a:off x="6571923" y="1555406"/>
            <a:ext cx="320400" cy="1361100"/>
          </a:xfrm>
          <a:prstGeom prst="straightConnector1">
            <a:avLst/>
          </a:prstGeom>
          <a:noFill/>
          <a:ln cap="flat" cmpd="sng" w="28575">
            <a:solidFill>
              <a:schemeClr val="dk2"/>
            </a:solidFill>
            <a:prstDash val="solid"/>
            <a:round/>
            <a:headEnd len="med" w="med" type="none"/>
            <a:tailEnd len="med" w="med" type="triangle"/>
          </a:ln>
        </p:spPr>
      </p:cxnSp>
      <p:sp>
        <p:nvSpPr>
          <p:cNvPr id="5449" name="Google Shape;5449;p320"/>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aleway"/>
                <a:ea typeface="Raleway"/>
                <a:cs typeface="Raleway"/>
                <a:sym typeface="Raleway"/>
              </a:rPr>
              <a:t>Segmentation approaches</a:t>
            </a:r>
            <a:endParaRPr b="1" sz="3000">
              <a:latin typeface="Raleway"/>
              <a:ea typeface="Raleway"/>
              <a:cs typeface="Raleway"/>
              <a:sym typeface="Raleway"/>
            </a:endParaRPr>
          </a:p>
        </p:txBody>
      </p:sp>
      <p:sp>
        <p:nvSpPr>
          <p:cNvPr id="5450" name="Google Shape;5450;p320"/>
          <p:cNvSpPr/>
          <p:nvPr/>
        </p:nvSpPr>
        <p:spPr>
          <a:xfrm>
            <a:off x="6730800" y="25175"/>
            <a:ext cx="2413200" cy="1412400"/>
          </a:xfrm>
          <a:prstGeom prst="wedgeRectCallout">
            <a:avLst>
              <a:gd fmla="val -65179" name="adj1"/>
              <a:gd fmla="val 49795" name="adj2"/>
            </a:avLst>
          </a:prstGeom>
          <a:solidFill>
            <a:srgbClr val="FFFFFF"/>
          </a:soli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t>Previous works focused only on length-matching </a:t>
            </a:r>
            <a:r>
              <a:rPr lang="en" sz="1600" u="sng"/>
              <a:t>given the template</a:t>
            </a:r>
            <a:r>
              <a:rPr lang="en" sz="1800"/>
              <a:t> </a:t>
            </a:r>
            <a:endParaRPr sz="1800"/>
          </a:p>
          <a:p>
            <a:pPr indent="0" lvl="0" marL="0" rtl="0" algn="l">
              <a:spcBef>
                <a:spcPts val="0"/>
              </a:spcBef>
              <a:spcAft>
                <a:spcPts val="0"/>
              </a:spcAft>
              <a:buNone/>
            </a:pPr>
            <a:r>
              <a:t/>
            </a:r>
            <a:endParaRPr sz="500"/>
          </a:p>
          <a:p>
            <a:pPr indent="0" lvl="0" marL="0" rtl="0" algn="r">
              <a:spcBef>
                <a:spcPts val="0"/>
              </a:spcBef>
              <a:spcAft>
                <a:spcPts val="0"/>
              </a:spcAft>
              <a:buNone/>
            </a:pPr>
            <a:r>
              <a:rPr lang="en"/>
              <a:t>(Matusov et al., 2019;          Lakew et al., 2019)</a:t>
            </a:r>
            <a:endParaRPr/>
          </a:p>
        </p:txBody>
      </p:sp>
      <p:sp>
        <p:nvSpPr>
          <p:cNvPr id="5451" name="Google Shape;5451;p3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5" name="Shape 5455"/>
        <p:cNvGrpSpPr/>
        <p:nvPr/>
      </p:nvGrpSpPr>
      <p:grpSpPr>
        <a:xfrm>
          <a:off x="0" y="0"/>
          <a:ext cx="0" cy="0"/>
          <a:chOff x="0" y="0"/>
          <a:chExt cx="0" cy="0"/>
        </a:xfrm>
      </p:grpSpPr>
      <p:sp>
        <p:nvSpPr>
          <p:cNvPr id="5456" name="Google Shape;5456;p321"/>
          <p:cNvSpPr txBox="1"/>
          <p:nvPr/>
        </p:nvSpPr>
        <p:spPr>
          <a:xfrm>
            <a:off x="5958723" y="1380206"/>
            <a:ext cx="6132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MT</a:t>
            </a:r>
            <a:endParaRPr sz="1800"/>
          </a:p>
        </p:txBody>
      </p:sp>
      <p:sp>
        <p:nvSpPr>
          <p:cNvPr id="5457" name="Google Shape;5457;p321"/>
          <p:cNvSpPr txBox="1"/>
          <p:nvPr/>
        </p:nvSpPr>
        <p:spPr>
          <a:xfrm>
            <a:off x="6016873" y="2741163"/>
            <a:ext cx="6132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MT</a:t>
            </a:r>
            <a:endParaRPr sz="1800"/>
          </a:p>
        </p:txBody>
      </p:sp>
      <p:cxnSp>
        <p:nvCxnSpPr>
          <p:cNvPr id="5458" name="Google Shape;5458;p321"/>
          <p:cNvCxnSpPr>
            <a:stCxn id="5459" idx="3"/>
            <a:endCxn id="5456" idx="1"/>
          </p:cNvCxnSpPr>
          <p:nvPr/>
        </p:nvCxnSpPr>
        <p:spPr>
          <a:xfrm>
            <a:off x="5029133" y="1555406"/>
            <a:ext cx="929700" cy="0"/>
          </a:xfrm>
          <a:prstGeom prst="straightConnector1">
            <a:avLst/>
          </a:prstGeom>
          <a:noFill/>
          <a:ln cap="flat" cmpd="sng" w="28575">
            <a:solidFill>
              <a:schemeClr val="dk2"/>
            </a:solidFill>
            <a:prstDash val="solid"/>
            <a:round/>
            <a:headEnd len="med" w="med" type="none"/>
            <a:tailEnd len="med" w="med" type="triangle"/>
          </a:ln>
        </p:spPr>
      </p:cxnSp>
      <p:cxnSp>
        <p:nvCxnSpPr>
          <p:cNvPr id="5460" name="Google Shape;5460;p321"/>
          <p:cNvCxnSpPr>
            <a:stCxn id="5461" idx="3"/>
            <a:endCxn id="5457" idx="1"/>
          </p:cNvCxnSpPr>
          <p:nvPr/>
        </p:nvCxnSpPr>
        <p:spPr>
          <a:xfrm>
            <a:off x="5770561" y="2916363"/>
            <a:ext cx="246300" cy="0"/>
          </a:xfrm>
          <a:prstGeom prst="straightConnector1">
            <a:avLst/>
          </a:prstGeom>
          <a:noFill/>
          <a:ln cap="flat" cmpd="sng" w="28575">
            <a:solidFill>
              <a:schemeClr val="dk2"/>
            </a:solidFill>
            <a:prstDash val="solid"/>
            <a:round/>
            <a:headEnd len="med" w="med" type="none"/>
            <a:tailEnd len="med" w="med" type="triangle"/>
          </a:ln>
        </p:spPr>
      </p:cxnSp>
      <p:sp>
        <p:nvSpPr>
          <p:cNvPr id="5459" name="Google Shape;5459;p321"/>
          <p:cNvSpPr txBox="1"/>
          <p:nvPr/>
        </p:nvSpPr>
        <p:spPr>
          <a:xfrm>
            <a:off x="2420633" y="1201406"/>
            <a:ext cx="2608500" cy="7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2"/>
                </a:solidFill>
              </a:rPr>
              <a:t>This kind of harassment keeps women &lt;</a:t>
            </a:r>
            <a:r>
              <a:rPr lang="en">
                <a:solidFill>
                  <a:srgbClr val="B45F06"/>
                </a:solidFill>
              </a:rPr>
              <a:t>eol</a:t>
            </a:r>
            <a:r>
              <a:rPr lang="en">
                <a:solidFill>
                  <a:schemeClr val="dk2"/>
                </a:solidFill>
              </a:rPr>
              <a:t>&gt; from accessing the internet – &lt;</a:t>
            </a:r>
            <a:r>
              <a:rPr lang="en">
                <a:solidFill>
                  <a:schemeClr val="accent5"/>
                </a:solidFill>
              </a:rPr>
              <a:t>eob</a:t>
            </a:r>
            <a:r>
              <a:rPr lang="en">
                <a:solidFill>
                  <a:schemeClr val="dk2"/>
                </a:solidFill>
              </a:rPr>
              <a:t>&gt;</a:t>
            </a:r>
            <a:endParaRPr>
              <a:solidFill>
                <a:schemeClr val="dk1"/>
              </a:solidFill>
            </a:endParaRPr>
          </a:p>
        </p:txBody>
      </p:sp>
      <p:sp>
        <p:nvSpPr>
          <p:cNvPr id="5462" name="Google Shape;5462;p321"/>
          <p:cNvSpPr txBox="1"/>
          <p:nvPr/>
        </p:nvSpPr>
        <p:spPr>
          <a:xfrm>
            <a:off x="6892308" y="2402013"/>
            <a:ext cx="2250600" cy="102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595959"/>
                </a:solidFill>
              </a:rPr>
              <a:t>Ce harcèlement empêche les femmes &lt;</a:t>
            </a:r>
            <a:r>
              <a:rPr lang="en">
                <a:solidFill>
                  <a:srgbClr val="B45F06"/>
                </a:solidFill>
              </a:rPr>
              <a:t>eol</a:t>
            </a:r>
            <a:r>
              <a:rPr lang="en">
                <a:solidFill>
                  <a:srgbClr val="595959"/>
                </a:solidFill>
              </a:rPr>
              <a:t>&gt; d'accéder à Internet, &lt;</a:t>
            </a:r>
            <a:r>
              <a:rPr lang="en">
                <a:solidFill>
                  <a:srgbClr val="0097A7"/>
                </a:solidFill>
              </a:rPr>
              <a:t>eob</a:t>
            </a:r>
            <a:r>
              <a:rPr lang="en">
                <a:solidFill>
                  <a:srgbClr val="595959"/>
                </a:solidFill>
              </a:rPr>
              <a:t>&gt;</a:t>
            </a:r>
            <a:endParaRPr/>
          </a:p>
        </p:txBody>
      </p:sp>
      <p:sp>
        <p:nvSpPr>
          <p:cNvPr id="5463" name="Google Shape;5463;p321"/>
          <p:cNvSpPr txBox="1"/>
          <p:nvPr/>
        </p:nvSpPr>
        <p:spPr>
          <a:xfrm>
            <a:off x="152400" y="1380200"/>
            <a:ext cx="2012100" cy="350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Manual template</a:t>
            </a:r>
            <a:endParaRPr sz="1800"/>
          </a:p>
        </p:txBody>
      </p:sp>
      <p:sp>
        <p:nvSpPr>
          <p:cNvPr id="5464" name="Google Shape;5464;p321"/>
          <p:cNvSpPr txBox="1"/>
          <p:nvPr/>
        </p:nvSpPr>
        <p:spPr>
          <a:xfrm>
            <a:off x="152400" y="2741163"/>
            <a:ext cx="1175700" cy="350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Cascade</a:t>
            </a:r>
            <a:endParaRPr sz="1800"/>
          </a:p>
        </p:txBody>
      </p:sp>
      <p:pic>
        <p:nvPicPr>
          <p:cNvPr id="5465" name="Google Shape;5465;p321"/>
          <p:cNvPicPr preferRelativeResize="0"/>
          <p:nvPr/>
        </p:nvPicPr>
        <p:blipFill>
          <a:blip r:embed="rId3">
            <a:alphaModFix/>
          </a:blip>
          <a:stretch>
            <a:fillRect/>
          </a:stretch>
        </p:blipFill>
        <p:spPr>
          <a:xfrm>
            <a:off x="1328050" y="2616930"/>
            <a:ext cx="957494" cy="598866"/>
          </a:xfrm>
          <a:prstGeom prst="rect">
            <a:avLst/>
          </a:prstGeom>
          <a:noFill/>
          <a:ln>
            <a:noFill/>
          </a:ln>
        </p:spPr>
      </p:pic>
      <p:sp>
        <p:nvSpPr>
          <p:cNvPr id="5461" name="Google Shape;5461;p321"/>
          <p:cNvSpPr txBox="1"/>
          <p:nvPr/>
        </p:nvSpPr>
        <p:spPr>
          <a:xfrm>
            <a:off x="3758461" y="2568213"/>
            <a:ext cx="20121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595959"/>
                </a:solidFill>
              </a:rPr>
              <a:t>this kind of harassment keeps woman from accessing internet</a:t>
            </a:r>
            <a:endParaRPr/>
          </a:p>
        </p:txBody>
      </p:sp>
      <p:cxnSp>
        <p:nvCxnSpPr>
          <p:cNvPr id="5466" name="Google Shape;5466;p321"/>
          <p:cNvCxnSpPr>
            <a:stCxn id="5457" idx="3"/>
            <a:endCxn id="5462" idx="1"/>
          </p:cNvCxnSpPr>
          <p:nvPr/>
        </p:nvCxnSpPr>
        <p:spPr>
          <a:xfrm>
            <a:off x="6630073" y="2916363"/>
            <a:ext cx="262200" cy="0"/>
          </a:xfrm>
          <a:prstGeom prst="straightConnector1">
            <a:avLst/>
          </a:prstGeom>
          <a:noFill/>
          <a:ln cap="flat" cmpd="sng" w="28575">
            <a:solidFill>
              <a:schemeClr val="dk2"/>
            </a:solidFill>
            <a:prstDash val="solid"/>
            <a:round/>
            <a:headEnd len="med" w="med" type="none"/>
            <a:tailEnd len="med" w="med" type="triangle"/>
          </a:ln>
        </p:spPr>
      </p:cxnSp>
      <p:cxnSp>
        <p:nvCxnSpPr>
          <p:cNvPr id="5467" name="Google Shape;5467;p321"/>
          <p:cNvCxnSpPr>
            <a:stCxn id="5456" idx="3"/>
            <a:endCxn id="5462" idx="1"/>
          </p:cNvCxnSpPr>
          <p:nvPr/>
        </p:nvCxnSpPr>
        <p:spPr>
          <a:xfrm>
            <a:off x="6571923" y="1555406"/>
            <a:ext cx="320400" cy="1361100"/>
          </a:xfrm>
          <a:prstGeom prst="straightConnector1">
            <a:avLst/>
          </a:prstGeom>
          <a:noFill/>
          <a:ln cap="flat" cmpd="sng" w="28575">
            <a:solidFill>
              <a:schemeClr val="dk2"/>
            </a:solidFill>
            <a:prstDash val="solid"/>
            <a:round/>
            <a:headEnd len="med" w="med" type="none"/>
            <a:tailEnd len="med" w="med" type="triangle"/>
          </a:ln>
        </p:spPr>
      </p:cxnSp>
      <p:sp>
        <p:nvSpPr>
          <p:cNvPr id="5468" name="Google Shape;5468;p321"/>
          <p:cNvSpPr txBox="1"/>
          <p:nvPr/>
        </p:nvSpPr>
        <p:spPr>
          <a:xfrm>
            <a:off x="2720224" y="2741163"/>
            <a:ext cx="7917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ASR</a:t>
            </a:r>
            <a:endParaRPr sz="1800"/>
          </a:p>
        </p:txBody>
      </p:sp>
      <p:cxnSp>
        <p:nvCxnSpPr>
          <p:cNvPr id="5469" name="Google Shape;5469;p321"/>
          <p:cNvCxnSpPr>
            <a:stCxn id="5465" idx="3"/>
            <a:endCxn id="5468" idx="1"/>
          </p:cNvCxnSpPr>
          <p:nvPr/>
        </p:nvCxnSpPr>
        <p:spPr>
          <a:xfrm>
            <a:off x="2285544" y="2916363"/>
            <a:ext cx="434700" cy="0"/>
          </a:xfrm>
          <a:prstGeom prst="straightConnector1">
            <a:avLst/>
          </a:prstGeom>
          <a:noFill/>
          <a:ln cap="flat" cmpd="sng" w="28575">
            <a:solidFill>
              <a:schemeClr val="dk2"/>
            </a:solidFill>
            <a:prstDash val="solid"/>
            <a:round/>
            <a:headEnd len="med" w="med" type="none"/>
            <a:tailEnd len="med" w="med" type="triangle"/>
          </a:ln>
        </p:spPr>
      </p:cxnSp>
      <p:cxnSp>
        <p:nvCxnSpPr>
          <p:cNvPr id="5470" name="Google Shape;5470;p321"/>
          <p:cNvCxnSpPr>
            <a:stCxn id="5468" idx="3"/>
            <a:endCxn id="5461" idx="1"/>
          </p:cNvCxnSpPr>
          <p:nvPr/>
        </p:nvCxnSpPr>
        <p:spPr>
          <a:xfrm>
            <a:off x="3511924" y="2916363"/>
            <a:ext cx="246600" cy="0"/>
          </a:xfrm>
          <a:prstGeom prst="straightConnector1">
            <a:avLst/>
          </a:prstGeom>
          <a:noFill/>
          <a:ln cap="flat" cmpd="sng" w="28575">
            <a:solidFill>
              <a:schemeClr val="dk2"/>
            </a:solidFill>
            <a:prstDash val="solid"/>
            <a:round/>
            <a:headEnd len="med" w="med" type="none"/>
            <a:tailEnd len="med" w="med" type="triangle"/>
          </a:ln>
        </p:spPr>
      </p:cxnSp>
      <p:sp>
        <p:nvSpPr>
          <p:cNvPr id="5471" name="Google Shape;5471;p321"/>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aleway"/>
                <a:ea typeface="Raleway"/>
                <a:cs typeface="Raleway"/>
                <a:sym typeface="Raleway"/>
              </a:rPr>
              <a:t>Segmentation approaches</a:t>
            </a:r>
            <a:endParaRPr b="1" sz="3000">
              <a:latin typeface="Raleway"/>
              <a:ea typeface="Raleway"/>
              <a:cs typeface="Raleway"/>
              <a:sym typeface="Raleway"/>
            </a:endParaRPr>
          </a:p>
        </p:txBody>
      </p:sp>
      <p:sp>
        <p:nvSpPr>
          <p:cNvPr id="5472" name="Google Shape;5472;p3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6" name="Shape 5476"/>
        <p:cNvGrpSpPr/>
        <p:nvPr/>
      </p:nvGrpSpPr>
      <p:grpSpPr>
        <a:xfrm>
          <a:off x="0" y="0"/>
          <a:ext cx="0" cy="0"/>
          <a:chOff x="0" y="0"/>
          <a:chExt cx="0" cy="0"/>
        </a:xfrm>
      </p:grpSpPr>
      <p:sp>
        <p:nvSpPr>
          <p:cNvPr id="5477" name="Google Shape;5477;p322"/>
          <p:cNvSpPr txBox="1"/>
          <p:nvPr/>
        </p:nvSpPr>
        <p:spPr>
          <a:xfrm>
            <a:off x="5958723" y="1380206"/>
            <a:ext cx="6132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MT</a:t>
            </a:r>
            <a:endParaRPr sz="1800"/>
          </a:p>
        </p:txBody>
      </p:sp>
      <p:sp>
        <p:nvSpPr>
          <p:cNvPr id="5478" name="Google Shape;5478;p322"/>
          <p:cNvSpPr txBox="1"/>
          <p:nvPr/>
        </p:nvSpPr>
        <p:spPr>
          <a:xfrm>
            <a:off x="5842400" y="4074941"/>
            <a:ext cx="8457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ST</a:t>
            </a:r>
            <a:endParaRPr sz="1800"/>
          </a:p>
        </p:txBody>
      </p:sp>
      <p:sp>
        <p:nvSpPr>
          <p:cNvPr id="5479" name="Google Shape;5479;p322"/>
          <p:cNvSpPr txBox="1"/>
          <p:nvPr/>
        </p:nvSpPr>
        <p:spPr>
          <a:xfrm>
            <a:off x="6016873" y="2741163"/>
            <a:ext cx="6132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MT</a:t>
            </a:r>
            <a:endParaRPr sz="1800"/>
          </a:p>
        </p:txBody>
      </p:sp>
      <p:cxnSp>
        <p:nvCxnSpPr>
          <p:cNvPr id="5480" name="Google Shape;5480;p322"/>
          <p:cNvCxnSpPr>
            <a:stCxn id="5481" idx="3"/>
            <a:endCxn id="5477" idx="1"/>
          </p:cNvCxnSpPr>
          <p:nvPr/>
        </p:nvCxnSpPr>
        <p:spPr>
          <a:xfrm>
            <a:off x="5029133" y="1555406"/>
            <a:ext cx="929700" cy="0"/>
          </a:xfrm>
          <a:prstGeom prst="straightConnector1">
            <a:avLst/>
          </a:prstGeom>
          <a:noFill/>
          <a:ln cap="flat" cmpd="sng" w="28575">
            <a:solidFill>
              <a:schemeClr val="dk2"/>
            </a:solidFill>
            <a:prstDash val="solid"/>
            <a:round/>
            <a:headEnd len="med" w="med" type="none"/>
            <a:tailEnd len="med" w="med" type="triangle"/>
          </a:ln>
        </p:spPr>
      </p:cxnSp>
      <p:cxnSp>
        <p:nvCxnSpPr>
          <p:cNvPr id="5482" name="Google Shape;5482;p322"/>
          <p:cNvCxnSpPr>
            <a:stCxn id="5483" idx="3"/>
            <a:endCxn id="5479" idx="1"/>
          </p:cNvCxnSpPr>
          <p:nvPr/>
        </p:nvCxnSpPr>
        <p:spPr>
          <a:xfrm>
            <a:off x="5770561" y="2916363"/>
            <a:ext cx="246300" cy="0"/>
          </a:xfrm>
          <a:prstGeom prst="straightConnector1">
            <a:avLst/>
          </a:prstGeom>
          <a:noFill/>
          <a:ln cap="flat" cmpd="sng" w="28575">
            <a:solidFill>
              <a:schemeClr val="dk2"/>
            </a:solidFill>
            <a:prstDash val="solid"/>
            <a:round/>
            <a:headEnd len="med" w="med" type="none"/>
            <a:tailEnd len="med" w="med" type="triangle"/>
          </a:ln>
        </p:spPr>
      </p:cxnSp>
      <p:sp>
        <p:nvSpPr>
          <p:cNvPr id="5481" name="Google Shape;5481;p322"/>
          <p:cNvSpPr txBox="1"/>
          <p:nvPr/>
        </p:nvSpPr>
        <p:spPr>
          <a:xfrm>
            <a:off x="2420633" y="1201406"/>
            <a:ext cx="2608500" cy="7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2"/>
                </a:solidFill>
              </a:rPr>
              <a:t>This kind of harassment keeps women &lt;</a:t>
            </a:r>
            <a:r>
              <a:rPr lang="en">
                <a:solidFill>
                  <a:srgbClr val="B45F06"/>
                </a:solidFill>
              </a:rPr>
              <a:t>eol</a:t>
            </a:r>
            <a:r>
              <a:rPr lang="en">
                <a:solidFill>
                  <a:schemeClr val="dk2"/>
                </a:solidFill>
              </a:rPr>
              <a:t>&gt; from accessing the internet – &lt;</a:t>
            </a:r>
            <a:r>
              <a:rPr lang="en">
                <a:solidFill>
                  <a:schemeClr val="accent5"/>
                </a:solidFill>
              </a:rPr>
              <a:t>eob</a:t>
            </a:r>
            <a:r>
              <a:rPr lang="en">
                <a:solidFill>
                  <a:schemeClr val="dk2"/>
                </a:solidFill>
              </a:rPr>
              <a:t>&gt;</a:t>
            </a:r>
            <a:endParaRPr>
              <a:solidFill>
                <a:schemeClr val="dk1"/>
              </a:solidFill>
            </a:endParaRPr>
          </a:p>
        </p:txBody>
      </p:sp>
      <p:sp>
        <p:nvSpPr>
          <p:cNvPr id="5484" name="Google Shape;5484;p322"/>
          <p:cNvSpPr txBox="1"/>
          <p:nvPr/>
        </p:nvSpPr>
        <p:spPr>
          <a:xfrm>
            <a:off x="6892308" y="2402013"/>
            <a:ext cx="2250600" cy="102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595959"/>
                </a:solidFill>
              </a:rPr>
              <a:t>Ce harcèlement empêche les femmes &lt;</a:t>
            </a:r>
            <a:r>
              <a:rPr lang="en">
                <a:solidFill>
                  <a:srgbClr val="B45F06"/>
                </a:solidFill>
              </a:rPr>
              <a:t>eol</a:t>
            </a:r>
            <a:r>
              <a:rPr lang="en">
                <a:solidFill>
                  <a:srgbClr val="595959"/>
                </a:solidFill>
              </a:rPr>
              <a:t>&gt; d'accéder à Internet, &lt;</a:t>
            </a:r>
            <a:r>
              <a:rPr lang="en">
                <a:solidFill>
                  <a:srgbClr val="0097A7"/>
                </a:solidFill>
              </a:rPr>
              <a:t>eob</a:t>
            </a:r>
            <a:r>
              <a:rPr lang="en">
                <a:solidFill>
                  <a:srgbClr val="595959"/>
                </a:solidFill>
              </a:rPr>
              <a:t>&gt;</a:t>
            </a:r>
            <a:endParaRPr/>
          </a:p>
        </p:txBody>
      </p:sp>
      <p:sp>
        <p:nvSpPr>
          <p:cNvPr id="5485" name="Google Shape;5485;p322"/>
          <p:cNvSpPr txBox="1"/>
          <p:nvPr/>
        </p:nvSpPr>
        <p:spPr>
          <a:xfrm>
            <a:off x="152400" y="1380200"/>
            <a:ext cx="2012100" cy="350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Manual template</a:t>
            </a:r>
            <a:endParaRPr sz="1800"/>
          </a:p>
        </p:txBody>
      </p:sp>
      <p:sp>
        <p:nvSpPr>
          <p:cNvPr id="5486" name="Google Shape;5486;p322"/>
          <p:cNvSpPr txBox="1"/>
          <p:nvPr/>
        </p:nvSpPr>
        <p:spPr>
          <a:xfrm>
            <a:off x="152400" y="2741163"/>
            <a:ext cx="1175700" cy="350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Cascade</a:t>
            </a:r>
            <a:endParaRPr sz="1800"/>
          </a:p>
        </p:txBody>
      </p:sp>
      <p:sp>
        <p:nvSpPr>
          <p:cNvPr id="5487" name="Google Shape;5487;p322"/>
          <p:cNvSpPr txBox="1"/>
          <p:nvPr/>
        </p:nvSpPr>
        <p:spPr>
          <a:xfrm>
            <a:off x="266625" y="4074941"/>
            <a:ext cx="1061400" cy="350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E2E</a:t>
            </a:r>
            <a:endParaRPr sz="1800"/>
          </a:p>
        </p:txBody>
      </p:sp>
      <p:pic>
        <p:nvPicPr>
          <p:cNvPr id="5488" name="Google Shape;5488;p322"/>
          <p:cNvPicPr preferRelativeResize="0"/>
          <p:nvPr/>
        </p:nvPicPr>
        <p:blipFill>
          <a:blip r:embed="rId3">
            <a:alphaModFix/>
          </a:blip>
          <a:stretch>
            <a:fillRect/>
          </a:stretch>
        </p:blipFill>
        <p:spPr>
          <a:xfrm>
            <a:off x="1328050" y="2616930"/>
            <a:ext cx="957494" cy="598866"/>
          </a:xfrm>
          <a:prstGeom prst="rect">
            <a:avLst/>
          </a:prstGeom>
          <a:noFill/>
          <a:ln>
            <a:noFill/>
          </a:ln>
        </p:spPr>
      </p:pic>
      <p:pic>
        <p:nvPicPr>
          <p:cNvPr id="5489" name="Google Shape;5489;p322"/>
          <p:cNvPicPr preferRelativeResize="0"/>
          <p:nvPr/>
        </p:nvPicPr>
        <p:blipFill>
          <a:blip r:embed="rId3">
            <a:alphaModFix/>
          </a:blip>
          <a:stretch>
            <a:fillRect/>
          </a:stretch>
        </p:blipFill>
        <p:spPr>
          <a:xfrm>
            <a:off x="1328050" y="3950708"/>
            <a:ext cx="957494" cy="598866"/>
          </a:xfrm>
          <a:prstGeom prst="rect">
            <a:avLst/>
          </a:prstGeom>
          <a:noFill/>
          <a:ln>
            <a:noFill/>
          </a:ln>
        </p:spPr>
      </p:pic>
      <p:sp>
        <p:nvSpPr>
          <p:cNvPr id="5483" name="Google Shape;5483;p322"/>
          <p:cNvSpPr txBox="1"/>
          <p:nvPr/>
        </p:nvSpPr>
        <p:spPr>
          <a:xfrm>
            <a:off x="3758461" y="2568213"/>
            <a:ext cx="20121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595959"/>
                </a:solidFill>
              </a:rPr>
              <a:t>this kind of harassment keeps woman from accessing internet</a:t>
            </a:r>
            <a:endParaRPr/>
          </a:p>
        </p:txBody>
      </p:sp>
      <p:cxnSp>
        <p:nvCxnSpPr>
          <p:cNvPr id="5490" name="Google Shape;5490;p322"/>
          <p:cNvCxnSpPr>
            <a:stCxn id="5489" idx="3"/>
            <a:endCxn id="5478" idx="1"/>
          </p:cNvCxnSpPr>
          <p:nvPr/>
        </p:nvCxnSpPr>
        <p:spPr>
          <a:xfrm>
            <a:off x="2285544" y="4250141"/>
            <a:ext cx="3556800" cy="0"/>
          </a:xfrm>
          <a:prstGeom prst="straightConnector1">
            <a:avLst/>
          </a:prstGeom>
          <a:noFill/>
          <a:ln cap="flat" cmpd="sng" w="28575">
            <a:solidFill>
              <a:schemeClr val="dk2"/>
            </a:solidFill>
            <a:prstDash val="solid"/>
            <a:round/>
            <a:headEnd len="med" w="med" type="none"/>
            <a:tailEnd len="med" w="med" type="triangle"/>
          </a:ln>
        </p:spPr>
      </p:cxnSp>
      <p:cxnSp>
        <p:nvCxnSpPr>
          <p:cNvPr id="5491" name="Google Shape;5491;p322"/>
          <p:cNvCxnSpPr>
            <a:stCxn id="5478" idx="3"/>
            <a:endCxn id="5484" idx="1"/>
          </p:cNvCxnSpPr>
          <p:nvPr/>
        </p:nvCxnSpPr>
        <p:spPr>
          <a:xfrm flipH="1" rot="10800000">
            <a:off x="6688100" y="2916341"/>
            <a:ext cx="204300" cy="1333800"/>
          </a:xfrm>
          <a:prstGeom prst="straightConnector1">
            <a:avLst/>
          </a:prstGeom>
          <a:noFill/>
          <a:ln cap="flat" cmpd="sng" w="28575">
            <a:solidFill>
              <a:schemeClr val="dk2"/>
            </a:solidFill>
            <a:prstDash val="solid"/>
            <a:round/>
            <a:headEnd len="med" w="med" type="none"/>
            <a:tailEnd len="med" w="med" type="triangle"/>
          </a:ln>
        </p:spPr>
      </p:cxnSp>
      <p:cxnSp>
        <p:nvCxnSpPr>
          <p:cNvPr id="5492" name="Google Shape;5492;p322"/>
          <p:cNvCxnSpPr>
            <a:stCxn id="5479" idx="3"/>
            <a:endCxn id="5484" idx="1"/>
          </p:cNvCxnSpPr>
          <p:nvPr/>
        </p:nvCxnSpPr>
        <p:spPr>
          <a:xfrm>
            <a:off x="6630073" y="2916363"/>
            <a:ext cx="262200" cy="0"/>
          </a:xfrm>
          <a:prstGeom prst="straightConnector1">
            <a:avLst/>
          </a:prstGeom>
          <a:noFill/>
          <a:ln cap="flat" cmpd="sng" w="28575">
            <a:solidFill>
              <a:schemeClr val="dk2"/>
            </a:solidFill>
            <a:prstDash val="solid"/>
            <a:round/>
            <a:headEnd len="med" w="med" type="none"/>
            <a:tailEnd len="med" w="med" type="triangle"/>
          </a:ln>
        </p:spPr>
      </p:cxnSp>
      <p:cxnSp>
        <p:nvCxnSpPr>
          <p:cNvPr id="5493" name="Google Shape;5493;p322"/>
          <p:cNvCxnSpPr>
            <a:stCxn id="5477" idx="3"/>
            <a:endCxn id="5484" idx="1"/>
          </p:cNvCxnSpPr>
          <p:nvPr/>
        </p:nvCxnSpPr>
        <p:spPr>
          <a:xfrm>
            <a:off x="6571923" y="1555406"/>
            <a:ext cx="320400" cy="1361100"/>
          </a:xfrm>
          <a:prstGeom prst="straightConnector1">
            <a:avLst/>
          </a:prstGeom>
          <a:noFill/>
          <a:ln cap="flat" cmpd="sng" w="28575">
            <a:solidFill>
              <a:schemeClr val="dk2"/>
            </a:solidFill>
            <a:prstDash val="solid"/>
            <a:round/>
            <a:headEnd len="med" w="med" type="none"/>
            <a:tailEnd len="med" w="med" type="triangle"/>
          </a:ln>
        </p:spPr>
      </p:cxnSp>
      <p:sp>
        <p:nvSpPr>
          <p:cNvPr id="5494" name="Google Shape;5494;p322"/>
          <p:cNvSpPr txBox="1"/>
          <p:nvPr/>
        </p:nvSpPr>
        <p:spPr>
          <a:xfrm>
            <a:off x="2720224" y="2741163"/>
            <a:ext cx="7917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ASR</a:t>
            </a:r>
            <a:endParaRPr sz="1800"/>
          </a:p>
        </p:txBody>
      </p:sp>
      <p:cxnSp>
        <p:nvCxnSpPr>
          <p:cNvPr id="5495" name="Google Shape;5495;p322"/>
          <p:cNvCxnSpPr>
            <a:stCxn id="5488" idx="3"/>
            <a:endCxn id="5494" idx="1"/>
          </p:cNvCxnSpPr>
          <p:nvPr/>
        </p:nvCxnSpPr>
        <p:spPr>
          <a:xfrm>
            <a:off x="2285544" y="2916363"/>
            <a:ext cx="434700" cy="0"/>
          </a:xfrm>
          <a:prstGeom prst="straightConnector1">
            <a:avLst/>
          </a:prstGeom>
          <a:noFill/>
          <a:ln cap="flat" cmpd="sng" w="28575">
            <a:solidFill>
              <a:schemeClr val="dk2"/>
            </a:solidFill>
            <a:prstDash val="solid"/>
            <a:round/>
            <a:headEnd len="med" w="med" type="none"/>
            <a:tailEnd len="med" w="med" type="triangle"/>
          </a:ln>
        </p:spPr>
      </p:cxnSp>
      <p:cxnSp>
        <p:nvCxnSpPr>
          <p:cNvPr id="5496" name="Google Shape;5496;p322"/>
          <p:cNvCxnSpPr>
            <a:stCxn id="5494" idx="3"/>
            <a:endCxn id="5483" idx="1"/>
          </p:cNvCxnSpPr>
          <p:nvPr/>
        </p:nvCxnSpPr>
        <p:spPr>
          <a:xfrm>
            <a:off x="3511924" y="2916363"/>
            <a:ext cx="246600" cy="0"/>
          </a:xfrm>
          <a:prstGeom prst="straightConnector1">
            <a:avLst/>
          </a:prstGeom>
          <a:noFill/>
          <a:ln cap="flat" cmpd="sng" w="28575">
            <a:solidFill>
              <a:schemeClr val="dk2"/>
            </a:solidFill>
            <a:prstDash val="solid"/>
            <a:round/>
            <a:headEnd len="med" w="med" type="none"/>
            <a:tailEnd len="med" w="med" type="triangle"/>
          </a:ln>
        </p:spPr>
      </p:cxnSp>
      <p:sp>
        <p:nvSpPr>
          <p:cNvPr id="5497" name="Google Shape;5497;p322"/>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aleway"/>
                <a:ea typeface="Raleway"/>
                <a:cs typeface="Raleway"/>
                <a:sym typeface="Raleway"/>
              </a:rPr>
              <a:t>Segmentation approaches</a:t>
            </a:r>
            <a:endParaRPr b="1" sz="3000">
              <a:latin typeface="Raleway"/>
              <a:ea typeface="Raleway"/>
              <a:cs typeface="Raleway"/>
              <a:sym typeface="Raleway"/>
            </a:endParaRPr>
          </a:p>
        </p:txBody>
      </p:sp>
      <p:sp>
        <p:nvSpPr>
          <p:cNvPr id="5498" name="Google Shape;5498;p3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2" name="Shape 5502"/>
        <p:cNvGrpSpPr/>
        <p:nvPr/>
      </p:nvGrpSpPr>
      <p:grpSpPr>
        <a:xfrm>
          <a:off x="0" y="0"/>
          <a:ext cx="0" cy="0"/>
          <a:chOff x="0" y="0"/>
          <a:chExt cx="0" cy="0"/>
        </a:xfrm>
      </p:grpSpPr>
      <p:sp>
        <p:nvSpPr>
          <p:cNvPr id="5503" name="Google Shape;5503;p323"/>
          <p:cNvSpPr txBox="1"/>
          <p:nvPr/>
        </p:nvSpPr>
        <p:spPr>
          <a:xfrm>
            <a:off x="5958723" y="1380206"/>
            <a:ext cx="6132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MT</a:t>
            </a:r>
            <a:endParaRPr sz="1800"/>
          </a:p>
        </p:txBody>
      </p:sp>
      <p:sp>
        <p:nvSpPr>
          <p:cNvPr id="5504" name="Google Shape;5504;p323"/>
          <p:cNvSpPr txBox="1"/>
          <p:nvPr/>
        </p:nvSpPr>
        <p:spPr>
          <a:xfrm>
            <a:off x="5842400" y="4074941"/>
            <a:ext cx="8457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ST</a:t>
            </a:r>
            <a:endParaRPr sz="1800"/>
          </a:p>
        </p:txBody>
      </p:sp>
      <p:sp>
        <p:nvSpPr>
          <p:cNvPr id="5505" name="Google Shape;5505;p323"/>
          <p:cNvSpPr txBox="1"/>
          <p:nvPr/>
        </p:nvSpPr>
        <p:spPr>
          <a:xfrm>
            <a:off x="6016873" y="2741163"/>
            <a:ext cx="6132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MT</a:t>
            </a:r>
            <a:endParaRPr sz="1800"/>
          </a:p>
        </p:txBody>
      </p:sp>
      <p:cxnSp>
        <p:nvCxnSpPr>
          <p:cNvPr id="5506" name="Google Shape;5506;p323"/>
          <p:cNvCxnSpPr>
            <a:stCxn id="5507" idx="3"/>
            <a:endCxn id="5503" idx="1"/>
          </p:cNvCxnSpPr>
          <p:nvPr/>
        </p:nvCxnSpPr>
        <p:spPr>
          <a:xfrm>
            <a:off x="5029133" y="1555406"/>
            <a:ext cx="929700" cy="0"/>
          </a:xfrm>
          <a:prstGeom prst="straightConnector1">
            <a:avLst/>
          </a:prstGeom>
          <a:noFill/>
          <a:ln cap="flat" cmpd="sng" w="28575">
            <a:solidFill>
              <a:schemeClr val="dk2"/>
            </a:solidFill>
            <a:prstDash val="solid"/>
            <a:round/>
            <a:headEnd len="med" w="med" type="none"/>
            <a:tailEnd len="med" w="med" type="triangle"/>
          </a:ln>
        </p:spPr>
      </p:cxnSp>
      <p:cxnSp>
        <p:nvCxnSpPr>
          <p:cNvPr id="5508" name="Google Shape;5508;p323"/>
          <p:cNvCxnSpPr>
            <a:stCxn id="5509" idx="3"/>
            <a:endCxn id="5505" idx="1"/>
          </p:cNvCxnSpPr>
          <p:nvPr/>
        </p:nvCxnSpPr>
        <p:spPr>
          <a:xfrm>
            <a:off x="5770561" y="2916363"/>
            <a:ext cx="246300" cy="0"/>
          </a:xfrm>
          <a:prstGeom prst="straightConnector1">
            <a:avLst/>
          </a:prstGeom>
          <a:noFill/>
          <a:ln cap="flat" cmpd="sng" w="28575">
            <a:solidFill>
              <a:schemeClr val="dk2"/>
            </a:solidFill>
            <a:prstDash val="solid"/>
            <a:round/>
            <a:headEnd len="med" w="med" type="none"/>
            <a:tailEnd len="med" w="med" type="triangle"/>
          </a:ln>
        </p:spPr>
      </p:cxnSp>
      <p:sp>
        <p:nvSpPr>
          <p:cNvPr id="5507" name="Google Shape;5507;p323"/>
          <p:cNvSpPr txBox="1"/>
          <p:nvPr/>
        </p:nvSpPr>
        <p:spPr>
          <a:xfrm>
            <a:off x="2420633" y="1201406"/>
            <a:ext cx="2608500" cy="7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2"/>
                </a:solidFill>
              </a:rPr>
              <a:t>This kind of harassment keeps women &lt;</a:t>
            </a:r>
            <a:r>
              <a:rPr lang="en">
                <a:solidFill>
                  <a:srgbClr val="B45F06"/>
                </a:solidFill>
              </a:rPr>
              <a:t>eol</a:t>
            </a:r>
            <a:r>
              <a:rPr lang="en">
                <a:solidFill>
                  <a:schemeClr val="dk2"/>
                </a:solidFill>
              </a:rPr>
              <a:t>&gt; from accessing the internet – &lt;</a:t>
            </a:r>
            <a:r>
              <a:rPr lang="en">
                <a:solidFill>
                  <a:schemeClr val="accent5"/>
                </a:solidFill>
              </a:rPr>
              <a:t>eob</a:t>
            </a:r>
            <a:r>
              <a:rPr lang="en">
                <a:solidFill>
                  <a:schemeClr val="dk2"/>
                </a:solidFill>
              </a:rPr>
              <a:t>&gt;</a:t>
            </a:r>
            <a:endParaRPr>
              <a:solidFill>
                <a:schemeClr val="dk1"/>
              </a:solidFill>
            </a:endParaRPr>
          </a:p>
        </p:txBody>
      </p:sp>
      <p:sp>
        <p:nvSpPr>
          <p:cNvPr id="5510" name="Google Shape;5510;p323"/>
          <p:cNvSpPr txBox="1"/>
          <p:nvPr/>
        </p:nvSpPr>
        <p:spPr>
          <a:xfrm>
            <a:off x="6892308" y="2402013"/>
            <a:ext cx="2250600" cy="102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595959"/>
                </a:solidFill>
              </a:rPr>
              <a:t>Ce harcèlement empêche les femmes &lt;</a:t>
            </a:r>
            <a:r>
              <a:rPr lang="en">
                <a:solidFill>
                  <a:srgbClr val="B45F06"/>
                </a:solidFill>
              </a:rPr>
              <a:t>eol</a:t>
            </a:r>
            <a:r>
              <a:rPr lang="en">
                <a:solidFill>
                  <a:srgbClr val="595959"/>
                </a:solidFill>
              </a:rPr>
              <a:t>&gt; d'accéder à Internet, &lt;</a:t>
            </a:r>
            <a:r>
              <a:rPr lang="en">
                <a:solidFill>
                  <a:srgbClr val="0097A7"/>
                </a:solidFill>
              </a:rPr>
              <a:t>eob</a:t>
            </a:r>
            <a:r>
              <a:rPr lang="en">
                <a:solidFill>
                  <a:srgbClr val="595959"/>
                </a:solidFill>
              </a:rPr>
              <a:t>&gt;</a:t>
            </a:r>
            <a:endParaRPr/>
          </a:p>
        </p:txBody>
      </p:sp>
      <p:sp>
        <p:nvSpPr>
          <p:cNvPr id="5511" name="Google Shape;5511;p323"/>
          <p:cNvSpPr txBox="1"/>
          <p:nvPr/>
        </p:nvSpPr>
        <p:spPr>
          <a:xfrm>
            <a:off x="152400" y="1380200"/>
            <a:ext cx="2012100" cy="350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Manual template</a:t>
            </a:r>
            <a:endParaRPr sz="1800"/>
          </a:p>
        </p:txBody>
      </p:sp>
      <p:sp>
        <p:nvSpPr>
          <p:cNvPr id="5512" name="Google Shape;5512;p323"/>
          <p:cNvSpPr txBox="1"/>
          <p:nvPr/>
        </p:nvSpPr>
        <p:spPr>
          <a:xfrm>
            <a:off x="152400" y="2741163"/>
            <a:ext cx="1175700" cy="350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Cascade</a:t>
            </a:r>
            <a:endParaRPr sz="1800"/>
          </a:p>
        </p:txBody>
      </p:sp>
      <p:sp>
        <p:nvSpPr>
          <p:cNvPr id="5513" name="Google Shape;5513;p323"/>
          <p:cNvSpPr txBox="1"/>
          <p:nvPr/>
        </p:nvSpPr>
        <p:spPr>
          <a:xfrm>
            <a:off x="266625" y="4074941"/>
            <a:ext cx="1061400" cy="350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E2E</a:t>
            </a:r>
            <a:endParaRPr sz="1800"/>
          </a:p>
        </p:txBody>
      </p:sp>
      <p:pic>
        <p:nvPicPr>
          <p:cNvPr id="5514" name="Google Shape;5514;p323"/>
          <p:cNvPicPr preferRelativeResize="0"/>
          <p:nvPr/>
        </p:nvPicPr>
        <p:blipFill>
          <a:blip r:embed="rId3">
            <a:alphaModFix/>
          </a:blip>
          <a:stretch>
            <a:fillRect/>
          </a:stretch>
        </p:blipFill>
        <p:spPr>
          <a:xfrm>
            <a:off x="1328050" y="2616930"/>
            <a:ext cx="957494" cy="598866"/>
          </a:xfrm>
          <a:prstGeom prst="rect">
            <a:avLst/>
          </a:prstGeom>
          <a:noFill/>
          <a:ln>
            <a:noFill/>
          </a:ln>
        </p:spPr>
      </p:pic>
      <p:pic>
        <p:nvPicPr>
          <p:cNvPr id="5515" name="Google Shape;5515;p323"/>
          <p:cNvPicPr preferRelativeResize="0"/>
          <p:nvPr/>
        </p:nvPicPr>
        <p:blipFill>
          <a:blip r:embed="rId3">
            <a:alphaModFix/>
          </a:blip>
          <a:stretch>
            <a:fillRect/>
          </a:stretch>
        </p:blipFill>
        <p:spPr>
          <a:xfrm>
            <a:off x="1328050" y="3950708"/>
            <a:ext cx="957494" cy="598866"/>
          </a:xfrm>
          <a:prstGeom prst="rect">
            <a:avLst/>
          </a:prstGeom>
          <a:noFill/>
          <a:ln>
            <a:noFill/>
          </a:ln>
        </p:spPr>
      </p:pic>
      <p:sp>
        <p:nvSpPr>
          <p:cNvPr id="5509" name="Google Shape;5509;p323"/>
          <p:cNvSpPr txBox="1"/>
          <p:nvPr/>
        </p:nvSpPr>
        <p:spPr>
          <a:xfrm>
            <a:off x="3758461" y="2568213"/>
            <a:ext cx="20121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595959"/>
                </a:solidFill>
              </a:rPr>
              <a:t>this kind of harassment keeps woman from accessing internet</a:t>
            </a:r>
            <a:endParaRPr/>
          </a:p>
        </p:txBody>
      </p:sp>
      <p:cxnSp>
        <p:nvCxnSpPr>
          <p:cNvPr id="5516" name="Google Shape;5516;p323"/>
          <p:cNvCxnSpPr>
            <a:stCxn id="5515" idx="3"/>
            <a:endCxn id="5504" idx="1"/>
          </p:cNvCxnSpPr>
          <p:nvPr/>
        </p:nvCxnSpPr>
        <p:spPr>
          <a:xfrm>
            <a:off x="2285544" y="4250141"/>
            <a:ext cx="3556800" cy="0"/>
          </a:xfrm>
          <a:prstGeom prst="straightConnector1">
            <a:avLst/>
          </a:prstGeom>
          <a:noFill/>
          <a:ln cap="flat" cmpd="sng" w="28575">
            <a:solidFill>
              <a:schemeClr val="dk2"/>
            </a:solidFill>
            <a:prstDash val="solid"/>
            <a:round/>
            <a:headEnd len="med" w="med" type="none"/>
            <a:tailEnd len="med" w="med" type="triangle"/>
          </a:ln>
        </p:spPr>
      </p:cxnSp>
      <p:cxnSp>
        <p:nvCxnSpPr>
          <p:cNvPr id="5517" name="Google Shape;5517;p323"/>
          <p:cNvCxnSpPr>
            <a:stCxn id="5504" idx="3"/>
            <a:endCxn id="5510" idx="1"/>
          </p:cNvCxnSpPr>
          <p:nvPr/>
        </p:nvCxnSpPr>
        <p:spPr>
          <a:xfrm flipH="1" rot="10800000">
            <a:off x="6688100" y="2916341"/>
            <a:ext cx="204300" cy="1333800"/>
          </a:xfrm>
          <a:prstGeom prst="straightConnector1">
            <a:avLst/>
          </a:prstGeom>
          <a:noFill/>
          <a:ln cap="flat" cmpd="sng" w="28575">
            <a:solidFill>
              <a:schemeClr val="dk2"/>
            </a:solidFill>
            <a:prstDash val="solid"/>
            <a:round/>
            <a:headEnd len="med" w="med" type="none"/>
            <a:tailEnd len="med" w="med" type="triangle"/>
          </a:ln>
        </p:spPr>
      </p:cxnSp>
      <p:cxnSp>
        <p:nvCxnSpPr>
          <p:cNvPr id="5518" name="Google Shape;5518;p323"/>
          <p:cNvCxnSpPr>
            <a:stCxn id="5505" idx="3"/>
            <a:endCxn id="5510" idx="1"/>
          </p:cNvCxnSpPr>
          <p:nvPr/>
        </p:nvCxnSpPr>
        <p:spPr>
          <a:xfrm>
            <a:off x="6630073" y="2916363"/>
            <a:ext cx="262200" cy="0"/>
          </a:xfrm>
          <a:prstGeom prst="straightConnector1">
            <a:avLst/>
          </a:prstGeom>
          <a:noFill/>
          <a:ln cap="flat" cmpd="sng" w="28575">
            <a:solidFill>
              <a:schemeClr val="dk2"/>
            </a:solidFill>
            <a:prstDash val="solid"/>
            <a:round/>
            <a:headEnd len="med" w="med" type="none"/>
            <a:tailEnd len="med" w="med" type="triangle"/>
          </a:ln>
        </p:spPr>
      </p:cxnSp>
      <p:cxnSp>
        <p:nvCxnSpPr>
          <p:cNvPr id="5519" name="Google Shape;5519;p323"/>
          <p:cNvCxnSpPr>
            <a:stCxn id="5503" idx="3"/>
            <a:endCxn id="5510" idx="1"/>
          </p:cNvCxnSpPr>
          <p:nvPr/>
        </p:nvCxnSpPr>
        <p:spPr>
          <a:xfrm>
            <a:off x="6571923" y="1555406"/>
            <a:ext cx="320400" cy="1361100"/>
          </a:xfrm>
          <a:prstGeom prst="straightConnector1">
            <a:avLst/>
          </a:prstGeom>
          <a:noFill/>
          <a:ln cap="flat" cmpd="sng" w="28575">
            <a:solidFill>
              <a:schemeClr val="dk2"/>
            </a:solidFill>
            <a:prstDash val="solid"/>
            <a:round/>
            <a:headEnd len="med" w="med" type="none"/>
            <a:tailEnd len="med" w="med" type="triangle"/>
          </a:ln>
        </p:spPr>
      </p:cxnSp>
      <p:sp>
        <p:nvSpPr>
          <p:cNvPr id="5520" name="Google Shape;5520;p323"/>
          <p:cNvSpPr txBox="1"/>
          <p:nvPr/>
        </p:nvSpPr>
        <p:spPr>
          <a:xfrm>
            <a:off x="2720224" y="2741163"/>
            <a:ext cx="7917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ASR</a:t>
            </a:r>
            <a:endParaRPr sz="1800"/>
          </a:p>
        </p:txBody>
      </p:sp>
      <p:cxnSp>
        <p:nvCxnSpPr>
          <p:cNvPr id="5521" name="Google Shape;5521;p323"/>
          <p:cNvCxnSpPr>
            <a:stCxn id="5514" idx="3"/>
            <a:endCxn id="5520" idx="1"/>
          </p:cNvCxnSpPr>
          <p:nvPr/>
        </p:nvCxnSpPr>
        <p:spPr>
          <a:xfrm>
            <a:off x="2285544" y="2916363"/>
            <a:ext cx="434700" cy="0"/>
          </a:xfrm>
          <a:prstGeom prst="straightConnector1">
            <a:avLst/>
          </a:prstGeom>
          <a:noFill/>
          <a:ln cap="flat" cmpd="sng" w="28575">
            <a:solidFill>
              <a:schemeClr val="dk2"/>
            </a:solidFill>
            <a:prstDash val="solid"/>
            <a:round/>
            <a:headEnd len="med" w="med" type="none"/>
            <a:tailEnd len="med" w="med" type="triangle"/>
          </a:ln>
        </p:spPr>
      </p:cxnSp>
      <p:cxnSp>
        <p:nvCxnSpPr>
          <p:cNvPr id="5522" name="Google Shape;5522;p323"/>
          <p:cNvCxnSpPr>
            <a:stCxn id="5520" idx="3"/>
            <a:endCxn id="5509" idx="1"/>
          </p:cNvCxnSpPr>
          <p:nvPr/>
        </p:nvCxnSpPr>
        <p:spPr>
          <a:xfrm>
            <a:off x="3511924" y="2916363"/>
            <a:ext cx="246600" cy="0"/>
          </a:xfrm>
          <a:prstGeom prst="straightConnector1">
            <a:avLst/>
          </a:prstGeom>
          <a:noFill/>
          <a:ln cap="flat" cmpd="sng" w="28575">
            <a:solidFill>
              <a:schemeClr val="dk2"/>
            </a:solidFill>
            <a:prstDash val="solid"/>
            <a:round/>
            <a:headEnd len="med" w="med" type="none"/>
            <a:tailEnd len="med" w="med" type="triangle"/>
          </a:ln>
        </p:spPr>
      </p:cxnSp>
      <p:sp>
        <p:nvSpPr>
          <p:cNvPr id="5523" name="Google Shape;5523;p323"/>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aleway"/>
                <a:ea typeface="Raleway"/>
                <a:cs typeface="Raleway"/>
                <a:sym typeface="Raleway"/>
              </a:rPr>
              <a:t>Segmentation approaches</a:t>
            </a:r>
            <a:endParaRPr b="1" sz="3000">
              <a:latin typeface="Raleway"/>
              <a:ea typeface="Raleway"/>
              <a:cs typeface="Raleway"/>
              <a:sym typeface="Raleway"/>
            </a:endParaRPr>
          </a:p>
        </p:txBody>
      </p:sp>
      <p:sp>
        <p:nvSpPr>
          <p:cNvPr id="5524" name="Google Shape;5524;p323"/>
          <p:cNvSpPr txBox="1"/>
          <p:nvPr/>
        </p:nvSpPr>
        <p:spPr>
          <a:xfrm>
            <a:off x="396825" y="1862050"/>
            <a:ext cx="1358400" cy="4926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2000">
                <a:solidFill>
                  <a:schemeClr val="dk1"/>
                </a:solidFill>
                <a:latin typeface="Caveat"/>
                <a:ea typeface="Caveat"/>
                <a:cs typeface="Caveat"/>
                <a:sym typeface="Caveat"/>
              </a:rPr>
              <a:t>Costly!</a:t>
            </a:r>
            <a:endParaRPr/>
          </a:p>
        </p:txBody>
      </p:sp>
      <p:sp>
        <p:nvSpPr>
          <p:cNvPr id="5525" name="Google Shape;5525;p323"/>
          <p:cNvSpPr txBox="1"/>
          <p:nvPr/>
        </p:nvSpPr>
        <p:spPr>
          <a:xfrm>
            <a:off x="2285550" y="3442650"/>
            <a:ext cx="3673200" cy="4926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2000">
                <a:solidFill>
                  <a:schemeClr val="dk1"/>
                </a:solidFill>
                <a:latin typeface="Caveat"/>
                <a:ea typeface="Caveat"/>
                <a:cs typeface="Caveat"/>
                <a:sym typeface="Caveat"/>
              </a:rPr>
              <a:t>Audio info (e.g. duration) is lost</a:t>
            </a:r>
            <a:endParaRPr b="1" sz="2000">
              <a:solidFill>
                <a:schemeClr val="dk1"/>
              </a:solidFill>
              <a:latin typeface="Caveat"/>
              <a:ea typeface="Caveat"/>
              <a:cs typeface="Caveat"/>
              <a:sym typeface="Caveat"/>
            </a:endParaRPr>
          </a:p>
        </p:txBody>
      </p:sp>
      <p:sp>
        <p:nvSpPr>
          <p:cNvPr id="5526" name="Google Shape;5526;p323"/>
          <p:cNvSpPr txBox="1"/>
          <p:nvPr/>
        </p:nvSpPr>
        <p:spPr>
          <a:xfrm>
            <a:off x="2285550" y="4509450"/>
            <a:ext cx="4344600" cy="4926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2000">
                <a:solidFill>
                  <a:schemeClr val="dk1"/>
                </a:solidFill>
                <a:latin typeface="Caveat"/>
                <a:ea typeface="Caveat"/>
                <a:cs typeface="Caveat"/>
                <a:sym typeface="Caveat"/>
              </a:rPr>
              <a:t>Audio</a:t>
            </a:r>
            <a:r>
              <a:rPr b="1" lang="en" sz="1900">
                <a:solidFill>
                  <a:srgbClr val="CCCCCC"/>
                </a:solidFill>
                <a:latin typeface="Source Sans Pro"/>
                <a:ea typeface="Source Sans Pro"/>
                <a:cs typeface="Source Sans Pro"/>
                <a:sym typeface="Source Sans Pro"/>
              </a:rPr>
              <a:t> </a:t>
            </a:r>
            <a:r>
              <a:rPr b="1" lang="en" sz="2000">
                <a:solidFill>
                  <a:schemeClr val="dk1"/>
                </a:solidFill>
                <a:latin typeface="Caveat"/>
                <a:ea typeface="Caveat"/>
                <a:cs typeface="Caveat"/>
                <a:sym typeface="Caveat"/>
              </a:rPr>
              <a:t>info (e.g. duration) is available to ST </a:t>
            </a:r>
            <a:endParaRPr b="1" sz="2000">
              <a:solidFill>
                <a:schemeClr val="dk1"/>
              </a:solidFill>
              <a:latin typeface="Caveat"/>
              <a:ea typeface="Caveat"/>
              <a:cs typeface="Caveat"/>
              <a:sym typeface="Caveat"/>
            </a:endParaRPr>
          </a:p>
        </p:txBody>
      </p:sp>
      <p:sp>
        <p:nvSpPr>
          <p:cNvPr id="5527" name="Google Shape;5527;p3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1" name="Shape 5531"/>
        <p:cNvGrpSpPr/>
        <p:nvPr/>
      </p:nvGrpSpPr>
      <p:grpSpPr>
        <a:xfrm>
          <a:off x="0" y="0"/>
          <a:ext cx="0" cy="0"/>
          <a:chOff x="0" y="0"/>
          <a:chExt cx="0" cy="0"/>
        </a:xfrm>
      </p:grpSpPr>
      <p:sp>
        <p:nvSpPr>
          <p:cNvPr id="5532" name="Google Shape;5532;p3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Automatic subtitling - Data </a:t>
            </a:r>
            <a:endParaRPr/>
          </a:p>
        </p:txBody>
      </p:sp>
      <p:sp>
        <p:nvSpPr>
          <p:cNvPr id="5533" name="Google Shape;5533;p324"/>
          <p:cNvSpPr txBox="1"/>
          <p:nvPr>
            <p:ph idx="1" type="body"/>
          </p:nvPr>
        </p:nvSpPr>
        <p:spPr>
          <a:xfrm>
            <a:off x="311700" y="1089050"/>
            <a:ext cx="8832300" cy="397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solidFill>
                  <a:schemeClr val="dk1"/>
                </a:solidFill>
              </a:rPr>
              <a:t>OpenSubtitles</a:t>
            </a:r>
            <a:r>
              <a:rPr lang="en" sz="1800"/>
              <a:t> (Lison and Tiedemann, 2016) -- 60 languages</a:t>
            </a:r>
            <a:endParaRPr sz="1800"/>
          </a:p>
          <a:p>
            <a:pPr indent="-342900" lvl="1" marL="914400" rtl="0" algn="l">
              <a:spcBef>
                <a:spcPts val="0"/>
              </a:spcBef>
              <a:spcAft>
                <a:spcPts val="0"/>
              </a:spcAft>
              <a:buSzPts val="1800"/>
              <a:buChar char="○"/>
            </a:pPr>
            <a:r>
              <a:rPr lang="en"/>
              <a:t>Variable quality (professional/amateur subt., automatic sentence-level alignm.): </a:t>
            </a:r>
            <a:endParaRPr/>
          </a:p>
          <a:p>
            <a:pPr indent="-342900" lvl="1" marL="914400" rtl="0" algn="l">
              <a:spcBef>
                <a:spcPts val="0"/>
              </a:spcBef>
              <a:spcAft>
                <a:spcPts val="0"/>
              </a:spcAft>
              <a:buSzPts val="1800"/>
              <a:buChar char="○"/>
            </a:pPr>
            <a:r>
              <a:rPr lang="en" u="sng"/>
              <a:t>No information about subtitle breaks</a:t>
            </a:r>
            <a:endParaRPr u="sng"/>
          </a:p>
          <a:p>
            <a:pPr indent="-342900" lvl="1" marL="914400" rtl="0" algn="l">
              <a:lnSpc>
                <a:spcPct val="200000"/>
              </a:lnSpc>
              <a:spcBef>
                <a:spcPts val="0"/>
              </a:spcBef>
              <a:spcAft>
                <a:spcPts val="0"/>
              </a:spcAft>
              <a:buSzPts val="1800"/>
              <a:buChar char="○"/>
            </a:pPr>
            <a:r>
              <a:rPr lang="en" u="sng"/>
              <a:t>No alignment with audio</a:t>
            </a:r>
            <a:r>
              <a:rPr lang="en"/>
              <a:t> (mostly copyright-protected videos)</a:t>
            </a:r>
            <a:endParaRPr sz="400"/>
          </a:p>
          <a:p>
            <a:pPr indent="-342900" lvl="0" marL="457200" rtl="0" algn="l">
              <a:spcBef>
                <a:spcPts val="0"/>
              </a:spcBef>
              <a:spcAft>
                <a:spcPts val="0"/>
              </a:spcAft>
              <a:buSzPts val="1800"/>
              <a:buChar char="●"/>
            </a:pPr>
            <a:r>
              <a:rPr b="1" lang="en" sz="1800">
                <a:solidFill>
                  <a:schemeClr val="dk1"/>
                </a:solidFill>
              </a:rPr>
              <a:t>JESC</a:t>
            </a:r>
            <a:r>
              <a:rPr lang="en" sz="1800"/>
              <a:t> (Pryzant et al., 2018) -- Ja-En</a:t>
            </a:r>
            <a:endParaRPr sz="1800"/>
          </a:p>
          <a:p>
            <a:pPr indent="-342900" lvl="1" marL="914400" rtl="0" algn="l">
              <a:lnSpc>
                <a:spcPct val="100000"/>
              </a:lnSpc>
              <a:spcBef>
                <a:spcPts val="0"/>
              </a:spcBef>
              <a:spcAft>
                <a:spcPts val="0"/>
              </a:spcAft>
              <a:buSzPts val="1800"/>
              <a:buChar char="○"/>
            </a:pPr>
            <a:r>
              <a:rPr lang="en"/>
              <a:t>Automatic alignments (caption level =  only subtitles with matching timestamps)</a:t>
            </a:r>
            <a:endParaRPr/>
          </a:p>
          <a:p>
            <a:pPr indent="-342900" lvl="1" marL="914400" rtl="0" algn="l">
              <a:lnSpc>
                <a:spcPct val="200000"/>
              </a:lnSpc>
              <a:spcBef>
                <a:spcPts val="0"/>
              </a:spcBef>
              <a:spcAft>
                <a:spcPts val="0"/>
              </a:spcAft>
              <a:buSzPts val="1800"/>
              <a:buChar char="○"/>
            </a:pPr>
            <a:r>
              <a:rPr lang="en" u="sng"/>
              <a:t>No alignment with audio</a:t>
            </a:r>
            <a:endParaRPr/>
          </a:p>
          <a:p>
            <a:pPr indent="-342900" lvl="0" marL="457200" marR="0" rtl="0" algn="l">
              <a:lnSpc>
                <a:spcPct val="115000"/>
              </a:lnSpc>
              <a:spcBef>
                <a:spcPts val="0"/>
              </a:spcBef>
              <a:spcAft>
                <a:spcPts val="0"/>
              </a:spcAft>
              <a:buSzPts val="1800"/>
              <a:buChar char="●"/>
            </a:pPr>
            <a:r>
              <a:rPr b="1" lang="en" sz="1800">
                <a:solidFill>
                  <a:schemeClr val="dk1"/>
                </a:solidFill>
              </a:rPr>
              <a:t>Must-Cinema</a:t>
            </a:r>
            <a:r>
              <a:rPr lang="en" sz="1800"/>
              <a:t> (Karakanta et al., 2020) -- En→ 7 languages</a:t>
            </a:r>
            <a:endParaRPr sz="1800"/>
          </a:p>
          <a:p>
            <a:pPr indent="-342900" lvl="1" marL="914400" marR="0" rtl="0" algn="l">
              <a:lnSpc>
                <a:spcPct val="115000"/>
              </a:lnSpc>
              <a:spcBef>
                <a:spcPts val="0"/>
              </a:spcBef>
              <a:spcAft>
                <a:spcPts val="0"/>
              </a:spcAft>
              <a:buSzPts val="1800"/>
              <a:buChar char="○"/>
            </a:pPr>
            <a:r>
              <a:rPr lang="en"/>
              <a:t>Derived from MuST-C (TED talks)</a:t>
            </a:r>
            <a:endParaRPr/>
          </a:p>
          <a:p>
            <a:pPr indent="-342900" lvl="1" marL="914400" marR="0" rtl="0" algn="l">
              <a:lnSpc>
                <a:spcPct val="115000"/>
              </a:lnSpc>
              <a:spcBef>
                <a:spcPts val="0"/>
              </a:spcBef>
              <a:spcAft>
                <a:spcPts val="0"/>
              </a:spcAft>
              <a:buClr>
                <a:schemeClr val="dk1"/>
              </a:buClr>
              <a:buSzPts val="1800"/>
              <a:buChar char="○"/>
            </a:pPr>
            <a:r>
              <a:rPr lang="en">
                <a:solidFill>
                  <a:schemeClr val="dk1"/>
                </a:solidFill>
              </a:rPr>
              <a:t>Annotated with subtitle breaks</a:t>
            </a:r>
            <a:endParaRPr>
              <a:solidFill>
                <a:schemeClr val="dk1"/>
              </a:solidFill>
            </a:endParaRPr>
          </a:p>
          <a:p>
            <a:pPr indent="-342900" lvl="1" marL="914400" rtl="0" algn="l">
              <a:spcBef>
                <a:spcPts val="0"/>
              </a:spcBef>
              <a:spcAft>
                <a:spcPts val="0"/>
              </a:spcAft>
              <a:buSzPts val="1800"/>
              <a:buChar char="○"/>
            </a:pPr>
            <a:r>
              <a:rPr lang="en">
                <a:solidFill>
                  <a:schemeClr val="dk1"/>
                </a:solidFill>
              </a:rPr>
              <a:t>Audio-transcript-translation alignments</a:t>
            </a:r>
            <a:r>
              <a:rPr lang="en"/>
              <a:t> </a:t>
            </a:r>
            <a:endParaRPr/>
          </a:p>
          <a:p>
            <a:pPr indent="0" lvl="0" marL="0" rtl="0" algn="l">
              <a:spcBef>
                <a:spcPts val="1600"/>
              </a:spcBef>
              <a:spcAft>
                <a:spcPts val="0"/>
              </a:spcAft>
              <a:buNone/>
            </a:pPr>
            <a:r>
              <a:t/>
            </a:r>
            <a:endParaRPr/>
          </a:p>
          <a:p>
            <a:pPr indent="0" lvl="0" marL="1371600" rtl="0" algn="l">
              <a:spcBef>
                <a:spcPts val="1600"/>
              </a:spcBef>
              <a:spcAft>
                <a:spcPts val="0"/>
              </a:spcAft>
              <a:buNone/>
            </a:pPr>
            <a:r>
              <a:t/>
            </a:r>
            <a:endParaRPr/>
          </a:p>
          <a:p>
            <a:pPr indent="0" lvl="0" marL="914400" rtl="0" algn="l">
              <a:spcBef>
                <a:spcPts val="1600"/>
              </a:spcBef>
              <a:spcAft>
                <a:spcPts val="1600"/>
              </a:spcAft>
              <a:buNone/>
            </a:pPr>
            <a:r>
              <a:t/>
            </a:r>
            <a:endParaRPr/>
          </a:p>
        </p:txBody>
      </p:sp>
      <p:sp>
        <p:nvSpPr>
          <p:cNvPr id="5534" name="Google Shape;5534;p3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8" name="Shape 5538"/>
        <p:cNvGrpSpPr/>
        <p:nvPr/>
      </p:nvGrpSpPr>
      <p:grpSpPr>
        <a:xfrm>
          <a:off x="0" y="0"/>
          <a:ext cx="0" cy="0"/>
          <a:chOff x="0" y="0"/>
          <a:chExt cx="0" cy="0"/>
        </a:xfrm>
      </p:grpSpPr>
      <p:sp>
        <p:nvSpPr>
          <p:cNvPr id="5539" name="Google Shape;5539;p3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E2E subtitling: experiments on En-Fr/De</a:t>
            </a:r>
            <a:endParaRPr/>
          </a:p>
        </p:txBody>
      </p:sp>
      <p:sp>
        <p:nvSpPr>
          <p:cNvPr id="5540" name="Google Shape;5540;p325"/>
          <p:cNvSpPr txBox="1"/>
          <p:nvPr>
            <p:ph idx="1" type="body"/>
          </p:nvPr>
        </p:nvSpPr>
        <p:spPr>
          <a:xfrm>
            <a:off x="311700" y="1322800"/>
            <a:ext cx="3346500" cy="30474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Clr>
                <a:schemeClr val="dk1"/>
              </a:buClr>
              <a:buSzPts val="2200"/>
              <a:buChar char="●"/>
            </a:pPr>
            <a:r>
              <a:rPr b="1" lang="en" sz="2200">
                <a:solidFill>
                  <a:schemeClr val="dk1"/>
                </a:solidFill>
              </a:rPr>
              <a:t>Doable?</a:t>
            </a:r>
            <a:endParaRPr sz="2200"/>
          </a:p>
          <a:p>
            <a:pPr indent="-381000" lvl="1" marL="914400" rtl="0" algn="l">
              <a:spcBef>
                <a:spcPts val="0"/>
              </a:spcBef>
              <a:spcAft>
                <a:spcPts val="0"/>
              </a:spcAft>
              <a:buClr>
                <a:srgbClr val="999999"/>
              </a:buClr>
              <a:buSzPts val="2400"/>
              <a:buChar char="○"/>
            </a:pPr>
            <a:r>
              <a:rPr lang="en" sz="1800"/>
              <a:t>Translation quality</a:t>
            </a:r>
            <a:endParaRPr sz="1800"/>
          </a:p>
        </p:txBody>
      </p:sp>
      <p:sp>
        <p:nvSpPr>
          <p:cNvPr id="5541" name="Google Shape;5541;p325"/>
          <p:cNvSpPr txBox="1"/>
          <p:nvPr>
            <p:ph idx="1" type="body"/>
          </p:nvPr>
        </p:nvSpPr>
        <p:spPr>
          <a:xfrm>
            <a:off x="3897725" y="4370200"/>
            <a:ext cx="5169300" cy="623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000">
                <a:solidFill>
                  <a:schemeClr val="dk1"/>
                </a:solidFill>
                <a:latin typeface="Caveat"/>
                <a:ea typeface="Caveat"/>
                <a:cs typeface="Caveat"/>
                <a:sym typeface="Caveat"/>
              </a:rPr>
              <a:t>No gap between Cascade and E2E</a:t>
            </a:r>
            <a:endParaRPr b="1" sz="2000">
              <a:solidFill>
                <a:schemeClr val="dk1"/>
              </a:solidFill>
              <a:latin typeface="Caveat"/>
              <a:ea typeface="Caveat"/>
              <a:cs typeface="Caveat"/>
              <a:sym typeface="Caveat"/>
            </a:endParaRPr>
          </a:p>
        </p:txBody>
      </p:sp>
      <p:pic>
        <p:nvPicPr>
          <p:cNvPr id="5542" name="Google Shape;5542;p325"/>
          <p:cNvPicPr preferRelativeResize="0"/>
          <p:nvPr/>
        </p:nvPicPr>
        <p:blipFill>
          <a:blip r:embed="rId3">
            <a:alphaModFix/>
          </a:blip>
          <a:stretch>
            <a:fillRect/>
          </a:stretch>
        </p:blipFill>
        <p:spPr>
          <a:xfrm>
            <a:off x="3902600" y="1068425"/>
            <a:ext cx="5241395" cy="3240925"/>
          </a:xfrm>
          <a:prstGeom prst="rect">
            <a:avLst/>
          </a:prstGeom>
          <a:noFill/>
          <a:ln>
            <a:noFill/>
          </a:ln>
        </p:spPr>
      </p:pic>
      <p:sp>
        <p:nvSpPr>
          <p:cNvPr id="5543" name="Google Shape;5543;p32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44" name="Google Shape;5544;p325"/>
          <p:cNvSpPr txBox="1"/>
          <p:nvPr/>
        </p:nvSpPr>
        <p:spPr>
          <a:xfrm>
            <a:off x="78700" y="44818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Karakanta et al., 2020 - IWSLT</a:t>
            </a:r>
            <a:endParaRPr>
              <a:latin typeface="Source Sans Pro"/>
              <a:ea typeface="Source Sans Pro"/>
              <a:cs typeface="Source Sans Pro"/>
              <a:sym typeface="Source Sans Pro"/>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8" name="Shape 5548"/>
        <p:cNvGrpSpPr/>
        <p:nvPr/>
      </p:nvGrpSpPr>
      <p:grpSpPr>
        <a:xfrm>
          <a:off x="0" y="0"/>
          <a:ext cx="0" cy="0"/>
          <a:chOff x="0" y="0"/>
          <a:chExt cx="0" cy="0"/>
        </a:xfrm>
      </p:grpSpPr>
      <p:sp>
        <p:nvSpPr>
          <p:cNvPr id="5549" name="Google Shape;5549;p32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E2E subtitling: experiments on En-Fr/De</a:t>
            </a:r>
            <a:endParaRPr/>
          </a:p>
        </p:txBody>
      </p:sp>
      <p:sp>
        <p:nvSpPr>
          <p:cNvPr id="5550" name="Google Shape;5550;p326"/>
          <p:cNvSpPr txBox="1"/>
          <p:nvPr>
            <p:ph idx="1" type="body"/>
          </p:nvPr>
        </p:nvSpPr>
        <p:spPr>
          <a:xfrm>
            <a:off x="311700" y="1322800"/>
            <a:ext cx="3582300" cy="30474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Clr>
                <a:schemeClr val="dk1"/>
              </a:buClr>
              <a:buSzPts val="2400"/>
              <a:buChar char="●"/>
            </a:pPr>
            <a:r>
              <a:rPr b="1" lang="en" sz="2200">
                <a:solidFill>
                  <a:schemeClr val="dk1"/>
                </a:solidFill>
              </a:rPr>
              <a:t>Effective?</a:t>
            </a:r>
            <a:endParaRPr b="1" sz="2200">
              <a:solidFill>
                <a:schemeClr val="dk1"/>
              </a:solidFill>
            </a:endParaRPr>
          </a:p>
          <a:p>
            <a:pPr indent="-381000" lvl="1" marL="914400" rtl="0" algn="l">
              <a:spcBef>
                <a:spcPts val="0"/>
              </a:spcBef>
              <a:spcAft>
                <a:spcPts val="0"/>
              </a:spcAft>
              <a:buClr>
                <a:srgbClr val="999999"/>
              </a:buClr>
              <a:buSzPts val="2400"/>
              <a:buChar char="○"/>
            </a:pPr>
            <a:r>
              <a:rPr lang="en" sz="1800">
                <a:solidFill>
                  <a:srgbClr val="999999"/>
                </a:solidFill>
              </a:rPr>
              <a:t>Segmentation (&lt;eol&gt; and &lt;eob&gt; insertion)</a:t>
            </a:r>
            <a:endParaRPr sz="2400">
              <a:solidFill>
                <a:srgbClr val="999999"/>
              </a:solidFill>
            </a:endParaRPr>
          </a:p>
        </p:txBody>
      </p:sp>
      <p:sp>
        <p:nvSpPr>
          <p:cNvPr id="5551" name="Google Shape;5551;p3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52" name="Google Shape;5552;p326"/>
          <p:cNvPicPr preferRelativeResize="0"/>
          <p:nvPr/>
        </p:nvPicPr>
        <p:blipFill>
          <a:blip r:embed="rId3">
            <a:alphaModFix/>
          </a:blip>
          <a:stretch>
            <a:fillRect/>
          </a:stretch>
        </p:blipFill>
        <p:spPr>
          <a:xfrm>
            <a:off x="4038600" y="1071025"/>
            <a:ext cx="5235176" cy="3237075"/>
          </a:xfrm>
          <a:prstGeom prst="rect">
            <a:avLst/>
          </a:prstGeom>
          <a:noFill/>
          <a:ln>
            <a:noFill/>
          </a:ln>
        </p:spPr>
      </p:pic>
      <p:sp>
        <p:nvSpPr>
          <p:cNvPr id="5553" name="Google Shape;5553;p326"/>
          <p:cNvSpPr txBox="1"/>
          <p:nvPr>
            <p:ph idx="1" type="body"/>
          </p:nvPr>
        </p:nvSpPr>
        <p:spPr>
          <a:xfrm>
            <a:off x="2847900" y="4370200"/>
            <a:ext cx="6158100" cy="623400"/>
          </a:xfrm>
          <a:prstGeom prst="rect">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000">
                <a:solidFill>
                  <a:schemeClr val="dk1"/>
                </a:solidFill>
                <a:latin typeface="Caveat"/>
                <a:ea typeface="Caveat"/>
                <a:cs typeface="Caveat"/>
                <a:sym typeface="Caveat"/>
              </a:rPr>
              <a:t>E2E exploits acoustic information (pause duration) to insert breaks</a:t>
            </a:r>
            <a:endParaRPr b="1" sz="2000">
              <a:solidFill>
                <a:schemeClr val="dk1"/>
              </a:solidFill>
              <a:latin typeface="Caveat"/>
              <a:ea typeface="Caveat"/>
              <a:cs typeface="Caveat"/>
              <a:sym typeface="Caveat"/>
            </a:endParaRPr>
          </a:p>
        </p:txBody>
      </p:sp>
      <p:sp>
        <p:nvSpPr>
          <p:cNvPr id="5554" name="Google Shape;5554;p326"/>
          <p:cNvSpPr txBox="1"/>
          <p:nvPr/>
        </p:nvSpPr>
        <p:spPr>
          <a:xfrm>
            <a:off x="78700" y="44818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Karakanta et al., 2020 - IWSLT</a:t>
            </a:r>
            <a:endParaRPr>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0"/>
          <p:cNvSpPr txBox="1"/>
          <p:nvPr>
            <p:ph type="title"/>
          </p:nvPr>
        </p:nvSpPr>
        <p:spPr>
          <a:xfrm>
            <a:off x="215800" y="140225"/>
            <a:ext cx="8616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50" name="Google Shape;150;p3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51" name="Google Shape;151;p30"/>
          <p:cNvGraphicFramePr/>
          <p:nvPr/>
        </p:nvGraphicFramePr>
        <p:xfrm>
          <a:off x="1923275" y="763625"/>
          <a:ext cx="3000000" cy="3000000"/>
        </p:xfrm>
        <a:graphic>
          <a:graphicData uri="http://schemas.openxmlformats.org/drawingml/2006/table">
            <a:tbl>
              <a:tblPr>
                <a:noFill/>
                <a:tableStyleId>{62B36BF8-392B-4E25-8475-8E34BF66E5CB}</a:tableStyleId>
              </a:tblPr>
              <a:tblGrid>
                <a:gridCol w="2252150"/>
                <a:gridCol w="3045300"/>
              </a:tblGrid>
              <a:tr h="173825">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Sec 1:  </a:t>
                      </a:r>
                      <a:r>
                        <a:rPr b="1" i="1" lang="en" sz="1000">
                          <a:solidFill>
                            <a:schemeClr val="dk2"/>
                          </a:solidFill>
                        </a:rPr>
                        <a:t>Introduction</a:t>
                      </a:r>
                      <a:endParaRPr b="1" i="1" sz="10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1.1:  </a:t>
                      </a:r>
                      <a:r>
                        <a:rPr lang="en" sz="1000"/>
                        <a:t>Task definition</a:t>
                      </a:r>
                      <a:endParaRPr sz="10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88325">
                <a:tc>
                  <a:txBody>
                    <a:bodyPr/>
                    <a:lstStyle/>
                    <a:p>
                      <a:pPr indent="0" lvl="0" marL="0" rtl="0" algn="l">
                        <a:lnSpc>
                          <a:spcPct val="100000"/>
                        </a:lnSpc>
                        <a:spcBef>
                          <a:spcPts val="0"/>
                        </a:spcBef>
                        <a:spcAft>
                          <a:spcPts val="0"/>
                        </a:spcAft>
                        <a:buNone/>
                      </a:pPr>
                      <a:r>
                        <a:t/>
                      </a:r>
                      <a:endParaRPr b="1" i="1" sz="13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1.2:  </a:t>
                      </a:r>
                      <a:r>
                        <a:rPr lang="en" sz="1000"/>
                        <a:t>Challenges in translation of speech</a:t>
                      </a:r>
                      <a:endParaRPr sz="10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88325">
                <a:tc>
                  <a:txBody>
                    <a:bodyPr/>
                    <a:lstStyle/>
                    <a:p>
                      <a:pPr indent="0" lvl="0" marL="0" rtl="0" algn="l">
                        <a:lnSpc>
                          <a:spcPct val="100000"/>
                        </a:lnSpc>
                        <a:spcBef>
                          <a:spcPts val="0"/>
                        </a:spcBef>
                        <a:spcAft>
                          <a:spcPts val="0"/>
                        </a:spcAft>
                        <a:buNone/>
                      </a:pPr>
                      <a:r>
                        <a:t/>
                      </a:r>
                      <a:endParaRPr b="1" i="1" sz="13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1.3:  </a:t>
                      </a:r>
                      <a:r>
                        <a:rPr lang="en" sz="1000"/>
                        <a:t>Traditional c</a:t>
                      </a:r>
                      <a:r>
                        <a:rPr lang="en" sz="1000"/>
                        <a:t>ascade approach</a:t>
                      </a:r>
                      <a:endParaRPr sz="10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73825">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Sec 2:  </a:t>
                      </a:r>
                      <a:r>
                        <a:rPr b="1" i="1" lang="en" sz="1000">
                          <a:solidFill>
                            <a:schemeClr val="dk2"/>
                          </a:solidFill>
                        </a:rPr>
                        <a:t>End-to-End</a:t>
                      </a:r>
                      <a:endParaRPr b="1" i="1" sz="10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2.1:  </a:t>
                      </a:r>
                      <a:r>
                        <a:rPr lang="en" sz="1000"/>
                        <a:t>State-of-the-art</a:t>
                      </a:r>
                      <a:endParaRPr sz="10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r>
              <a:tr h="188325">
                <a:tc>
                  <a:txBody>
                    <a:bodyPr/>
                    <a:lstStyle/>
                    <a:p>
                      <a:pPr indent="0" lvl="0" marL="0" rtl="0" algn="l">
                        <a:lnSpc>
                          <a:spcPct val="100000"/>
                        </a:lnSpc>
                        <a:spcBef>
                          <a:spcPts val="0"/>
                        </a:spcBef>
                        <a:spcAft>
                          <a:spcPts val="0"/>
                        </a:spcAft>
                        <a:buNone/>
                      </a:pPr>
                      <a:r>
                        <a:t/>
                      </a:r>
                      <a:endParaRPr b="1" i="1" sz="13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2.2:  </a:t>
                      </a:r>
                      <a:r>
                        <a:rPr lang="en" sz="1000"/>
                        <a:t>Input</a:t>
                      </a:r>
                      <a:r>
                        <a:rPr lang="en" sz="1000"/>
                        <a:t> representations</a:t>
                      </a:r>
                      <a:endParaRPr sz="10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r>
              <a:tr h="188325">
                <a:tc>
                  <a:txBody>
                    <a:bodyPr/>
                    <a:lstStyle/>
                    <a:p>
                      <a:pPr indent="0" lvl="0" marL="0" rtl="0" algn="l">
                        <a:lnSpc>
                          <a:spcPct val="100000"/>
                        </a:lnSpc>
                        <a:spcBef>
                          <a:spcPts val="0"/>
                        </a:spcBef>
                        <a:spcAft>
                          <a:spcPts val="0"/>
                        </a:spcAft>
                        <a:buNone/>
                      </a:pPr>
                      <a:r>
                        <a:t/>
                      </a:r>
                      <a:endParaRPr b="1" i="1" sz="13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2.3:  </a:t>
                      </a:r>
                      <a:r>
                        <a:rPr lang="en" sz="1000"/>
                        <a:t>A</a:t>
                      </a:r>
                      <a:r>
                        <a:rPr lang="en" sz="1000"/>
                        <a:t>rchitecture &amp; modifications</a:t>
                      </a:r>
                      <a:endParaRPr sz="10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r>
              <a:tr h="188325">
                <a:tc>
                  <a:txBody>
                    <a:bodyPr/>
                    <a:lstStyle/>
                    <a:p>
                      <a:pPr indent="0" lvl="0" marL="0" rtl="0" algn="l">
                        <a:lnSpc>
                          <a:spcPct val="100000"/>
                        </a:lnSpc>
                        <a:spcBef>
                          <a:spcPts val="0"/>
                        </a:spcBef>
                        <a:spcAft>
                          <a:spcPts val="0"/>
                        </a:spcAft>
                        <a:buNone/>
                      </a:pPr>
                      <a:r>
                        <a:t/>
                      </a:r>
                      <a:endParaRPr b="1" i="1" sz="13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2.4:  </a:t>
                      </a:r>
                      <a:r>
                        <a:rPr lang="en" sz="1000"/>
                        <a:t>Output</a:t>
                      </a:r>
                      <a:r>
                        <a:rPr lang="en" sz="1000"/>
                        <a:t> representations</a:t>
                      </a:r>
                      <a:endParaRPr sz="10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r>
              <a:tr h="173825">
                <a:tc>
                  <a:txBody>
                    <a:bodyPr/>
                    <a:lstStyle/>
                    <a:p>
                      <a:pPr indent="0" lvl="0" marL="0" rtl="0" algn="l">
                        <a:lnSpc>
                          <a:spcPct val="100000"/>
                        </a:lnSpc>
                        <a:spcBef>
                          <a:spcPts val="0"/>
                        </a:spcBef>
                        <a:spcAft>
                          <a:spcPts val="0"/>
                        </a:spcAft>
                        <a:buClr>
                          <a:schemeClr val="dk2"/>
                        </a:buClr>
                        <a:buSzPts val="1100"/>
                        <a:buFont typeface="Arial"/>
                        <a:buNone/>
                      </a:pPr>
                      <a:r>
                        <a:rPr lang="en" sz="1200">
                          <a:solidFill>
                            <a:schemeClr val="dk2"/>
                          </a:solidFill>
                          <a:latin typeface="Caveat"/>
                          <a:ea typeface="Caveat"/>
                          <a:cs typeface="Caveat"/>
                          <a:sym typeface="Caveat"/>
                        </a:rPr>
                        <a:t>Sec 3:  </a:t>
                      </a:r>
                      <a:r>
                        <a:rPr b="1" i="1" lang="en" sz="1000">
                          <a:solidFill>
                            <a:schemeClr val="dk2"/>
                          </a:solidFill>
                        </a:rPr>
                        <a:t>Leveraging Data Sources</a:t>
                      </a:r>
                      <a:endParaRPr b="1" i="1" sz="13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3.1:  </a:t>
                      </a:r>
                      <a:r>
                        <a:rPr lang="en" sz="1000"/>
                        <a:t>Available data</a:t>
                      </a:r>
                      <a:endParaRPr sz="10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88325">
                <a:tc>
                  <a:txBody>
                    <a:bodyPr/>
                    <a:lstStyle/>
                    <a:p>
                      <a:pPr indent="0" lvl="0" marL="0" rtl="0" algn="l">
                        <a:lnSpc>
                          <a:spcPct val="100000"/>
                        </a:lnSpc>
                        <a:spcBef>
                          <a:spcPts val="0"/>
                        </a:spcBef>
                        <a:spcAft>
                          <a:spcPts val="0"/>
                        </a:spcAft>
                        <a:buNone/>
                      </a:pPr>
                      <a:r>
                        <a:t/>
                      </a:r>
                      <a:endParaRPr b="1" i="1" sz="13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0"/>
                        </a:spcBef>
                        <a:spcAft>
                          <a:spcPts val="0"/>
                        </a:spcAft>
                        <a:buClr>
                          <a:schemeClr val="dk2"/>
                        </a:buClr>
                        <a:buSzPts val="1100"/>
                        <a:buFont typeface="Arial"/>
                        <a:buNone/>
                      </a:pPr>
                      <a:r>
                        <a:rPr lang="en" sz="1200">
                          <a:solidFill>
                            <a:schemeClr val="dk2"/>
                          </a:solidFill>
                          <a:latin typeface="Caveat"/>
                          <a:ea typeface="Caveat"/>
                          <a:cs typeface="Caveat"/>
                          <a:sym typeface="Caveat"/>
                        </a:rPr>
                        <a:t>3.2:  </a:t>
                      </a:r>
                      <a:r>
                        <a:rPr lang="en" sz="1000">
                          <a:solidFill>
                            <a:schemeClr val="dk2"/>
                          </a:solidFill>
                        </a:rPr>
                        <a:t>Techniques:  Multi-task learning</a:t>
                      </a:r>
                      <a:endParaRPr sz="1200">
                        <a:solidFill>
                          <a:schemeClr val="dk2"/>
                        </a:solidFill>
                        <a:latin typeface="Caveat"/>
                        <a:ea typeface="Caveat"/>
                        <a:cs typeface="Caveat"/>
                        <a:sym typeface="Caveat"/>
                      </a:endParaRPr>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88325">
                <a:tc>
                  <a:txBody>
                    <a:bodyPr/>
                    <a:lstStyle/>
                    <a:p>
                      <a:pPr indent="0" lvl="0" marL="0" rtl="0" algn="l">
                        <a:lnSpc>
                          <a:spcPct val="100000"/>
                        </a:lnSpc>
                        <a:spcBef>
                          <a:spcPts val="0"/>
                        </a:spcBef>
                        <a:spcAft>
                          <a:spcPts val="0"/>
                        </a:spcAft>
                        <a:buNone/>
                      </a:pPr>
                      <a:r>
                        <a:t/>
                      </a:r>
                      <a:endParaRPr b="1" i="1" sz="13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2"/>
                          </a:solidFill>
                        </a:rPr>
                        <a:t>                             </a:t>
                      </a:r>
                      <a:r>
                        <a:rPr lang="en" sz="1000">
                          <a:solidFill>
                            <a:schemeClr val="dk2"/>
                          </a:solidFill>
                        </a:rPr>
                        <a:t>Transfer-learning &amp; pretraining</a:t>
                      </a:r>
                      <a:endParaRPr sz="1200">
                        <a:solidFill>
                          <a:schemeClr val="dk2"/>
                        </a:solidFill>
                        <a:latin typeface="Caveat"/>
                        <a:ea typeface="Caveat"/>
                        <a:cs typeface="Caveat"/>
                        <a:sym typeface="Caveat"/>
                      </a:endParaRPr>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88325">
                <a:tc>
                  <a:txBody>
                    <a:bodyPr/>
                    <a:lstStyle/>
                    <a:p>
                      <a:pPr indent="0" lvl="0" marL="0" rtl="0" algn="l">
                        <a:lnSpc>
                          <a:spcPct val="100000"/>
                        </a:lnSpc>
                        <a:spcBef>
                          <a:spcPts val="0"/>
                        </a:spcBef>
                        <a:spcAft>
                          <a:spcPts val="0"/>
                        </a:spcAft>
                        <a:buNone/>
                      </a:pPr>
                      <a:r>
                        <a:t/>
                      </a:r>
                      <a:endParaRPr b="1" i="1" sz="13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                            </a:t>
                      </a:r>
                      <a:r>
                        <a:rPr lang="en" sz="1000"/>
                        <a:t>Knowledge distillation</a:t>
                      </a:r>
                      <a:endParaRPr sz="10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88325">
                <a:tc>
                  <a:txBody>
                    <a:bodyPr/>
                    <a:lstStyle/>
                    <a:p>
                      <a:pPr indent="0" lvl="0" marL="0" rtl="0" algn="l">
                        <a:lnSpc>
                          <a:spcPct val="100000"/>
                        </a:lnSpc>
                        <a:spcBef>
                          <a:spcPts val="0"/>
                        </a:spcBef>
                        <a:spcAft>
                          <a:spcPts val="0"/>
                        </a:spcAft>
                        <a:buNone/>
                      </a:pPr>
                      <a:r>
                        <a:t/>
                      </a:r>
                      <a:endParaRPr b="1" i="1" sz="13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3.3:  </a:t>
                      </a:r>
                      <a:r>
                        <a:rPr lang="en" sz="1000"/>
                        <a:t>Alternate d</a:t>
                      </a:r>
                      <a:r>
                        <a:rPr lang="en" sz="1000"/>
                        <a:t>ata representations</a:t>
                      </a:r>
                      <a:endParaRPr sz="10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73825">
                <a:tc>
                  <a:txBody>
                    <a:bodyPr/>
                    <a:lstStyle/>
                    <a:p>
                      <a:pPr indent="0" lvl="0" marL="0" rtl="0" algn="l">
                        <a:lnSpc>
                          <a:spcPct val="100000"/>
                        </a:lnSpc>
                        <a:spcBef>
                          <a:spcPts val="0"/>
                        </a:spcBef>
                        <a:spcAft>
                          <a:spcPts val="0"/>
                        </a:spcAft>
                        <a:buClr>
                          <a:schemeClr val="dk2"/>
                        </a:buClr>
                        <a:buSzPts val="1100"/>
                        <a:buFont typeface="Arial"/>
                        <a:buNone/>
                      </a:pPr>
                      <a:r>
                        <a:rPr lang="en" sz="1200">
                          <a:solidFill>
                            <a:schemeClr val="dk2"/>
                          </a:solidFill>
                          <a:latin typeface="Caveat"/>
                          <a:ea typeface="Caveat"/>
                          <a:cs typeface="Caveat"/>
                          <a:sym typeface="Caveat"/>
                        </a:rPr>
                        <a:t>Sec 4:  </a:t>
                      </a:r>
                      <a:r>
                        <a:rPr b="1" i="1" lang="en" sz="1000">
                          <a:solidFill>
                            <a:schemeClr val="dk2"/>
                          </a:solidFill>
                        </a:rPr>
                        <a:t>Evaluation</a:t>
                      </a:r>
                      <a:endParaRPr b="1" i="1" sz="13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4.1:  </a:t>
                      </a:r>
                      <a:r>
                        <a:rPr lang="en" sz="1000"/>
                        <a:t>Automatic Metrics</a:t>
                      </a:r>
                      <a:endParaRPr sz="10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r>
              <a:tr h="188325">
                <a:tc>
                  <a:txBody>
                    <a:bodyPr/>
                    <a:lstStyle/>
                    <a:p>
                      <a:pPr indent="0" lvl="0" marL="0" rtl="0" algn="l">
                        <a:lnSpc>
                          <a:spcPct val="100000"/>
                        </a:lnSpc>
                        <a:spcBef>
                          <a:spcPts val="0"/>
                        </a:spcBef>
                        <a:spcAft>
                          <a:spcPts val="0"/>
                        </a:spcAft>
                        <a:buNone/>
                      </a:pPr>
                      <a:r>
                        <a:t/>
                      </a:r>
                      <a:endParaRPr b="1" i="1" sz="13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4.2:  </a:t>
                      </a:r>
                      <a:r>
                        <a:rPr lang="en" sz="1000"/>
                        <a:t>Utterance segmentation</a:t>
                      </a:r>
                      <a:endParaRPr sz="10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r>
              <a:tr h="188325">
                <a:tc>
                  <a:txBody>
                    <a:bodyPr/>
                    <a:lstStyle/>
                    <a:p>
                      <a:pPr indent="0" lvl="0" marL="0" rtl="0" algn="l">
                        <a:lnSpc>
                          <a:spcPct val="100000"/>
                        </a:lnSpc>
                        <a:spcBef>
                          <a:spcPts val="0"/>
                        </a:spcBef>
                        <a:spcAft>
                          <a:spcPts val="0"/>
                        </a:spcAft>
                        <a:buNone/>
                      </a:pPr>
                      <a:r>
                        <a:t/>
                      </a:r>
                      <a:endParaRPr b="1" i="1" sz="13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4.3:  </a:t>
                      </a:r>
                      <a:r>
                        <a:rPr lang="en" sz="1000"/>
                        <a:t>Mitigating error – gender bias</a:t>
                      </a:r>
                      <a:endParaRPr sz="10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r>
              <a:tr h="173825">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Sec 5:  </a:t>
                      </a:r>
                      <a:r>
                        <a:rPr b="1" i="1" lang="en" sz="1000">
                          <a:solidFill>
                            <a:schemeClr val="dk2"/>
                          </a:solidFill>
                        </a:rPr>
                        <a:t>Advanced Topics</a:t>
                      </a:r>
                      <a:endParaRPr b="1" i="1" sz="10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5.1:  </a:t>
                      </a:r>
                      <a:r>
                        <a:rPr lang="en" sz="1000"/>
                        <a:t>Utterance segmentation</a:t>
                      </a:r>
                      <a:endParaRPr sz="10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88325">
                <a:tc>
                  <a:txBody>
                    <a:bodyPr/>
                    <a:lstStyle/>
                    <a:p>
                      <a:pPr indent="0" lvl="0" marL="0" rtl="0" algn="l">
                        <a:lnSpc>
                          <a:spcPct val="100000"/>
                        </a:lnSpc>
                        <a:spcBef>
                          <a:spcPts val="0"/>
                        </a:spcBef>
                        <a:spcAft>
                          <a:spcPts val="0"/>
                        </a:spcAft>
                        <a:buNone/>
                      </a:pPr>
                      <a:r>
                        <a:t/>
                      </a:r>
                      <a:endParaRPr b="1" i="1" sz="13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5.2:  </a:t>
                      </a:r>
                      <a:r>
                        <a:rPr lang="en" sz="1000">
                          <a:solidFill>
                            <a:schemeClr val="dk2"/>
                          </a:solidFill>
                        </a:rPr>
                        <a:t>Multilingual ST</a:t>
                      </a:r>
                      <a:endParaRPr sz="10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88325">
                <a:tc>
                  <a:txBody>
                    <a:bodyPr/>
                    <a:lstStyle/>
                    <a:p>
                      <a:pPr indent="0" lvl="0" marL="0" rtl="0" algn="l">
                        <a:lnSpc>
                          <a:spcPct val="100000"/>
                        </a:lnSpc>
                        <a:spcBef>
                          <a:spcPts val="0"/>
                        </a:spcBef>
                        <a:spcAft>
                          <a:spcPts val="0"/>
                        </a:spcAft>
                        <a:buNone/>
                      </a:pPr>
                      <a:r>
                        <a:t/>
                      </a:r>
                      <a:endParaRPr b="1" i="1" sz="13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5.3:  </a:t>
                      </a:r>
                      <a:r>
                        <a:rPr lang="en" sz="1000">
                          <a:solidFill>
                            <a:schemeClr val="dk2"/>
                          </a:solidFill>
                        </a:rPr>
                        <a:t>Under-resourced languages</a:t>
                      </a:r>
                      <a:endParaRPr sz="1200">
                        <a:solidFill>
                          <a:schemeClr val="dk2"/>
                        </a:solidFill>
                        <a:latin typeface="Caveat"/>
                        <a:ea typeface="Caveat"/>
                        <a:cs typeface="Caveat"/>
                        <a:sym typeface="Caveat"/>
                      </a:endParaRPr>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73825">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Sec 6:  </a:t>
                      </a:r>
                      <a:r>
                        <a:rPr b="1" i="1" lang="en" sz="1000">
                          <a:solidFill>
                            <a:schemeClr val="dk2"/>
                          </a:solidFill>
                        </a:rPr>
                        <a:t>Real-world </a:t>
                      </a:r>
                      <a:endParaRPr b="1" i="1" sz="10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6.1:  </a:t>
                      </a:r>
                      <a:r>
                        <a:rPr lang="en" sz="1000"/>
                        <a:t>Automatic generation of s</a:t>
                      </a:r>
                      <a:r>
                        <a:rPr lang="en" sz="1000"/>
                        <a:t>ubtitles</a:t>
                      </a:r>
                      <a:endParaRPr sz="10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r>
              <a:tr h="188325">
                <a:tc>
                  <a:txBody>
                    <a:bodyPr/>
                    <a:lstStyle/>
                    <a:p>
                      <a:pPr indent="0" lvl="0" marL="0" rtl="0" algn="l">
                        <a:lnSpc>
                          <a:spcPct val="100000"/>
                        </a:lnSpc>
                        <a:spcBef>
                          <a:spcPts val="0"/>
                        </a:spcBef>
                        <a:spcAft>
                          <a:spcPts val="0"/>
                        </a:spcAft>
                        <a:buNone/>
                      </a:pPr>
                      <a:r>
                        <a:t/>
                      </a:r>
                      <a:endParaRPr b="1" i="1" sz="13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6.2:  </a:t>
                      </a:r>
                      <a:r>
                        <a:rPr lang="en" sz="1000"/>
                        <a:t>Simultaneous translation</a:t>
                      </a:r>
                      <a:endParaRPr sz="10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r>
              <a:tr h="188325">
                <a:tc>
                  <a:txBody>
                    <a:bodyPr/>
                    <a:lstStyle/>
                    <a:p>
                      <a:pPr indent="0" lvl="0" marL="0" rtl="0" algn="l">
                        <a:lnSpc>
                          <a:spcPct val="100000"/>
                        </a:lnSpc>
                        <a:spcBef>
                          <a:spcPts val="0"/>
                        </a:spcBef>
                        <a:spcAft>
                          <a:spcPts val="0"/>
                        </a:spcAft>
                        <a:buNone/>
                      </a:pPr>
                      <a:r>
                        <a:rPr lang="en" sz="1200">
                          <a:solidFill>
                            <a:schemeClr val="dk2"/>
                          </a:solidFill>
                          <a:latin typeface="Caveat"/>
                          <a:ea typeface="Caveat"/>
                          <a:cs typeface="Caveat"/>
                          <a:sym typeface="Caveat"/>
                        </a:rPr>
                        <a:t>Sec 7:  </a:t>
                      </a:r>
                      <a:r>
                        <a:rPr b="1" i="1" lang="en" sz="1000"/>
                        <a:t>Conclusion</a:t>
                      </a:r>
                      <a:endParaRPr b="1" i="1" sz="10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300"/>
                        <a:t>      </a:t>
                      </a:r>
                      <a:r>
                        <a:rPr lang="en" sz="900"/>
                        <a:t>🏆</a:t>
                      </a:r>
                      <a:endParaRPr sz="900"/>
                    </a:p>
                  </a:txBody>
                  <a:tcPr marT="0" marB="0" marR="0" marL="0"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7"/>
          <p:cNvSpPr/>
          <p:nvPr/>
        </p:nvSpPr>
        <p:spPr>
          <a:xfrm>
            <a:off x="1943893" y="1500453"/>
            <a:ext cx="1516500" cy="1831800"/>
          </a:xfrm>
          <a:prstGeom prst="rect">
            <a:avLst/>
          </a:prstGeom>
          <a:solidFill>
            <a:schemeClr val="accent3"/>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ASR</a:t>
            </a:r>
            <a:endParaRPr sz="2000"/>
          </a:p>
        </p:txBody>
      </p:sp>
      <p:sp>
        <p:nvSpPr>
          <p:cNvPr id="593" name="Google Shape;593;p57"/>
          <p:cNvSpPr txBox="1"/>
          <p:nvPr>
            <p:ph type="title"/>
          </p:nvPr>
        </p:nvSpPr>
        <p:spPr>
          <a:xfrm>
            <a:off x="311700" y="2164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Modular Models</a:t>
            </a:r>
            <a:endParaRPr/>
          </a:p>
        </p:txBody>
      </p:sp>
      <p:sp>
        <p:nvSpPr>
          <p:cNvPr id="594" name="Google Shape;594;p57"/>
          <p:cNvSpPr/>
          <p:nvPr/>
        </p:nvSpPr>
        <p:spPr>
          <a:xfrm>
            <a:off x="5355927" y="1500453"/>
            <a:ext cx="1516500" cy="1831800"/>
          </a:xfrm>
          <a:prstGeom prst="rect">
            <a:avLst/>
          </a:prstGeom>
          <a:solidFill>
            <a:schemeClr val="accent3"/>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MT</a:t>
            </a:r>
            <a:endParaRPr sz="2000"/>
          </a:p>
        </p:txBody>
      </p:sp>
      <p:pic>
        <p:nvPicPr>
          <p:cNvPr id="595" name="Google Shape;595;p57"/>
          <p:cNvPicPr preferRelativeResize="0"/>
          <p:nvPr/>
        </p:nvPicPr>
        <p:blipFill>
          <a:blip r:embed="rId3">
            <a:alphaModFix/>
          </a:blip>
          <a:stretch>
            <a:fillRect/>
          </a:stretch>
        </p:blipFill>
        <p:spPr>
          <a:xfrm>
            <a:off x="1934700" y="858628"/>
            <a:ext cx="1588956" cy="503227"/>
          </a:xfrm>
          <a:prstGeom prst="rect">
            <a:avLst/>
          </a:prstGeom>
          <a:noFill/>
          <a:ln>
            <a:noFill/>
          </a:ln>
        </p:spPr>
      </p:pic>
      <p:sp>
        <p:nvSpPr>
          <p:cNvPr id="596" name="Google Shape;596;p57"/>
          <p:cNvSpPr txBox="1"/>
          <p:nvPr/>
        </p:nvSpPr>
        <p:spPr>
          <a:xfrm>
            <a:off x="5297050" y="839825"/>
            <a:ext cx="15891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rPr>
              <a:t>Das ist ein Satz</a:t>
            </a:r>
            <a:endParaRPr>
              <a:solidFill>
                <a:srgbClr val="073763"/>
              </a:solidFill>
            </a:endParaRPr>
          </a:p>
        </p:txBody>
      </p:sp>
      <p:cxnSp>
        <p:nvCxnSpPr>
          <p:cNvPr id="597" name="Google Shape;597;p57"/>
          <p:cNvCxnSpPr>
            <a:stCxn id="598" idx="3"/>
            <a:endCxn id="596" idx="1"/>
          </p:cNvCxnSpPr>
          <p:nvPr/>
        </p:nvCxnSpPr>
        <p:spPr>
          <a:xfrm flipH="1" rot="10800000">
            <a:off x="3555225" y="1099900"/>
            <a:ext cx="1741800" cy="2791200"/>
          </a:xfrm>
          <a:prstGeom prst="curvedConnector3">
            <a:avLst>
              <a:gd fmla="val 50001" name="adj1"/>
            </a:avLst>
          </a:prstGeom>
          <a:noFill/>
          <a:ln cap="flat" cmpd="sng" w="28575">
            <a:solidFill>
              <a:srgbClr val="674EA7"/>
            </a:solidFill>
            <a:prstDash val="solid"/>
            <a:round/>
            <a:headEnd len="med" w="med" type="none"/>
            <a:tailEnd len="med" w="med" type="stealth"/>
          </a:ln>
        </p:spPr>
      </p:cxnSp>
      <p:cxnSp>
        <p:nvCxnSpPr>
          <p:cNvPr id="599" name="Google Shape;599;p57"/>
          <p:cNvCxnSpPr/>
          <p:nvPr/>
        </p:nvCxnSpPr>
        <p:spPr>
          <a:xfrm>
            <a:off x="2710624" y="1206380"/>
            <a:ext cx="300" cy="232200"/>
          </a:xfrm>
          <a:prstGeom prst="straightConnector1">
            <a:avLst/>
          </a:prstGeom>
          <a:noFill/>
          <a:ln cap="flat" cmpd="sng" w="9525">
            <a:solidFill>
              <a:srgbClr val="674EA7"/>
            </a:solidFill>
            <a:prstDash val="solid"/>
            <a:round/>
            <a:headEnd len="med" w="med" type="none"/>
            <a:tailEnd len="med" w="med" type="stealth"/>
          </a:ln>
        </p:spPr>
      </p:cxnSp>
      <p:cxnSp>
        <p:nvCxnSpPr>
          <p:cNvPr id="600" name="Google Shape;600;p57"/>
          <p:cNvCxnSpPr/>
          <p:nvPr/>
        </p:nvCxnSpPr>
        <p:spPr>
          <a:xfrm>
            <a:off x="6127697" y="1206380"/>
            <a:ext cx="300" cy="232200"/>
          </a:xfrm>
          <a:prstGeom prst="straightConnector1">
            <a:avLst/>
          </a:prstGeom>
          <a:noFill/>
          <a:ln cap="flat" cmpd="sng" w="9525">
            <a:solidFill>
              <a:srgbClr val="674EA7"/>
            </a:solidFill>
            <a:prstDash val="solid"/>
            <a:round/>
            <a:headEnd len="med" w="med" type="none"/>
            <a:tailEnd len="med" w="med" type="stealth"/>
          </a:ln>
        </p:spPr>
      </p:cxnSp>
      <p:sp>
        <p:nvSpPr>
          <p:cNvPr id="598" name="Google Shape;598;p57"/>
          <p:cNvSpPr txBox="1"/>
          <p:nvPr/>
        </p:nvSpPr>
        <p:spPr>
          <a:xfrm>
            <a:off x="1859925" y="3631150"/>
            <a:ext cx="16953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rPr>
              <a:t>Das ist ein Satz</a:t>
            </a:r>
            <a:endParaRPr>
              <a:solidFill>
                <a:srgbClr val="073763"/>
              </a:solidFill>
            </a:endParaRPr>
          </a:p>
        </p:txBody>
      </p:sp>
      <p:sp>
        <p:nvSpPr>
          <p:cNvPr id="601" name="Google Shape;601;p57"/>
          <p:cNvSpPr txBox="1"/>
          <p:nvPr/>
        </p:nvSpPr>
        <p:spPr>
          <a:xfrm>
            <a:off x="5109050" y="3631150"/>
            <a:ext cx="20205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80000"/>
                </a:solidFill>
              </a:rPr>
              <a:t>This is a sentence</a:t>
            </a:r>
            <a:endParaRPr>
              <a:solidFill>
                <a:srgbClr val="980000"/>
              </a:solidFill>
            </a:endParaRPr>
          </a:p>
        </p:txBody>
      </p:sp>
      <p:cxnSp>
        <p:nvCxnSpPr>
          <p:cNvPr id="602" name="Google Shape;602;p57"/>
          <p:cNvCxnSpPr>
            <a:stCxn id="594" idx="2"/>
            <a:endCxn id="601" idx="0"/>
          </p:cNvCxnSpPr>
          <p:nvPr/>
        </p:nvCxnSpPr>
        <p:spPr>
          <a:xfrm>
            <a:off x="6114177" y="3332253"/>
            <a:ext cx="5100" cy="298800"/>
          </a:xfrm>
          <a:prstGeom prst="straightConnector1">
            <a:avLst/>
          </a:prstGeom>
          <a:noFill/>
          <a:ln cap="flat" cmpd="sng" w="9525">
            <a:solidFill>
              <a:srgbClr val="674EA7"/>
            </a:solidFill>
            <a:prstDash val="solid"/>
            <a:round/>
            <a:headEnd len="med" w="med" type="none"/>
            <a:tailEnd len="med" w="med" type="stealth"/>
          </a:ln>
        </p:spPr>
      </p:cxnSp>
      <p:cxnSp>
        <p:nvCxnSpPr>
          <p:cNvPr id="603" name="Google Shape;603;p57"/>
          <p:cNvCxnSpPr>
            <a:stCxn id="592" idx="2"/>
            <a:endCxn id="598" idx="0"/>
          </p:cNvCxnSpPr>
          <p:nvPr/>
        </p:nvCxnSpPr>
        <p:spPr>
          <a:xfrm>
            <a:off x="2702143" y="3332253"/>
            <a:ext cx="5400" cy="298800"/>
          </a:xfrm>
          <a:prstGeom prst="straightConnector1">
            <a:avLst/>
          </a:prstGeom>
          <a:noFill/>
          <a:ln cap="flat" cmpd="sng" w="9525">
            <a:solidFill>
              <a:srgbClr val="674EA7"/>
            </a:solidFill>
            <a:prstDash val="solid"/>
            <a:round/>
            <a:headEnd len="med" w="med" type="none"/>
            <a:tailEnd len="med" w="med" type="stealth"/>
          </a:ln>
        </p:spPr>
      </p:cxnSp>
      <p:sp>
        <p:nvSpPr>
          <p:cNvPr id="604" name="Google Shape;604;p57"/>
          <p:cNvSpPr txBox="1"/>
          <p:nvPr/>
        </p:nvSpPr>
        <p:spPr>
          <a:xfrm>
            <a:off x="3684950" y="4723520"/>
            <a:ext cx="11733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500">
                <a:solidFill>
                  <a:srgbClr val="674EA7"/>
                </a:solidFill>
              </a:rPr>
              <a:t>2 models</a:t>
            </a:r>
            <a:endParaRPr sz="1500">
              <a:solidFill>
                <a:srgbClr val="674EA7"/>
              </a:solidFill>
            </a:endParaRPr>
          </a:p>
        </p:txBody>
      </p:sp>
      <p:sp>
        <p:nvSpPr>
          <p:cNvPr id="605" name="Google Shape;605;p5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58" name="Shape 5558"/>
        <p:cNvGrpSpPr/>
        <p:nvPr/>
      </p:nvGrpSpPr>
      <p:grpSpPr>
        <a:xfrm>
          <a:off x="0" y="0"/>
          <a:ext cx="0" cy="0"/>
          <a:chOff x="0" y="0"/>
          <a:chExt cx="0" cy="0"/>
        </a:xfrm>
      </p:grpSpPr>
      <p:sp>
        <p:nvSpPr>
          <p:cNvPr id="5559" name="Google Shape;5559;p327"/>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600">
                <a:solidFill>
                  <a:srgbClr val="CFE2F3"/>
                </a:solidFill>
                <a:latin typeface="Caveat"/>
                <a:ea typeface="Caveat"/>
                <a:cs typeface="Caveat"/>
                <a:sym typeface="Caveat"/>
              </a:rPr>
              <a:t>Sec 6.2</a:t>
            </a:r>
            <a:endParaRPr b="0" sz="3600">
              <a:solidFill>
                <a:srgbClr val="CFE2F3"/>
              </a:solidFill>
              <a:latin typeface="Source Sans Pro"/>
              <a:ea typeface="Source Sans Pro"/>
              <a:cs typeface="Source Sans Pro"/>
              <a:sym typeface="Source Sans Pro"/>
            </a:endParaRPr>
          </a:p>
          <a:p>
            <a:pPr indent="0" lvl="0" marL="0" rtl="0" algn="l">
              <a:spcBef>
                <a:spcPts val="0"/>
              </a:spcBef>
              <a:spcAft>
                <a:spcPts val="0"/>
              </a:spcAft>
              <a:buNone/>
            </a:pPr>
            <a:r>
              <a:rPr lang="en"/>
              <a:t>Interpretability</a:t>
            </a:r>
            <a:endParaRPr/>
          </a:p>
        </p:txBody>
      </p:sp>
      <p:sp>
        <p:nvSpPr>
          <p:cNvPr id="5560" name="Google Shape;5560;p3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64" name="Shape 5564"/>
        <p:cNvGrpSpPr/>
        <p:nvPr/>
      </p:nvGrpSpPr>
      <p:grpSpPr>
        <a:xfrm>
          <a:off x="0" y="0"/>
          <a:ext cx="0" cy="0"/>
          <a:chOff x="0" y="0"/>
          <a:chExt cx="0" cy="0"/>
        </a:xfrm>
      </p:grpSpPr>
      <p:sp>
        <p:nvSpPr>
          <p:cNvPr id="5565" name="Google Shape;5565;p32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Interpretability</a:t>
            </a:r>
            <a:endParaRPr/>
          </a:p>
        </p:txBody>
      </p:sp>
      <p:sp>
        <p:nvSpPr>
          <p:cNvPr id="5566" name="Google Shape;5566;p3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Demonstrating</a:t>
            </a:r>
            <a:r>
              <a:rPr lang="en"/>
              <a:t> and computationally proof the main differences between e2e and cascade:</a:t>
            </a:r>
            <a:endParaRPr/>
          </a:p>
          <a:p>
            <a:pPr indent="0" lvl="0" marL="0" rtl="0" algn="l">
              <a:spcBef>
                <a:spcPts val="1600"/>
              </a:spcBef>
              <a:spcAft>
                <a:spcPts val="0"/>
              </a:spcAft>
              <a:buNone/>
            </a:pPr>
            <a:r>
              <a:rPr lang="en"/>
              <a:t>-) error propagation (can the e2e have errors in the internal </a:t>
            </a:r>
            <a:r>
              <a:rPr lang="en"/>
              <a:t>representation?) No discrete representation</a:t>
            </a:r>
            <a:endParaRPr/>
          </a:p>
          <a:p>
            <a:pPr indent="0" lvl="0" marL="0" rtl="0" algn="l">
              <a:spcBef>
                <a:spcPts val="1600"/>
              </a:spcBef>
              <a:spcAft>
                <a:spcPts val="0"/>
              </a:spcAft>
              <a:buNone/>
            </a:pPr>
            <a:r>
              <a:rPr lang="en"/>
              <a:t>-) showing that e2e better manipulates paralinguistic and non- linguistic information during translation</a:t>
            </a:r>
            <a:endParaRPr/>
          </a:p>
          <a:p>
            <a:pPr indent="0" lvl="0" marL="0" rtl="0" algn="l">
              <a:spcBef>
                <a:spcPts val="1600"/>
              </a:spcBef>
              <a:spcAft>
                <a:spcPts val="0"/>
              </a:spcAft>
              <a:buNone/>
            </a:pPr>
            <a:r>
              <a:rPr lang="en" sz="1000">
                <a:solidFill>
                  <a:srgbClr val="222222"/>
                </a:solidFill>
                <a:highlight>
                  <a:srgbClr val="FFFFFF"/>
                </a:highlight>
                <a:latin typeface="Arial"/>
                <a:ea typeface="Arial"/>
                <a:cs typeface="Arial"/>
                <a:sym typeface="Arial"/>
              </a:rPr>
              <a:t>Di Gangi, Mattia A., Matteo Negri, and Marco Turchi. "Adapting transformer to end-to-end spoken language translation." In </a:t>
            </a:r>
            <a:r>
              <a:rPr i="1" lang="en" sz="1000">
                <a:solidFill>
                  <a:srgbClr val="222222"/>
                </a:solidFill>
                <a:latin typeface="Arial"/>
                <a:ea typeface="Arial"/>
                <a:cs typeface="Arial"/>
                <a:sym typeface="Arial"/>
              </a:rPr>
              <a:t>INTERSPEECH 2019</a:t>
            </a:r>
            <a:r>
              <a:rPr lang="en" sz="1000">
                <a:solidFill>
                  <a:srgbClr val="222222"/>
                </a:solidFill>
                <a:highlight>
                  <a:srgbClr val="FFFFFF"/>
                </a:highlight>
                <a:latin typeface="Arial"/>
                <a:ea typeface="Arial"/>
                <a:cs typeface="Arial"/>
                <a:sym typeface="Arial"/>
              </a:rPr>
              <a:t>, pp. 1133-1137. International Speech Communication Association (ISCA), 2019.</a:t>
            </a:r>
            <a:endParaRPr/>
          </a:p>
          <a:p>
            <a:pPr indent="0" lvl="0" marL="0" rtl="0" algn="l">
              <a:spcBef>
                <a:spcPts val="1600"/>
              </a:spcBef>
              <a:spcAft>
                <a:spcPts val="0"/>
              </a:spcAft>
              <a:buNone/>
            </a:pPr>
            <a:r>
              <a:rPr lang="en" sz="1000">
                <a:solidFill>
                  <a:srgbClr val="222222"/>
                </a:solidFill>
                <a:highlight>
                  <a:srgbClr val="FFFFFF"/>
                </a:highlight>
                <a:latin typeface="Arial"/>
                <a:ea typeface="Arial"/>
                <a:cs typeface="Arial"/>
                <a:sym typeface="Arial"/>
              </a:rPr>
              <a:t>Jia, Ye, Ron J. Weiss, Fadi Biadsy, Wolfgang Macherey, Melvin Johnson, Zhifeng Chen, and Yonghui Wu. "Direct Speech-to-Speech Translation with a Sequence-to-Sequence Model}}." </a:t>
            </a:r>
            <a:r>
              <a:rPr i="1" lang="en" sz="1000">
                <a:solidFill>
                  <a:srgbClr val="222222"/>
                </a:solidFill>
                <a:latin typeface="Arial"/>
                <a:ea typeface="Arial"/>
                <a:cs typeface="Arial"/>
                <a:sym typeface="Arial"/>
              </a:rPr>
              <a:t>Proc. Interspeech 2019</a:t>
            </a:r>
            <a:r>
              <a:rPr lang="en" sz="1000">
                <a:solidFill>
                  <a:srgbClr val="222222"/>
                </a:solidFill>
                <a:highlight>
                  <a:srgbClr val="FFFFFF"/>
                </a:highlight>
                <a:latin typeface="Arial"/>
                <a:ea typeface="Arial"/>
                <a:cs typeface="Arial"/>
                <a:sym typeface="Arial"/>
              </a:rPr>
              <a:t> (2019): 1123-1127.</a:t>
            </a:r>
            <a:endParaRPr sz="1000">
              <a:solidFill>
                <a:srgbClr val="222222"/>
              </a:solidFill>
              <a:highlight>
                <a:srgbClr val="FFFFFF"/>
              </a:highlight>
              <a:latin typeface="Arial"/>
              <a:ea typeface="Arial"/>
              <a:cs typeface="Arial"/>
              <a:sym typeface="Arial"/>
            </a:endParaRPr>
          </a:p>
          <a:p>
            <a:pPr indent="0" lvl="0" marL="0" rtl="0" algn="l">
              <a:spcBef>
                <a:spcPts val="1600"/>
              </a:spcBef>
              <a:spcAft>
                <a:spcPts val="0"/>
              </a:spcAft>
              <a:buNone/>
            </a:pPr>
            <a:r>
              <a:rPr lang="en" sz="1000">
                <a:solidFill>
                  <a:srgbClr val="222222"/>
                </a:solidFill>
                <a:highlight>
                  <a:srgbClr val="FFFFFF"/>
                </a:highlight>
                <a:latin typeface="Arial"/>
                <a:ea typeface="Arial"/>
                <a:cs typeface="Arial"/>
                <a:sym typeface="Arial"/>
              </a:rPr>
              <a:t>Sperber, Matthias, Graham Neubig, Jan Niehues, and Alex Waibel. "Attention-passing models for robust and data-efficient end-to-end speech translation." </a:t>
            </a:r>
            <a:r>
              <a:rPr i="1" lang="en" sz="1000">
                <a:solidFill>
                  <a:srgbClr val="222222"/>
                </a:solidFill>
                <a:latin typeface="Arial"/>
                <a:ea typeface="Arial"/>
                <a:cs typeface="Arial"/>
                <a:sym typeface="Arial"/>
              </a:rPr>
              <a:t>Transactions of the Association for Computational Linguistics</a:t>
            </a:r>
            <a:r>
              <a:rPr lang="en" sz="1000">
                <a:solidFill>
                  <a:srgbClr val="222222"/>
                </a:solidFill>
                <a:highlight>
                  <a:srgbClr val="FFFFFF"/>
                </a:highlight>
                <a:latin typeface="Arial"/>
                <a:ea typeface="Arial"/>
                <a:cs typeface="Arial"/>
                <a:sym typeface="Arial"/>
              </a:rPr>
              <a:t> 7 (2019): 313-325.</a:t>
            </a:r>
            <a:endParaRPr sz="1000">
              <a:solidFill>
                <a:srgbClr val="222222"/>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a:p>
        </p:txBody>
      </p:sp>
      <p:sp>
        <p:nvSpPr>
          <p:cNvPr id="5567" name="Google Shape;5567;p32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71" name="Shape 5571"/>
        <p:cNvGrpSpPr/>
        <p:nvPr/>
      </p:nvGrpSpPr>
      <p:grpSpPr>
        <a:xfrm>
          <a:off x="0" y="0"/>
          <a:ext cx="0" cy="0"/>
          <a:chOff x="0" y="0"/>
          <a:chExt cx="0" cy="0"/>
        </a:xfrm>
      </p:grpSpPr>
      <p:sp>
        <p:nvSpPr>
          <p:cNvPr id="5572" name="Google Shape;5572;p32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Interpretability</a:t>
            </a:r>
            <a:endParaRPr/>
          </a:p>
        </p:txBody>
      </p:sp>
      <p:sp>
        <p:nvSpPr>
          <p:cNvPr id="5573" name="Google Shape;5573;p3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the papers (Weiss et al., 2017, Jia et al., 2019, Di Gangi et al., 2019) about end-to-end SLT system mention the following advantages over the cascade:</a:t>
            </a:r>
            <a:endParaRPr/>
          </a:p>
          <a:p>
            <a:pPr indent="-342900" lvl="0" marL="457200" rtl="0" algn="l">
              <a:spcBef>
                <a:spcPts val="1600"/>
              </a:spcBef>
              <a:spcAft>
                <a:spcPts val="0"/>
              </a:spcAft>
              <a:buSzPts val="1800"/>
              <a:buChar char="●"/>
            </a:pPr>
            <a:r>
              <a:rPr lang="en" u="sng"/>
              <a:t>No error propagation</a:t>
            </a:r>
            <a:r>
              <a:rPr lang="en"/>
              <a:t>:</a:t>
            </a:r>
            <a:endParaRPr/>
          </a:p>
          <a:p>
            <a:pPr indent="0" lvl="0" marL="457200" rtl="0" algn="l">
              <a:spcBef>
                <a:spcPts val="1600"/>
              </a:spcBef>
              <a:spcAft>
                <a:spcPts val="0"/>
              </a:spcAft>
              <a:buNone/>
            </a:pPr>
            <a:r>
              <a:rPr lang="en"/>
              <a:t>End-to-end </a:t>
            </a:r>
            <a:r>
              <a:rPr lang="en"/>
              <a:t>naturally avoids compounding errors between the ASR and MT systems.</a:t>
            </a:r>
            <a:endParaRPr/>
          </a:p>
          <a:p>
            <a:pPr indent="-342900" lvl="0" marL="457200" rtl="0" algn="l">
              <a:spcBef>
                <a:spcPts val="1600"/>
              </a:spcBef>
              <a:spcAft>
                <a:spcPts val="0"/>
              </a:spcAft>
              <a:buClr>
                <a:srgbClr val="FFFFFF"/>
              </a:buClr>
              <a:buSzPts val="1800"/>
              <a:buChar char="●"/>
            </a:pPr>
            <a:r>
              <a:rPr lang="en" u="sng">
                <a:solidFill>
                  <a:srgbClr val="FFFFFF"/>
                </a:solidFill>
              </a:rPr>
              <a:t>Direct access to the audio</a:t>
            </a:r>
            <a:r>
              <a:rPr lang="en">
                <a:solidFill>
                  <a:srgbClr val="FFFFFF"/>
                </a:solidFill>
              </a:rPr>
              <a:t>:</a:t>
            </a:r>
            <a:endParaRPr>
              <a:solidFill>
                <a:srgbClr val="FFFFFF"/>
              </a:solidFill>
            </a:endParaRPr>
          </a:p>
          <a:p>
            <a:pPr indent="0" lvl="0" marL="457200" rtl="0" algn="l">
              <a:spcBef>
                <a:spcPts val="1600"/>
              </a:spcBef>
              <a:spcAft>
                <a:spcPts val="0"/>
              </a:spcAft>
              <a:buNone/>
            </a:pPr>
            <a:r>
              <a:rPr lang="en">
                <a:solidFill>
                  <a:srgbClr val="FFFFFF"/>
                </a:solidFill>
              </a:rPr>
              <a:t>End-to-end better manipulates paralinguistic and non-linguistic information during translation, e.g. maintaining the source speaker’s voice, emotion, and prosody, in the synthesized translated speech. </a:t>
            </a:r>
            <a:endParaRPr>
              <a:solidFill>
                <a:srgbClr val="FFFFFF"/>
              </a:solidFill>
            </a:endParaRPr>
          </a:p>
          <a:p>
            <a:pPr indent="0" lvl="0" marL="0" rtl="0" algn="l">
              <a:spcBef>
                <a:spcPts val="1600"/>
              </a:spcBef>
              <a:spcAft>
                <a:spcPts val="1600"/>
              </a:spcAft>
              <a:buNone/>
            </a:pPr>
            <a:r>
              <a:t/>
            </a:r>
            <a:endParaRPr/>
          </a:p>
        </p:txBody>
      </p:sp>
      <p:sp>
        <p:nvSpPr>
          <p:cNvPr id="5574" name="Google Shape;5574;p32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78" name="Shape 5578"/>
        <p:cNvGrpSpPr/>
        <p:nvPr/>
      </p:nvGrpSpPr>
      <p:grpSpPr>
        <a:xfrm>
          <a:off x="0" y="0"/>
          <a:ext cx="0" cy="0"/>
          <a:chOff x="0" y="0"/>
          <a:chExt cx="0" cy="0"/>
        </a:xfrm>
      </p:grpSpPr>
      <p:sp>
        <p:nvSpPr>
          <p:cNvPr id="5579" name="Google Shape;5579;p33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Interpretability</a:t>
            </a:r>
            <a:endParaRPr/>
          </a:p>
        </p:txBody>
      </p:sp>
      <p:sp>
        <p:nvSpPr>
          <p:cNvPr id="5580" name="Google Shape;5580;p3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ost of the papers (</a:t>
            </a:r>
            <a:r>
              <a:rPr lang="en"/>
              <a:t>Weiss et al., 2017</a:t>
            </a:r>
            <a:r>
              <a:rPr lang="en"/>
              <a:t>, Jia et al., 2019, Di Gangi et al., 2019) about end-to-end SLT system mention the following advantages </a:t>
            </a:r>
            <a:r>
              <a:rPr lang="en"/>
              <a:t>over the cascade</a:t>
            </a:r>
            <a:r>
              <a:rPr lang="en"/>
              <a:t>:</a:t>
            </a:r>
            <a:endParaRPr/>
          </a:p>
          <a:p>
            <a:pPr indent="-342900" lvl="0" marL="457200" rtl="0" algn="l">
              <a:spcBef>
                <a:spcPts val="1600"/>
              </a:spcBef>
              <a:spcAft>
                <a:spcPts val="0"/>
              </a:spcAft>
              <a:buSzPts val="1800"/>
              <a:buChar char="●"/>
            </a:pPr>
            <a:r>
              <a:rPr lang="en" u="sng"/>
              <a:t>No error propagation</a:t>
            </a:r>
            <a:r>
              <a:rPr lang="en"/>
              <a:t>:</a:t>
            </a:r>
            <a:endParaRPr/>
          </a:p>
          <a:p>
            <a:pPr indent="0" lvl="0" marL="457200" rtl="0" algn="l">
              <a:spcBef>
                <a:spcPts val="1600"/>
              </a:spcBef>
              <a:spcAft>
                <a:spcPts val="0"/>
              </a:spcAft>
              <a:buNone/>
            </a:pPr>
            <a:r>
              <a:rPr lang="en"/>
              <a:t>End-to-end naturally avoids compounding errors between the ASR and MT systems</a:t>
            </a:r>
            <a:endParaRPr/>
          </a:p>
          <a:p>
            <a:pPr indent="-342900" lvl="0" marL="457200" rtl="0" algn="l">
              <a:spcBef>
                <a:spcPts val="1600"/>
              </a:spcBef>
              <a:spcAft>
                <a:spcPts val="0"/>
              </a:spcAft>
              <a:buSzPts val="1800"/>
              <a:buChar char="●"/>
            </a:pPr>
            <a:r>
              <a:rPr lang="en" u="sng"/>
              <a:t>Direct access to the audio</a:t>
            </a:r>
            <a:r>
              <a:rPr lang="en"/>
              <a:t>:</a:t>
            </a:r>
            <a:endParaRPr/>
          </a:p>
          <a:p>
            <a:pPr indent="0" lvl="0" marL="457200" rtl="0" algn="l">
              <a:spcBef>
                <a:spcPts val="1600"/>
              </a:spcBef>
              <a:spcAft>
                <a:spcPts val="1600"/>
              </a:spcAft>
              <a:buNone/>
            </a:pPr>
            <a:r>
              <a:rPr lang="en"/>
              <a:t>End-to-end better manipulates paralinguistic and non-linguistic information during translation</a:t>
            </a:r>
            <a:endParaRPr/>
          </a:p>
        </p:txBody>
      </p:sp>
      <p:sp>
        <p:nvSpPr>
          <p:cNvPr id="5581" name="Google Shape;5581;p33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82" name="Google Shape;5582;p330"/>
          <p:cNvSpPr txBox="1"/>
          <p:nvPr>
            <p:ph idx="1" type="body"/>
          </p:nvPr>
        </p:nvSpPr>
        <p:spPr>
          <a:xfrm>
            <a:off x="1014075" y="4645075"/>
            <a:ext cx="6785700" cy="5040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1600"/>
              </a:spcAft>
              <a:buClr>
                <a:schemeClr val="dk2"/>
              </a:buClr>
              <a:buSzPts val="1100"/>
              <a:buFont typeface="Arial"/>
              <a:buNone/>
            </a:pPr>
            <a:r>
              <a:rPr lang="en" sz="2100">
                <a:solidFill>
                  <a:srgbClr val="FFFFFF"/>
                </a:solidFill>
              </a:rPr>
              <a:t>The correctness of these statements given for granted</a:t>
            </a:r>
            <a:endParaRPr sz="2500">
              <a:solidFill>
                <a:srgbClr val="FFFFFF"/>
              </a:solidFill>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86" name="Shape 5586"/>
        <p:cNvGrpSpPr/>
        <p:nvPr/>
      </p:nvGrpSpPr>
      <p:grpSpPr>
        <a:xfrm>
          <a:off x="0" y="0"/>
          <a:ext cx="0" cy="0"/>
          <a:chOff x="0" y="0"/>
          <a:chExt cx="0" cy="0"/>
        </a:xfrm>
      </p:grpSpPr>
      <p:sp>
        <p:nvSpPr>
          <p:cNvPr id="5587" name="Google Shape;5587;p33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Interpretability</a:t>
            </a:r>
            <a:endParaRPr/>
          </a:p>
        </p:txBody>
      </p:sp>
      <p:sp>
        <p:nvSpPr>
          <p:cNvPr id="5588" name="Google Shape;5588;p331"/>
          <p:cNvSpPr txBox="1"/>
          <p:nvPr>
            <p:ph idx="1" type="body"/>
          </p:nvPr>
        </p:nvSpPr>
        <p:spPr>
          <a:xfrm>
            <a:off x="311700" y="1152475"/>
            <a:ext cx="8520600" cy="39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questions: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sz="100"/>
          </a:p>
          <a:p>
            <a:pPr indent="0" lvl="0" marL="0" rtl="0" algn="l">
              <a:spcBef>
                <a:spcPts val="1600"/>
              </a:spcBef>
              <a:spcAft>
                <a:spcPts val="1600"/>
              </a:spcAft>
              <a:buNone/>
            </a:pPr>
            <a:r>
              <a:rPr lang="en"/>
              <a:t>No </a:t>
            </a:r>
            <a:r>
              <a:rPr lang="en"/>
              <a:t>answers</a:t>
            </a:r>
            <a:r>
              <a:rPr lang="en"/>
              <a:t> in this tutorial!</a:t>
            </a:r>
            <a:endParaRPr/>
          </a:p>
        </p:txBody>
      </p:sp>
      <p:sp>
        <p:nvSpPr>
          <p:cNvPr id="5589" name="Google Shape;5589;p331"/>
          <p:cNvSpPr txBox="1"/>
          <p:nvPr>
            <p:ph idx="1" type="body"/>
          </p:nvPr>
        </p:nvSpPr>
        <p:spPr>
          <a:xfrm>
            <a:off x="1343400" y="1772175"/>
            <a:ext cx="6785700" cy="6234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1600"/>
              </a:spcAft>
              <a:buClr>
                <a:schemeClr val="dk2"/>
              </a:buClr>
              <a:buSzPts val="1100"/>
              <a:buFont typeface="Arial"/>
              <a:buNone/>
            </a:pPr>
            <a:r>
              <a:rPr lang="en" sz="2100">
                <a:solidFill>
                  <a:srgbClr val="FFFFFF"/>
                </a:solidFill>
              </a:rPr>
              <a:t>H</a:t>
            </a:r>
            <a:r>
              <a:rPr lang="en" sz="2100">
                <a:solidFill>
                  <a:srgbClr val="FFFFFF"/>
                </a:solidFill>
              </a:rPr>
              <a:t>ow to empirically validate these hypotheses?</a:t>
            </a:r>
            <a:endParaRPr sz="2500">
              <a:solidFill>
                <a:srgbClr val="FFFFFF"/>
              </a:solidFill>
            </a:endParaRPr>
          </a:p>
        </p:txBody>
      </p:sp>
      <p:sp>
        <p:nvSpPr>
          <p:cNvPr id="5590" name="Google Shape;5590;p331"/>
          <p:cNvSpPr txBox="1"/>
          <p:nvPr>
            <p:ph idx="1" type="body"/>
          </p:nvPr>
        </p:nvSpPr>
        <p:spPr>
          <a:xfrm>
            <a:off x="994550" y="2681625"/>
            <a:ext cx="7444200" cy="6234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1600"/>
              </a:spcAft>
              <a:buNone/>
            </a:pPr>
            <a:r>
              <a:rPr lang="en" sz="2100">
                <a:solidFill>
                  <a:srgbClr val="FFFFFF"/>
                </a:solidFill>
              </a:rPr>
              <a:t>Is it true that end-to-end avoid error propagation?</a:t>
            </a:r>
            <a:endParaRPr sz="2500">
              <a:solidFill>
                <a:srgbClr val="FFFFFF"/>
              </a:solidFill>
            </a:endParaRPr>
          </a:p>
        </p:txBody>
      </p:sp>
      <p:sp>
        <p:nvSpPr>
          <p:cNvPr id="5591" name="Google Shape;5591;p331"/>
          <p:cNvSpPr txBox="1"/>
          <p:nvPr>
            <p:ph idx="1" type="body"/>
          </p:nvPr>
        </p:nvSpPr>
        <p:spPr>
          <a:xfrm>
            <a:off x="994550" y="3596025"/>
            <a:ext cx="7444200" cy="6234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1600"/>
              </a:spcAft>
              <a:buNone/>
            </a:pPr>
            <a:r>
              <a:rPr lang="en" sz="2100">
                <a:solidFill>
                  <a:srgbClr val="FFFFFF"/>
                </a:solidFill>
              </a:rPr>
              <a:t>To what extent, does accessing the audio help? How? When?</a:t>
            </a:r>
            <a:endParaRPr sz="2500">
              <a:solidFill>
                <a:srgbClr val="FFFFFF"/>
              </a:solidFill>
            </a:endParaRPr>
          </a:p>
        </p:txBody>
      </p:sp>
      <p:sp>
        <p:nvSpPr>
          <p:cNvPr id="5592" name="Google Shape;5592;p33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96" name="Shape 5596"/>
        <p:cNvGrpSpPr/>
        <p:nvPr/>
      </p:nvGrpSpPr>
      <p:grpSpPr>
        <a:xfrm>
          <a:off x="0" y="0"/>
          <a:ext cx="0" cy="0"/>
          <a:chOff x="0" y="0"/>
          <a:chExt cx="0" cy="0"/>
        </a:xfrm>
      </p:grpSpPr>
      <p:sp>
        <p:nvSpPr>
          <p:cNvPr id="5597" name="Google Shape;5597;p33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error propagation</a:t>
            </a:r>
            <a:endParaRPr/>
          </a:p>
        </p:txBody>
      </p:sp>
      <p:sp>
        <p:nvSpPr>
          <p:cNvPr id="5598" name="Google Shape;5598;p332"/>
          <p:cNvSpPr txBox="1"/>
          <p:nvPr>
            <p:ph idx="1" type="body"/>
          </p:nvPr>
        </p:nvSpPr>
        <p:spPr>
          <a:xfrm>
            <a:off x="311700" y="1152475"/>
            <a:ext cx="8520600" cy="376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Overall quality is not enough</a:t>
            </a:r>
            <a:endParaRPr/>
          </a:p>
          <a:p>
            <a:pPr indent="-342900" lvl="0" marL="457200" rtl="0" algn="l">
              <a:spcBef>
                <a:spcPts val="0"/>
              </a:spcBef>
              <a:spcAft>
                <a:spcPts val="0"/>
              </a:spcAft>
              <a:buSzPts val="1800"/>
              <a:buChar char="●"/>
            </a:pPr>
            <a:r>
              <a:rPr lang="en"/>
              <a:t>Cascade and e2e intermediate representations not comparable (transcript vs. null)</a:t>
            </a:r>
            <a:endParaRPr/>
          </a:p>
          <a:p>
            <a:pPr indent="-342900" lvl="0" marL="457200" rtl="0" algn="l">
              <a:spcBef>
                <a:spcPts val="0"/>
              </a:spcBef>
              <a:spcAft>
                <a:spcPts val="0"/>
              </a:spcAft>
              <a:buSzPts val="1800"/>
              <a:buChar char="●"/>
            </a:pPr>
            <a:r>
              <a:rPr lang="en"/>
              <a:t>End-to-end output depends on a mix of factors in the same model difficult to separate (two tasks collapsed into one)</a:t>
            </a:r>
            <a:endParaRPr/>
          </a:p>
          <a:p>
            <a:pPr indent="-342900" lvl="0" marL="457200" rtl="0" algn="l">
              <a:spcBef>
                <a:spcPts val="0"/>
              </a:spcBef>
              <a:spcAft>
                <a:spcPts val="0"/>
              </a:spcAft>
              <a:buSzPts val="1800"/>
              <a:buChar char="●"/>
            </a:pPr>
            <a:r>
              <a:rPr lang="en"/>
              <a:t>Not a </a:t>
            </a:r>
            <a:r>
              <a:rPr lang="en"/>
              <a:t>consolidated</a:t>
            </a:r>
            <a:r>
              <a:rPr lang="en"/>
              <a:t> architecture in end-to-end technology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Possible opening:</a:t>
            </a:r>
            <a:endParaRPr/>
          </a:p>
          <a:p>
            <a:pPr indent="0" lvl="0" marL="0" rtl="0" algn="l">
              <a:spcBef>
                <a:spcPts val="0"/>
              </a:spcBef>
              <a:spcAft>
                <a:spcPts val="0"/>
              </a:spcAft>
              <a:buNone/>
            </a:pPr>
            <a:r>
              <a:rPr lang="en"/>
              <a:t>Sperber et al., (2019) consider the encoder output as an intermediate representation and  pose the attention on the presence of errors in it</a:t>
            </a:r>
            <a:endParaRPr/>
          </a:p>
          <a:p>
            <a:pPr indent="0" lvl="0" marL="0" rtl="0" algn="l">
              <a:spcBef>
                <a:spcPts val="1600"/>
              </a:spcBef>
              <a:spcAft>
                <a:spcPts val="0"/>
              </a:spcAft>
              <a:buNone/>
            </a:pPr>
            <a:r>
              <a:t/>
            </a:r>
            <a:endParaRPr/>
          </a:p>
        </p:txBody>
      </p:sp>
      <p:sp>
        <p:nvSpPr>
          <p:cNvPr id="5599" name="Google Shape;5599;p33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03" name="Shape 5603"/>
        <p:cNvGrpSpPr/>
        <p:nvPr/>
      </p:nvGrpSpPr>
      <p:grpSpPr>
        <a:xfrm>
          <a:off x="0" y="0"/>
          <a:ext cx="0" cy="0"/>
          <a:chOff x="0" y="0"/>
          <a:chExt cx="0" cy="0"/>
        </a:xfrm>
      </p:grpSpPr>
      <p:sp>
        <p:nvSpPr>
          <p:cNvPr id="5604" name="Google Shape;5604;p33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 access to the audio</a:t>
            </a:r>
            <a:endParaRPr/>
          </a:p>
        </p:txBody>
      </p:sp>
      <p:sp>
        <p:nvSpPr>
          <p:cNvPr id="5605" name="Google Shape;5605;p333"/>
          <p:cNvSpPr txBox="1"/>
          <p:nvPr>
            <p:ph idx="1" type="body"/>
          </p:nvPr>
        </p:nvSpPr>
        <p:spPr>
          <a:xfrm>
            <a:off x="311700" y="1152475"/>
            <a:ext cx="8687100" cy="376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Better encoder technology results in better translation performance (not enough)</a:t>
            </a:r>
            <a:endParaRPr/>
          </a:p>
          <a:p>
            <a:pPr indent="-342900" lvl="0" marL="457200" rtl="0" algn="l">
              <a:spcBef>
                <a:spcPts val="0"/>
              </a:spcBef>
              <a:spcAft>
                <a:spcPts val="0"/>
              </a:spcAft>
              <a:buSzPts val="1800"/>
              <a:buChar char="●"/>
            </a:pPr>
            <a:r>
              <a:rPr lang="en"/>
              <a:t>Not clear what aspects of the audio can help (e.g. prosody, emotions, tone, pauses)</a:t>
            </a:r>
            <a:endParaRPr/>
          </a:p>
          <a:p>
            <a:pPr indent="-342900" lvl="0" marL="457200" rtl="0" algn="l">
              <a:spcBef>
                <a:spcPts val="0"/>
              </a:spcBef>
              <a:spcAft>
                <a:spcPts val="0"/>
              </a:spcAft>
              <a:buSzPts val="1800"/>
              <a:buChar char="●"/>
            </a:pPr>
            <a:r>
              <a:rPr lang="en"/>
              <a:t>Audio understanding capability can only be analyzed in the final translation (no transcripts)</a:t>
            </a:r>
            <a:endParaRPr/>
          </a:p>
          <a:p>
            <a:pPr indent="-342900" lvl="0" marL="457200" rtl="0" algn="l">
              <a:spcBef>
                <a:spcPts val="0"/>
              </a:spcBef>
              <a:spcAft>
                <a:spcPts val="0"/>
              </a:spcAft>
              <a:buSzPts val="1800"/>
              <a:buChar char="●"/>
            </a:pPr>
            <a:r>
              <a:rPr lang="en"/>
              <a:t>Lack of </a:t>
            </a:r>
            <a:r>
              <a:rPr i="1" lang="en"/>
              <a:t>ad hoc</a:t>
            </a:r>
            <a:r>
              <a:rPr lang="en"/>
              <a:t> test sets to measure the impact of prosody, emotions, ... </a:t>
            </a:r>
            <a:endParaRPr/>
          </a:p>
          <a:p>
            <a:pPr indent="-342900" lvl="0" marL="457200" rtl="0" algn="l">
              <a:spcBef>
                <a:spcPts val="0"/>
              </a:spcBef>
              <a:spcAft>
                <a:spcPts val="0"/>
              </a:spcAft>
              <a:buSzPts val="1800"/>
              <a:buChar char="●"/>
            </a:pPr>
            <a:r>
              <a:rPr lang="en"/>
              <a:t>Extrinsic evaluations (e.g. male/female audio recognition) should not ignore the </a:t>
            </a:r>
            <a:r>
              <a:rPr lang="en"/>
              <a:t>translation</a:t>
            </a:r>
            <a:r>
              <a:rPr lang="en"/>
              <a:t> aspects of the problem</a:t>
            </a:r>
            <a:endParaRPr/>
          </a:p>
          <a:p>
            <a:pPr indent="0" lvl="0" marL="0" rtl="0" algn="l">
              <a:spcBef>
                <a:spcPts val="1600"/>
              </a:spcBef>
              <a:spcAft>
                <a:spcPts val="0"/>
              </a:spcAft>
              <a:buNone/>
            </a:pPr>
            <a:r>
              <a:t/>
            </a:r>
            <a:endParaRPr sz="1200"/>
          </a:p>
          <a:p>
            <a:pPr indent="0" lvl="0" marL="0" rtl="0" algn="l">
              <a:spcBef>
                <a:spcPts val="0"/>
              </a:spcBef>
              <a:spcAft>
                <a:spcPts val="0"/>
              </a:spcAft>
              <a:buNone/>
            </a:pPr>
            <a:r>
              <a:rPr lang="en"/>
              <a:t>Possible openings:</a:t>
            </a:r>
            <a:endParaRPr/>
          </a:p>
          <a:p>
            <a:pPr indent="0" lvl="0" marL="0" rtl="0" algn="l">
              <a:spcBef>
                <a:spcPts val="0"/>
              </a:spcBef>
              <a:spcAft>
                <a:spcPts val="0"/>
              </a:spcAft>
              <a:buNone/>
            </a:pPr>
            <a:r>
              <a:rPr lang="en"/>
              <a:t>Karakanta et al. (2020): the direct access to the audio pauses improves subtitle quality</a:t>
            </a:r>
            <a:endParaRPr/>
          </a:p>
          <a:p>
            <a:pPr indent="0" lvl="0" marL="0" rtl="0" algn="l">
              <a:spcBef>
                <a:spcPts val="0"/>
              </a:spcBef>
              <a:spcAft>
                <a:spcPts val="0"/>
              </a:spcAft>
              <a:buNone/>
            </a:pPr>
            <a:r>
              <a:rPr lang="en"/>
              <a:t>Gaido et al. (2020): vocal characteristics can guide e2e systems in modeling gender  (but opens ethical issues!)</a:t>
            </a:r>
            <a:endParaRPr/>
          </a:p>
          <a:p>
            <a:pPr indent="0" lvl="0" marL="0" rtl="0" algn="l">
              <a:spcBef>
                <a:spcPts val="1600"/>
              </a:spcBef>
              <a:spcAft>
                <a:spcPts val="0"/>
              </a:spcAft>
              <a:buClr>
                <a:schemeClr val="dk2"/>
              </a:buClr>
              <a:buSzPts val="1100"/>
              <a:buFont typeface="Arial"/>
              <a:buNone/>
            </a:pPr>
            <a:r>
              <a:t/>
            </a:r>
            <a:endParaRPr/>
          </a:p>
        </p:txBody>
      </p:sp>
      <p:sp>
        <p:nvSpPr>
          <p:cNvPr id="5606" name="Google Shape;5606;p3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0" name="Shape 5610"/>
        <p:cNvGrpSpPr/>
        <p:nvPr/>
      </p:nvGrpSpPr>
      <p:grpSpPr>
        <a:xfrm>
          <a:off x="0" y="0"/>
          <a:ext cx="0" cy="0"/>
          <a:chOff x="0" y="0"/>
          <a:chExt cx="0" cy="0"/>
        </a:xfrm>
      </p:grpSpPr>
      <p:sp>
        <p:nvSpPr>
          <p:cNvPr id="5611" name="Google Shape;5611;p334"/>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600">
                <a:solidFill>
                  <a:srgbClr val="CFE2F3"/>
                </a:solidFill>
                <a:latin typeface="Caveat"/>
                <a:ea typeface="Caveat"/>
                <a:cs typeface="Caveat"/>
                <a:sym typeface="Caveat"/>
              </a:rPr>
              <a:t>Sec 6.2</a:t>
            </a:r>
            <a:endParaRPr b="0" sz="3600">
              <a:solidFill>
                <a:srgbClr val="CFE2F3"/>
              </a:solidFill>
              <a:latin typeface="Source Sans Pro"/>
              <a:ea typeface="Source Sans Pro"/>
              <a:cs typeface="Source Sans Pro"/>
              <a:sym typeface="Source Sans Pro"/>
            </a:endParaRPr>
          </a:p>
          <a:p>
            <a:pPr indent="0" lvl="0" marL="0" rtl="0" algn="l">
              <a:spcBef>
                <a:spcPts val="0"/>
              </a:spcBef>
              <a:spcAft>
                <a:spcPts val="0"/>
              </a:spcAft>
              <a:buNone/>
            </a:pPr>
            <a:r>
              <a:rPr lang="en"/>
              <a:t>Simultaneous ST</a:t>
            </a:r>
            <a:endParaRPr/>
          </a:p>
        </p:txBody>
      </p:sp>
      <p:sp>
        <p:nvSpPr>
          <p:cNvPr id="5612" name="Google Shape;5612;p33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6" name="Shape 5616"/>
        <p:cNvGrpSpPr/>
        <p:nvPr/>
      </p:nvGrpSpPr>
      <p:grpSpPr>
        <a:xfrm>
          <a:off x="0" y="0"/>
          <a:ext cx="0" cy="0"/>
          <a:chOff x="0" y="0"/>
          <a:chExt cx="0" cy="0"/>
        </a:xfrm>
      </p:grpSpPr>
      <p:sp>
        <p:nvSpPr>
          <p:cNvPr id="5617" name="Google Shape;5617;p335"/>
          <p:cNvSpPr txBox="1"/>
          <p:nvPr>
            <p:ph type="title"/>
          </p:nvPr>
        </p:nvSpPr>
        <p:spPr>
          <a:xfrm>
            <a:off x="359999" y="233021"/>
            <a:ext cx="8326799" cy="42525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600"/>
              <a:buFont typeface="Calibri"/>
              <a:buNone/>
            </a:pPr>
            <a:r>
              <a:rPr lang="en"/>
              <a:t>Simultaneous Translation</a:t>
            </a:r>
            <a:endParaRPr/>
          </a:p>
        </p:txBody>
      </p:sp>
      <p:sp>
        <p:nvSpPr>
          <p:cNvPr id="5618" name="Google Shape;5618;p335"/>
          <p:cNvSpPr txBox="1"/>
          <p:nvPr>
            <p:ph idx="1" type="body"/>
          </p:nvPr>
        </p:nvSpPr>
        <p:spPr>
          <a:xfrm>
            <a:off x="359999" y="729000"/>
            <a:ext cx="8326799" cy="2040233"/>
          </a:xfrm>
          <a:prstGeom prst="rect">
            <a:avLst/>
          </a:prstGeom>
          <a:noFill/>
          <a:ln>
            <a:noFill/>
          </a:ln>
        </p:spPr>
        <p:txBody>
          <a:bodyPr anchorCtr="0" anchor="t" bIns="0" lIns="0" spcFirstLastPara="1" rIns="0" wrap="square" tIns="0">
            <a:noAutofit/>
          </a:bodyPr>
          <a:lstStyle/>
          <a:p>
            <a:pPr indent="-342900" lvl="0" marL="342900" rtl="0" algn="l">
              <a:lnSpc>
                <a:spcPct val="100000"/>
              </a:lnSpc>
              <a:spcBef>
                <a:spcPts val="0"/>
              </a:spcBef>
              <a:spcAft>
                <a:spcPts val="0"/>
              </a:spcAft>
              <a:buClr>
                <a:schemeClr val="dk1"/>
              </a:buClr>
              <a:buSzPts val="2400"/>
              <a:buChar char="•"/>
            </a:pPr>
            <a:r>
              <a:rPr lang="en"/>
              <a:t>Generate translation while speaker speaks</a:t>
            </a:r>
            <a:endParaRPr/>
          </a:p>
          <a:p>
            <a:pPr indent="-342900" lvl="0" marL="342900" rtl="0" algn="l">
              <a:lnSpc>
                <a:spcPct val="100000"/>
              </a:lnSpc>
              <a:spcBef>
                <a:spcPts val="0"/>
              </a:spcBef>
              <a:spcAft>
                <a:spcPts val="0"/>
              </a:spcAft>
              <a:buClr>
                <a:schemeClr val="dk1"/>
              </a:buClr>
              <a:buSzPts val="2400"/>
              <a:buChar char="•"/>
            </a:pPr>
            <a:r>
              <a:rPr lang="en"/>
              <a:t>Tradeoff:</a:t>
            </a:r>
            <a:endParaRPr/>
          </a:p>
          <a:p>
            <a:pPr indent="-358775" lvl="1" marL="717550" rtl="0" algn="l">
              <a:lnSpc>
                <a:spcPct val="100000"/>
              </a:lnSpc>
              <a:spcBef>
                <a:spcPts val="0"/>
              </a:spcBef>
              <a:spcAft>
                <a:spcPts val="0"/>
              </a:spcAft>
              <a:buClr>
                <a:schemeClr val="dk1"/>
              </a:buClr>
              <a:buSzPts val="2000"/>
              <a:buChar char="-"/>
            </a:pPr>
            <a:r>
              <a:rPr lang="en">
                <a:solidFill>
                  <a:srgbClr val="9900FF"/>
                </a:solidFill>
                <a:latin typeface="Caveat"/>
                <a:ea typeface="Caveat"/>
                <a:cs typeface="Caveat"/>
                <a:sym typeface="Caveat"/>
              </a:rPr>
              <a:t>More context</a:t>
            </a:r>
            <a:r>
              <a:rPr lang="en"/>
              <a:t> improves speech translation</a:t>
            </a:r>
            <a:endParaRPr/>
          </a:p>
          <a:p>
            <a:pPr indent="-357188" lvl="2" marL="1073150" rtl="0" algn="l">
              <a:lnSpc>
                <a:spcPct val="100000"/>
              </a:lnSpc>
              <a:spcBef>
                <a:spcPts val="0"/>
              </a:spcBef>
              <a:spcAft>
                <a:spcPts val="0"/>
              </a:spcAft>
              <a:buClr>
                <a:schemeClr val="dk1"/>
              </a:buClr>
              <a:buSzPts val="2000"/>
              <a:buChar char="-"/>
            </a:pPr>
            <a:r>
              <a:rPr lang="en"/>
              <a:t>Wait as long as possible</a:t>
            </a:r>
            <a:endParaRPr/>
          </a:p>
          <a:p>
            <a:pPr indent="-358775" lvl="1" marL="717550" rtl="0" algn="l">
              <a:lnSpc>
                <a:spcPct val="100000"/>
              </a:lnSpc>
              <a:spcBef>
                <a:spcPts val="0"/>
              </a:spcBef>
              <a:spcAft>
                <a:spcPts val="0"/>
              </a:spcAft>
              <a:buClr>
                <a:schemeClr val="dk1"/>
              </a:buClr>
              <a:buSzPts val="2000"/>
              <a:buChar char="-"/>
            </a:pPr>
            <a:r>
              <a:rPr lang="en">
                <a:solidFill>
                  <a:srgbClr val="9900FF"/>
                </a:solidFill>
                <a:latin typeface="Caveat"/>
                <a:ea typeface="Caveat"/>
                <a:cs typeface="Caveat"/>
                <a:sym typeface="Caveat"/>
              </a:rPr>
              <a:t>Low latency</a:t>
            </a:r>
            <a:r>
              <a:rPr lang="en"/>
              <a:t> is important for user experience</a:t>
            </a:r>
            <a:endParaRPr/>
          </a:p>
          <a:p>
            <a:pPr indent="-357188" lvl="2" marL="1073150" rtl="0" algn="l">
              <a:lnSpc>
                <a:spcPct val="100000"/>
              </a:lnSpc>
              <a:spcBef>
                <a:spcPts val="0"/>
              </a:spcBef>
              <a:spcAft>
                <a:spcPts val="0"/>
              </a:spcAft>
              <a:buClr>
                <a:schemeClr val="dk1"/>
              </a:buClr>
              <a:buSzPts val="2000"/>
              <a:buChar char="-"/>
            </a:pPr>
            <a:r>
              <a:rPr lang="en"/>
              <a:t>Generate translation as early as possible</a:t>
            </a:r>
            <a:endParaRPr/>
          </a:p>
          <a:p>
            <a:pPr indent="-342900" lvl="0" marL="342900" rtl="0" algn="l">
              <a:lnSpc>
                <a:spcPct val="100000"/>
              </a:lnSpc>
              <a:spcBef>
                <a:spcPts val="0"/>
              </a:spcBef>
              <a:spcAft>
                <a:spcPts val="0"/>
              </a:spcAft>
              <a:buClr>
                <a:schemeClr val="dk1"/>
              </a:buClr>
              <a:buSzPts val="2400"/>
              <a:buChar char="•"/>
            </a:pPr>
            <a:r>
              <a:rPr lang="en"/>
              <a:t>Challenge:</a:t>
            </a:r>
            <a:endParaRPr/>
          </a:p>
          <a:p>
            <a:pPr indent="-358775" lvl="1" marL="717550" rtl="0" algn="l">
              <a:lnSpc>
                <a:spcPct val="100000"/>
              </a:lnSpc>
              <a:spcBef>
                <a:spcPts val="0"/>
              </a:spcBef>
              <a:spcAft>
                <a:spcPts val="0"/>
              </a:spcAft>
              <a:buClr>
                <a:schemeClr val="dk1"/>
              </a:buClr>
              <a:buSzPts val="2000"/>
              <a:buChar char="-"/>
            </a:pPr>
            <a:r>
              <a:rPr lang="en"/>
              <a:t>Different word order in the language</a:t>
            </a:r>
            <a:endParaRPr/>
          </a:p>
          <a:p>
            <a:pPr indent="-357188" lvl="2" marL="1073150" rtl="0" algn="l">
              <a:lnSpc>
                <a:spcPct val="100000"/>
              </a:lnSpc>
              <a:spcBef>
                <a:spcPts val="0"/>
              </a:spcBef>
              <a:spcAft>
                <a:spcPts val="0"/>
              </a:spcAft>
              <a:buClr>
                <a:schemeClr val="dk1"/>
              </a:buClr>
              <a:buSzPts val="2000"/>
              <a:buChar char="-"/>
            </a:pPr>
            <a:r>
              <a:rPr lang="en"/>
              <a:t>SOV vs SVO</a:t>
            </a:r>
            <a:endParaRPr/>
          </a:p>
          <a:p>
            <a:pPr indent="-190500" lvl="0" marL="342900" rtl="0" algn="l">
              <a:lnSpc>
                <a:spcPct val="100000"/>
              </a:lnSpc>
              <a:spcBef>
                <a:spcPts val="0"/>
              </a:spcBef>
              <a:spcAft>
                <a:spcPts val="0"/>
              </a:spcAft>
              <a:buClr>
                <a:schemeClr val="dk1"/>
              </a:buClr>
              <a:buSzPts val="2400"/>
              <a:buNone/>
            </a:pPr>
            <a:r>
              <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p:txBody>
      </p:sp>
      <p:graphicFrame>
        <p:nvGraphicFramePr>
          <p:cNvPr id="5619" name="Google Shape;5619;p335"/>
          <p:cNvGraphicFramePr/>
          <p:nvPr/>
        </p:nvGraphicFramePr>
        <p:xfrm>
          <a:off x="1408207" y="3823736"/>
          <a:ext cx="3000000" cy="3000000"/>
        </p:xfrm>
        <a:graphic>
          <a:graphicData uri="http://schemas.openxmlformats.org/drawingml/2006/table">
            <a:tbl>
              <a:tblPr bandRow="1" firstRow="1">
                <a:noFill/>
                <a:tableStyleId>{8C9C553C-04DE-44A9-93F0-4F3630A16C46}</a:tableStyleId>
              </a:tblPr>
              <a:tblGrid>
                <a:gridCol w="896650"/>
                <a:gridCol w="627350"/>
                <a:gridCol w="981650"/>
                <a:gridCol w="835275"/>
                <a:gridCol w="469100"/>
                <a:gridCol w="955250"/>
                <a:gridCol w="835275"/>
                <a:gridCol w="495475"/>
              </a:tblGrid>
              <a:tr h="2781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German</a:t>
                      </a:r>
                      <a:endParaRPr sz="1100" u="none" cap="none" strike="noStrike"/>
                    </a:p>
                  </a:txBody>
                  <a:tcPr marT="34300" marB="34300" marR="91450" marL="91450"/>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Ich</a:t>
                      </a:r>
                      <a:endParaRPr sz="1100" u="none" cap="none" strike="noStrike"/>
                    </a:p>
                  </a:txBody>
                  <a:tcPr marT="34300" marB="34300" marR="91450" marL="91450"/>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FF0000"/>
                          </a:solidFill>
                        </a:rPr>
                        <a:t>melde</a:t>
                      </a:r>
                      <a:endParaRPr sz="1100" u="none" cap="none" strike="noStrike">
                        <a:solidFill>
                          <a:srgbClr val="FF0000"/>
                        </a:solidFill>
                      </a:endParaRPr>
                    </a:p>
                  </a:txBody>
                  <a:tcPr marT="34300" marB="34300" marR="91450" marL="91450"/>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mich</a:t>
                      </a:r>
                      <a:endParaRPr sz="1100" u="none" cap="none" strike="noStrike"/>
                    </a:p>
                  </a:txBody>
                  <a:tcPr marT="34300" marB="34300" marR="91450" marL="91450"/>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zu</a:t>
                      </a:r>
                      <a:r>
                        <a:rPr lang="en" sz="1100"/>
                        <a:t>m</a:t>
                      </a:r>
                      <a:endParaRPr sz="1100" u="none" cap="none" strike="noStrike"/>
                    </a:p>
                  </a:txBody>
                  <a:tcPr marT="34300" marB="34300" marR="91450" marL="91450"/>
                </a:tc>
                <a:tc>
                  <a:txBody>
                    <a:bodyPr/>
                    <a:lstStyle/>
                    <a:p>
                      <a:pPr indent="0" lvl="0" marL="0" marR="0" rtl="0" algn="l">
                        <a:lnSpc>
                          <a:spcPct val="100000"/>
                        </a:lnSpc>
                        <a:spcBef>
                          <a:spcPts val="0"/>
                        </a:spcBef>
                        <a:spcAft>
                          <a:spcPts val="0"/>
                        </a:spcAft>
                        <a:buClr>
                          <a:srgbClr val="000000"/>
                        </a:buClr>
                        <a:buSzPts val="1100"/>
                        <a:buFont typeface="Arial"/>
                        <a:buNone/>
                      </a:pPr>
                      <a:r>
                        <a:rPr lang="en" sz="1100"/>
                        <a:t>E2E</a:t>
                      </a:r>
                      <a:endParaRPr sz="1100" u="none" cap="none" strike="noStrike"/>
                    </a:p>
                  </a:txBody>
                  <a:tcPr marT="34300" marB="34300" marR="91450" marL="91450"/>
                </a:tc>
                <a:tc>
                  <a:txBody>
                    <a:bodyPr/>
                    <a:lstStyle/>
                    <a:p>
                      <a:pPr indent="0" lvl="0" marL="0" marR="0" rtl="0" algn="l">
                        <a:lnSpc>
                          <a:spcPct val="100000"/>
                        </a:lnSpc>
                        <a:spcBef>
                          <a:spcPts val="0"/>
                        </a:spcBef>
                        <a:spcAft>
                          <a:spcPts val="0"/>
                        </a:spcAft>
                        <a:buClr>
                          <a:srgbClr val="000000"/>
                        </a:buClr>
                        <a:buSzPts val="1100"/>
                        <a:buFont typeface="Arial"/>
                        <a:buNone/>
                      </a:pPr>
                      <a:r>
                        <a:rPr lang="en" sz="1100"/>
                        <a:t>Tutorial</a:t>
                      </a:r>
                      <a:endParaRPr sz="1100" u="none" cap="none" strike="noStrike"/>
                    </a:p>
                  </a:txBody>
                  <a:tcPr marT="34300" marB="34300" marR="91450" marL="91450"/>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FF0000"/>
                          </a:solidFill>
                        </a:rPr>
                        <a:t>an</a:t>
                      </a:r>
                      <a:endParaRPr sz="1100" u="none" cap="none" strike="noStrike">
                        <a:solidFill>
                          <a:srgbClr val="FF0000"/>
                        </a:solidFill>
                      </a:endParaRPr>
                    </a:p>
                  </a:txBody>
                  <a:tcPr marT="34300" marB="34300" marR="91450" marL="91450"/>
                </a:tc>
              </a:tr>
              <a:tr h="2781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Gloss</a:t>
                      </a:r>
                      <a:endParaRPr sz="1100" u="none" cap="none" strike="noStrike"/>
                    </a:p>
                  </a:txBody>
                  <a:tcPr marT="34300" marB="34300" marR="91450" marL="91450"/>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I</a:t>
                      </a:r>
                      <a:endParaRPr sz="1100" u="none" cap="none" strike="noStrike"/>
                    </a:p>
                  </a:txBody>
                  <a:tcPr marT="34300" marB="34300" marR="91450" marL="91450"/>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FF0000"/>
                          </a:solidFill>
                        </a:rPr>
                        <a:t>register/</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FF0000"/>
                          </a:solidFill>
                        </a:rPr>
                        <a:t>cancel</a:t>
                      </a:r>
                      <a:endParaRPr sz="1100" u="none" cap="none" strike="noStrike">
                        <a:solidFill>
                          <a:srgbClr val="FF0000"/>
                        </a:solidFill>
                      </a:endParaRPr>
                    </a:p>
                  </a:txBody>
                  <a:tcPr marT="34300" marB="34300" marR="91450" marL="91450"/>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myself</a:t>
                      </a:r>
                      <a:endParaRPr sz="1100" u="none" cap="none" strike="noStrike"/>
                    </a:p>
                  </a:txBody>
                  <a:tcPr marT="34300" marB="34300" marR="91450" marL="91450"/>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to</a:t>
                      </a:r>
                      <a:endParaRPr sz="1100" u="none" cap="none" strike="noStrike"/>
                    </a:p>
                  </a:txBody>
                  <a:tcPr marT="34300" marB="34300" marR="91450" marL="91450"/>
                </a:tc>
                <a:tc>
                  <a:txBody>
                    <a:bodyPr/>
                    <a:lstStyle/>
                    <a:p>
                      <a:pPr indent="0" lvl="0" marL="0" marR="0" rtl="0" algn="l">
                        <a:lnSpc>
                          <a:spcPct val="100000"/>
                        </a:lnSpc>
                        <a:spcBef>
                          <a:spcPts val="0"/>
                        </a:spcBef>
                        <a:spcAft>
                          <a:spcPts val="0"/>
                        </a:spcAft>
                        <a:buClr>
                          <a:srgbClr val="000000"/>
                        </a:buClr>
                        <a:buSzPts val="1100"/>
                        <a:buFont typeface="Arial"/>
                        <a:buNone/>
                      </a:pPr>
                      <a:r>
                        <a:rPr lang="en" sz="1100"/>
                        <a:t>E2E</a:t>
                      </a:r>
                      <a:endParaRPr sz="1100" u="none" cap="none" strike="noStrike"/>
                    </a:p>
                  </a:txBody>
                  <a:tcPr marT="34300" marB="34300" marR="91450" marL="91450"/>
                </a:tc>
                <a:tc>
                  <a:txBody>
                    <a:bodyPr/>
                    <a:lstStyle/>
                    <a:p>
                      <a:pPr indent="0" lvl="0" marL="0" marR="0" rtl="0" algn="l">
                        <a:lnSpc>
                          <a:spcPct val="100000"/>
                        </a:lnSpc>
                        <a:spcBef>
                          <a:spcPts val="0"/>
                        </a:spcBef>
                        <a:spcAft>
                          <a:spcPts val="0"/>
                        </a:spcAft>
                        <a:buClr>
                          <a:srgbClr val="000000"/>
                        </a:buClr>
                        <a:buSzPts val="1100"/>
                        <a:buFont typeface="Arial"/>
                        <a:buNone/>
                      </a:pPr>
                      <a:r>
                        <a:rPr lang="en" sz="1100"/>
                        <a:t>tutorial</a:t>
                      </a:r>
                      <a:endParaRPr sz="1100" u="none" cap="none" strike="noStrike"/>
                    </a:p>
                  </a:txBody>
                  <a:tcPr marT="34300" marB="34300" marR="91450" marL="91450"/>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91450" marL="91450"/>
                </a:tc>
              </a:tr>
              <a:tr h="2781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English</a:t>
                      </a:r>
                      <a:endParaRPr sz="1100" u="none" cap="none" strike="noStrike"/>
                    </a:p>
                  </a:txBody>
                  <a:tcPr marT="34300" marB="34300" marR="91450" marL="91450"/>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I</a:t>
                      </a:r>
                      <a:endParaRPr sz="1100" u="none" cap="none" strike="noStrike"/>
                    </a:p>
                  </a:txBody>
                  <a:tcPr marT="34300" marB="34300" marR="91450" marL="91450"/>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a:t>
                      </a:r>
                      <a:endParaRPr sz="1100" u="none" cap="none" strike="noStrike"/>
                    </a:p>
                  </a:txBody>
                  <a:tcPr marT="34300" marB="34300" marR="91450" marL="91450"/>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91450" marL="91450"/>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91450" marL="91450"/>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91450" marL="91450"/>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91450" marL="91450"/>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91450" marL="91450"/>
                </a:tc>
              </a:tr>
            </a:tbl>
          </a:graphicData>
        </a:graphic>
      </p:graphicFrame>
      <p:sp>
        <p:nvSpPr>
          <p:cNvPr id="5620" name="Google Shape;5620;p335"/>
          <p:cNvSpPr txBox="1"/>
          <p:nvPr>
            <p:ph idx="12" type="sldNum"/>
          </p:nvPr>
        </p:nvSpPr>
        <p:spPr>
          <a:xfrm>
            <a:off x="8316141" y="4738799"/>
            <a:ext cx="370800" cy="2739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4" name="Shape 5624"/>
        <p:cNvGrpSpPr/>
        <p:nvPr/>
      </p:nvGrpSpPr>
      <p:grpSpPr>
        <a:xfrm>
          <a:off x="0" y="0"/>
          <a:ext cx="0" cy="0"/>
          <a:chOff x="0" y="0"/>
          <a:chExt cx="0" cy="0"/>
        </a:xfrm>
      </p:grpSpPr>
      <p:sp>
        <p:nvSpPr>
          <p:cNvPr id="5625" name="Google Shape;5625;p336"/>
          <p:cNvSpPr txBox="1"/>
          <p:nvPr>
            <p:ph type="title"/>
          </p:nvPr>
        </p:nvSpPr>
        <p:spPr>
          <a:xfrm>
            <a:off x="359999" y="233021"/>
            <a:ext cx="8326799" cy="42525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600"/>
              <a:buFont typeface="Calibri"/>
              <a:buNone/>
            </a:pPr>
            <a:r>
              <a:rPr lang="en"/>
              <a:t>Simultaneous Translation</a:t>
            </a:r>
            <a:endParaRPr/>
          </a:p>
        </p:txBody>
      </p:sp>
      <p:sp>
        <p:nvSpPr>
          <p:cNvPr id="5626" name="Google Shape;5626;p336"/>
          <p:cNvSpPr txBox="1"/>
          <p:nvPr>
            <p:ph idx="1" type="body"/>
          </p:nvPr>
        </p:nvSpPr>
        <p:spPr>
          <a:xfrm>
            <a:off x="359999" y="729000"/>
            <a:ext cx="8326799" cy="2040233"/>
          </a:xfrm>
          <a:prstGeom prst="rect">
            <a:avLst/>
          </a:prstGeom>
          <a:noFill/>
          <a:ln>
            <a:noFill/>
          </a:ln>
        </p:spPr>
        <p:txBody>
          <a:bodyPr anchorCtr="0" anchor="t" bIns="0" lIns="0" spcFirstLastPara="1" rIns="0" wrap="square" tIns="0">
            <a:noAutofit/>
          </a:bodyPr>
          <a:lstStyle/>
          <a:p>
            <a:pPr indent="-342900" lvl="0" marL="342900" rtl="0" algn="l">
              <a:lnSpc>
                <a:spcPct val="100000"/>
              </a:lnSpc>
              <a:spcBef>
                <a:spcPts val="0"/>
              </a:spcBef>
              <a:spcAft>
                <a:spcPts val="0"/>
              </a:spcAft>
              <a:buClr>
                <a:schemeClr val="dk1"/>
              </a:buClr>
              <a:buSzPts val="2400"/>
              <a:buChar char="•"/>
            </a:pPr>
            <a:r>
              <a:rPr lang="en"/>
              <a:t>Approaches:</a:t>
            </a:r>
            <a:endParaRPr/>
          </a:p>
          <a:p>
            <a:pPr indent="-381000" lvl="1" marL="914400" rtl="0" algn="l">
              <a:lnSpc>
                <a:spcPct val="100000"/>
              </a:lnSpc>
              <a:spcBef>
                <a:spcPts val="0"/>
              </a:spcBef>
              <a:spcAft>
                <a:spcPts val="0"/>
              </a:spcAft>
              <a:buClr>
                <a:schemeClr val="dk1"/>
              </a:buClr>
              <a:buSzPts val="2400"/>
              <a:buChar char="-"/>
            </a:pPr>
            <a:r>
              <a:rPr lang="en"/>
              <a:t>Learn optimal segmentation strategies</a:t>
            </a:r>
            <a:endParaRPr/>
          </a:p>
          <a:p>
            <a:pPr indent="-381000" lvl="2" marL="1371600" rtl="0" algn="l">
              <a:lnSpc>
                <a:spcPct val="100000"/>
              </a:lnSpc>
              <a:spcBef>
                <a:spcPts val="0"/>
              </a:spcBef>
              <a:spcAft>
                <a:spcPts val="0"/>
              </a:spcAft>
              <a:buClr>
                <a:schemeClr val="dk1"/>
              </a:buClr>
              <a:buSzPts val="2400"/>
              <a:buChar char="-"/>
            </a:pPr>
            <a:r>
              <a:rPr lang="en"/>
              <a:t>Create segments that optimizing tradeoff between </a:t>
            </a:r>
            <a:br>
              <a:rPr lang="en"/>
            </a:br>
            <a:r>
              <a:rPr lang="en"/>
              <a:t>segment length and translation quality</a:t>
            </a:r>
            <a:endParaRPr/>
          </a:p>
          <a:p>
            <a:pPr indent="-381000" lvl="2" marL="1371600" rtl="0" algn="l">
              <a:lnSpc>
                <a:spcPct val="100000"/>
              </a:lnSpc>
              <a:spcBef>
                <a:spcPts val="0"/>
              </a:spcBef>
              <a:spcAft>
                <a:spcPts val="0"/>
              </a:spcAft>
              <a:buClr>
                <a:schemeClr val="dk1"/>
              </a:buClr>
              <a:buSzPts val="2400"/>
              <a:buChar char="-"/>
            </a:pPr>
            <a:r>
              <a:rPr lang="en"/>
              <a:t>Advantages:</a:t>
            </a:r>
            <a:endParaRPr/>
          </a:p>
          <a:p>
            <a:pPr indent="-381000" lvl="3" marL="1828800" rtl="0" algn="l">
              <a:lnSpc>
                <a:spcPct val="100000"/>
              </a:lnSpc>
              <a:spcBef>
                <a:spcPts val="0"/>
              </a:spcBef>
              <a:spcAft>
                <a:spcPts val="0"/>
              </a:spcAft>
              <a:buClr>
                <a:schemeClr val="dk1"/>
              </a:buClr>
              <a:buSzPts val="2400"/>
              <a:buChar char="-"/>
            </a:pPr>
            <a:r>
              <a:rPr lang="en"/>
              <a:t>No changes to the system</a:t>
            </a:r>
            <a:endParaRPr/>
          </a:p>
          <a:p>
            <a:pPr indent="-381000" lvl="2" marL="1371600" rtl="0" algn="l">
              <a:lnSpc>
                <a:spcPct val="100000"/>
              </a:lnSpc>
              <a:spcBef>
                <a:spcPts val="0"/>
              </a:spcBef>
              <a:spcAft>
                <a:spcPts val="0"/>
              </a:spcAft>
              <a:buClr>
                <a:schemeClr val="dk1"/>
              </a:buClr>
              <a:buSzPts val="2400"/>
              <a:buChar char="-"/>
            </a:pPr>
            <a:r>
              <a:rPr lang="en"/>
              <a:t>Disadvantage:</a:t>
            </a:r>
            <a:endParaRPr/>
          </a:p>
          <a:p>
            <a:pPr indent="-381000" lvl="3" marL="1828800" rtl="0" algn="l">
              <a:lnSpc>
                <a:spcPct val="100000"/>
              </a:lnSpc>
              <a:spcBef>
                <a:spcPts val="0"/>
              </a:spcBef>
              <a:spcAft>
                <a:spcPts val="0"/>
              </a:spcAft>
              <a:buClr>
                <a:schemeClr val="dk1"/>
              </a:buClr>
              <a:buSzPts val="2400"/>
              <a:buChar char="-"/>
            </a:pPr>
            <a:r>
              <a:rPr lang="en"/>
              <a:t>Shorter context during translation</a:t>
            </a:r>
            <a:endParaRPr/>
          </a:p>
          <a:p>
            <a:pPr indent="-342900" lvl="2" marL="1371600" rtl="0" algn="l">
              <a:lnSpc>
                <a:spcPct val="100000"/>
              </a:lnSpc>
              <a:spcBef>
                <a:spcPts val="0"/>
              </a:spcBef>
              <a:spcAft>
                <a:spcPts val="0"/>
              </a:spcAft>
              <a:buSzPts val="1800"/>
              <a:buChar char="-"/>
            </a:pPr>
            <a:r>
              <a:rPr lang="en"/>
              <a:t>Mainly used in cascaded approaches (e.g. Oda et al., 2014)</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p:txBody>
      </p:sp>
      <p:sp>
        <p:nvSpPr>
          <p:cNvPr id="5627" name="Google Shape;5627;p336"/>
          <p:cNvSpPr txBox="1"/>
          <p:nvPr/>
        </p:nvSpPr>
        <p:spPr>
          <a:xfrm>
            <a:off x="6567855" y="1773848"/>
            <a:ext cx="1759500" cy="13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Example: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Ich melde mich</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zur Konferenz an</a:t>
            </a:r>
            <a:endParaRPr b="0" i="0" sz="1800" u="none" cap="none" strike="noStrike">
              <a:solidFill>
                <a:schemeClr val="dk1"/>
              </a:solidFill>
              <a:latin typeface="Calibri"/>
              <a:ea typeface="Calibri"/>
              <a:cs typeface="Calibri"/>
              <a:sym typeface="Calibri"/>
            </a:endParaRPr>
          </a:p>
        </p:txBody>
      </p:sp>
      <p:sp>
        <p:nvSpPr>
          <p:cNvPr id="5628" name="Google Shape;5628;p336"/>
          <p:cNvSpPr txBox="1"/>
          <p:nvPr>
            <p:ph idx="12" type="sldNum"/>
          </p:nvPr>
        </p:nvSpPr>
        <p:spPr>
          <a:xfrm>
            <a:off x="8316141" y="4738799"/>
            <a:ext cx="370800" cy="2739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8"/>
          <p:cNvSpPr/>
          <p:nvPr/>
        </p:nvSpPr>
        <p:spPr>
          <a:xfrm>
            <a:off x="1943893" y="1500453"/>
            <a:ext cx="1516500" cy="1831800"/>
          </a:xfrm>
          <a:prstGeom prst="rect">
            <a:avLst/>
          </a:prstGeom>
          <a:solidFill>
            <a:schemeClr val="accent3"/>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ASR</a:t>
            </a:r>
            <a:endParaRPr sz="2000"/>
          </a:p>
        </p:txBody>
      </p:sp>
      <p:sp>
        <p:nvSpPr>
          <p:cNvPr id="611" name="Google Shape;611;p58"/>
          <p:cNvSpPr txBox="1"/>
          <p:nvPr>
            <p:ph type="title"/>
          </p:nvPr>
        </p:nvSpPr>
        <p:spPr>
          <a:xfrm>
            <a:off x="311700" y="2164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Modular Models</a:t>
            </a:r>
            <a:endParaRPr/>
          </a:p>
        </p:txBody>
      </p:sp>
      <p:sp>
        <p:nvSpPr>
          <p:cNvPr id="612" name="Google Shape;612;p58"/>
          <p:cNvSpPr/>
          <p:nvPr/>
        </p:nvSpPr>
        <p:spPr>
          <a:xfrm>
            <a:off x="5355927" y="1500453"/>
            <a:ext cx="1516500" cy="1831800"/>
          </a:xfrm>
          <a:prstGeom prst="rect">
            <a:avLst/>
          </a:prstGeom>
          <a:solidFill>
            <a:schemeClr val="accent3"/>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MT</a:t>
            </a:r>
            <a:endParaRPr sz="2000"/>
          </a:p>
        </p:txBody>
      </p:sp>
      <p:pic>
        <p:nvPicPr>
          <p:cNvPr id="613" name="Google Shape;613;p58"/>
          <p:cNvPicPr preferRelativeResize="0"/>
          <p:nvPr/>
        </p:nvPicPr>
        <p:blipFill>
          <a:blip r:embed="rId3">
            <a:alphaModFix/>
          </a:blip>
          <a:stretch>
            <a:fillRect/>
          </a:stretch>
        </p:blipFill>
        <p:spPr>
          <a:xfrm>
            <a:off x="1934700" y="858628"/>
            <a:ext cx="1588956" cy="503227"/>
          </a:xfrm>
          <a:prstGeom prst="rect">
            <a:avLst/>
          </a:prstGeom>
          <a:noFill/>
          <a:ln>
            <a:noFill/>
          </a:ln>
        </p:spPr>
      </p:pic>
      <p:sp>
        <p:nvSpPr>
          <p:cNvPr id="614" name="Google Shape;614;p58"/>
          <p:cNvSpPr txBox="1"/>
          <p:nvPr/>
        </p:nvSpPr>
        <p:spPr>
          <a:xfrm>
            <a:off x="5297050" y="839825"/>
            <a:ext cx="15891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rPr>
              <a:t>Das ist ein Satz.</a:t>
            </a:r>
            <a:endParaRPr>
              <a:solidFill>
                <a:srgbClr val="073763"/>
              </a:solidFill>
            </a:endParaRPr>
          </a:p>
        </p:txBody>
      </p:sp>
      <p:cxnSp>
        <p:nvCxnSpPr>
          <p:cNvPr id="615" name="Google Shape;615;p58"/>
          <p:cNvCxnSpPr>
            <a:stCxn id="616" idx="3"/>
            <a:endCxn id="614" idx="1"/>
          </p:cNvCxnSpPr>
          <p:nvPr/>
        </p:nvCxnSpPr>
        <p:spPr>
          <a:xfrm flipH="1" rot="10800000">
            <a:off x="3555225" y="1099900"/>
            <a:ext cx="1741800" cy="2791200"/>
          </a:xfrm>
          <a:prstGeom prst="curvedConnector3">
            <a:avLst>
              <a:gd fmla="val 50001" name="adj1"/>
            </a:avLst>
          </a:prstGeom>
          <a:noFill/>
          <a:ln cap="flat" cmpd="sng" w="28575">
            <a:solidFill>
              <a:srgbClr val="674EA7"/>
            </a:solidFill>
            <a:prstDash val="solid"/>
            <a:round/>
            <a:headEnd len="med" w="med" type="none"/>
            <a:tailEnd len="med" w="med" type="stealth"/>
          </a:ln>
        </p:spPr>
      </p:cxnSp>
      <p:cxnSp>
        <p:nvCxnSpPr>
          <p:cNvPr id="617" name="Google Shape;617;p58"/>
          <p:cNvCxnSpPr/>
          <p:nvPr/>
        </p:nvCxnSpPr>
        <p:spPr>
          <a:xfrm>
            <a:off x="2710624" y="1206380"/>
            <a:ext cx="300" cy="232200"/>
          </a:xfrm>
          <a:prstGeom prst="straightConnector1">
            <a:avLst/>
          </a:prstGeom>
          <a:noFill/>
          <a:ln cap="flat" cmpd="sng" w="9525">
            <a:solidFill>
              <a:srgbClr val="674EA7"/>
            </a:solidFill>
            <a:prstDash val="solid"/>
            <a:round/>
            <a:headEnd len="med" w="med" type="none"/>
            <a:tailEnd len="med" w="med" type="stealth"/>
          </a:ln>
        </p:spPr>
      </p:cxnSp>
      <p:cxnSp>
        <p:nvCxnSpPr>
          <p:cNvPr id="618" name="Google Shape;618;p58"/>
          <p:cNvCxnSpPr/>
          <p:nvPr/>
        </p:nvCxnSpPr>
        <p:spPr>
          <a:xfrm>
            <a:off x="6127697" y="1206380"/>
            <a:ext cx="300" cy="232200"/>
          </a:xfrm>
          <a:prstGeom prst="straightConnector1">
            <a:avLst/>
          </a:prstGeom>
          <a:noFill/>
          <a:ln cap="flat" cmpd="sng" w="9525">
            <a:solidFill>
              <a:srgbClr val="674EA7"/>
            </a:solidFill>
            <a:prstDash val="solid"/>
            <a:round/>
            <a:headEnd len="med" w="med" type="none"/>
            <a:tailEnd len="med" w="med" type="stealth"/>
          </a:ln>
        </p:spPr>
      </p:cxnSp>
      <p:sp>
        <p:nvSpPr>
          <p:cNvPr id="616" name="Google Shape;616;p58"/>
          <p:cNvSpPr txBox="1"/>
          <p:nvPr/>
        </p:nvSpPr>
        <p:spPr>
          <a:xfrm>
            <a:off x="1859925" y="3631150"/>
            <a:ext cx="16953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rPr>
              <a:t>das uh ist ein satz</a:t>
            </a:r>
            <a:endParaRPr>
              <a:solidFill>
                <a:srgbClr val="073763"/>
              </a:solidFill>
            </a:endParaRPr>
          </a:p>
        </p:txBody>
      </p:sp>
      <p:sp>
        <p:nvSpPr>
          <p:cNvPr id="619" name="Google Shape;619;p58"/>
          <p:cNvSpPr txBox="1"/>
          <p:nvPr/>
        </p:nvSpPr>
        <p:spPr>
          <a:xfrm>
            <a:off x="5109050" y="3631150"/>
            <a:ext cx="20205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80000"/>
                </a:solidFill>
              </a:rPr>
              <a:t>This is a sentence.</a:t>
            </a:r>
            <a:endParaRPr>
              <a:solidFill>
                <a:srgbClr val="980000"/>
              </a:solidFill>
            </a:endParaRPr>
          </a:p>
        </p:txBody>
      </p:sp>
      <p:cxnSp>
        <p:nvCxnSpPr>
          <p:cNvPr id="620" name="Google Shape;620;p58"/>
          <p:cNvCxnSpPr>
            <a:stCxn id="612" idx="2"/>
            <a:endCxn id="619" idx="0"/>
          </p:cNvCxnSpPr>
          <p:nvPr/>
        </p:nvCxnSpPr>
        <p:spPr>
          <a:xfrm>
            <a:off x="6114177" y="3332253"/>
            <a:ext cx="5100" cy="298800"/>
          </a:xfrm>
          <a:prstGeom prst="straightConnector1">
            <a:avLst/>
          </a:prstGeom>
          <a:noFill/>
          <a:ln cap="flat" cmpd="sng" w="9525">
            <a:solidFill>
              <a:srgbClr val="674EA7"/>
            </a:solidFill>
            <a:prstDash val="solid"/>
            <a:round/>
            <a:headEnd len="med" w="med" type="none"/>
            <a:tailEnd len="med" w="med" type="stealth"/>
          </a:ln>
        </p:spPr>
      </p:cxnSp>
      <p:cxnSp>
        <p:nvCxnSpPr>
          <p:cNvPr id="621" name="Google Shape;621;p58"/>
          <p:cNvCxnSpPr>
            <a:stCxn id="610" idx="2"/>
            <a:endCxn id="616" idx="0"/>
          </p:cNvCxnSpPr>
          <p:nvPr/>
        </p:nvCxnSpPr>
        <p:spPr>
          <a:xfrm>
            <a:off x="2702143" y="3332253"/>
            <a:ext cx="5400" cy="298800"/>
          </a:xfrm>
          <a:prstGeom prst="straightConnector1">
            <a:avLst/>
          </a:prstGeom>
          <a:noFill/>
          <a:ln cap="flat" cmpd="sng" w="9525">
            <a:solidFill>
              <a:srgbClr val="674EA7"/>
            </a:solidFill>
            <a:prstDash val="solid"/>
            <a:round/>
            <a:headEnd len="med" w="med" type="none"/>
            <a:tailEnd len="med" w="med" type="stealth"/>
          </a:ln>
        </p:spPr>
      </p:cxnSp>
      <p:sp>
        <p:nvSpPr>
          <p:cNvPr id="622" name="Google Shape;622;p58"/>
          <p:cNvSpPr txBox="1"/>
          <p:nvPr/>
        </p:nvSpPr>
        <p:spPr>
          <a:xfrm>
            <a:off x="3684950" y="4723520"/>
            <a:ext cx="11733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500">
                <a:solidFill>
                  <a:srgbClr val="674EA7"/>
                </a:solidFill>
              </a:rPr>
              <a:t>2 models</a:t>
            </a:r>
            <a:endParaRPr sz="1500">
              <a:solidFill>
                <a:srgbClr val="674EA7"/>
              </a:solidFill>
            </a:endParaRPr>
          </a:p>
        </p:txBody>
      </p:sp>
      <p:sp>
        <p:nvSpPr>
          <p:cNvPr id="623" name="Google Shape;623;p5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2" name="Shape 5632"/>
        <p:cNvGrpSpPr/>
        <p:nvPr/>
      </p:nvGrpSpPr>
      <p:grpSpPr>
        <a:xfrm>
          <a:off x="0" y="0"/>
          <a:ext cx="0" cy="0"/>
          <a:chOff x="0" y="0"/>
          <a:chExt cx="0" cy="0"/>
        </a:xfrm>
      </p:grpSpPr>
      <p:sp>
        <p:nvSpPr>
          <p:cNvPr id="5633" name="Google Shape;5633;p337"/>
          <p:cNvSpPr txBox="1"/>
          <p:nvPr>
            <p:ph type="title"/>
          </p:nvPr>
        </p:nvSpPr>
        <p:spPr>
          <a:xfrm>
            <a:off x="359999" y="233021"/>
            <a:ext cx="8326800" cy="425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600"/>
              <a:buFont typeface="Calibri"/>
              <a:buNone/>
            </a:pPr>
            <a:r>
              <a:rPr lang="en"/>
              <a:t>Simultaneous Translation</a:t>
            </a:r>
            <a:endParaRPr/>
          </a:p>
        </p:txBody>
      </p:sp>
      <p:sp>
        <p:nvSpPr>
          <p:cNvPr id="5634" name="Google Shape;5634;p337"/>
          <p:cNvSpPr txBox="1"/>
          <p:nvPr>
            <p:ph idx="1" type="body"/>
          </p:nvPr>
        </p:nvSpPr>
        <p:spPr>
          <a:xfrm>
            <a:off x="359999" y="729000"/>
            <a:ext cx="8326800" cy="2040300"/>
          </a:xfrm>
          <a:prstGeom prst="rect">
            <a:avLst/>
          </a:prstGeom>
          <a:noFill/>
          <a:ln>
            <a:noFill/>
          </a:ln>
        </p:spPr>
        <p:txBody>
          <a:bodyPr anchorCtr="0" anchor="t" bIns="0" lIns="0" spcFirstLastPara="1" rIns="0" wrap="square" tIns="0">
            <a:noAutofit/>
          </a:bodyPr>
          <a:lstStyle/>
          <a:p>
            <a:pPr indent="-342900" lvl="0" marL="342900" rtl="0" algn="l">
              <a:lnSpc>
                <a:spcPct val="100000"/>
              </a:lnSpc>
              <a:spcBef>
                <a:spcPts val="0"/>
              </a:spcBef>
              <a:spcAft>
                <a:spcPts val="0"/>
              </a:spcAft>
              <a:buClr>
                <a:schemeClr val="dk1"/>
              </a:buClr>
              <a:buSzPts val="2400"/>
              <a:buChar char="•"/>
            </a:pPr>
            <a:r>
              <a:rPr lang="en"/>
              <a:t>Approaches:</a:t>
            </a:r>
            <a:endParaRPr/>
          </a:p>
          <a:p>
            <a:pPr indent="-381000" lvl="1" marL="914400" rtl="0" algn="l">
              <a:lnSpc>
                <a:spcPct val="100000"/>
              </a:lnSpc>
              <a:spcBef>
                <a:spcPts val="0"/>
              </a:spcBef>
              <a:spcAft>
                <a:spcPts val="0"/>
              </a:spcAft>
              <a:buClr>
                <a:schemeClr val="dk1"/>
              </a:buClr>
              <a:buSzPts val="2400"/>
              <a:buChar char="-"/>
            </a:pPr>
            <a:r>
              <a:rPr lang="en"/>
              <a:t>Learn optimal segmentation strategies</a:t>
            </a:r>
            <a:endParaRPr/>
          </a:p>
          <a:p>
            <a:pPr indent="-381000" lvl="1" marL="914400" rtl="0" algn="l">
              <a:lnSpc>
                <a:spcPct val="100000"/>
              </a:lnSpc>
              <a:spcBef>
                <a:spcPts val="0"/>
              </a:spcBef>
              <a:spcAft>
                <a:spcPts val="0"/>
              </a:spcAft>
              <a:buClr>
                <a:schemeClr val="dk1"/>
              </a:buClr>
              <a:buSzPts val="2400"/>
              <a:buChar char="-"/>
            </a:pPr>
            <a:r>
              <a:rPr lang="en"/>
              <a:t>Re-translate / Iterative -update</a:t>
            </a:r>
            <a:endParaRPr/>
          </a:p>
          <a:p>
            <a:pPr indent="-355600" lvl="2" marL="1371600" rtl="0" algn="l">
              <a:lnSpc>
                <a:spcPct val="100000"/>
              </a:lnSpc>
              <a:spcBef>
                <a:spcPts val="0"/>
              </a:spcBef>
              <a:spcAft>
                <a:spcPts val="0"/>
              </a:spcAft>
              <a:buClr>
                <a:schemeClr val="dk1"/>
              </a:buClr>
              <a:buSzPts val="2000"/>
              <a:buChar char="-"/>
            </a:pPr>
            <a:r>
              <a:rPr lang="en"/>
              <a:t>Directly output first hypothesis</a:t>
            </a:r>
            <a:endParaRPr/>
          </a:p>
          <a:p>
            <a:pPr indent="-355600" lvl="2" marL="1371600" rtl="0" algn="l">
              <a:lnSpc>
                <a:spcPct val="100000"/>
              </a:lnSpc>
              <a:spcBef>
                <a:spcPts val="0"/>
              </a:spcBef>
              <a:spcAft>
                <a:spcPts val="0"/>
              </a:spcAft>
              <a:buClr>
                <a:schemeClr val="dk1"/>
              </a:buClr>
              <a:buSzPts val="2000"/>
              <a:buChar char="-"/>
            </a:pPr>
            <a:r>
              <a:rPr lang="en"/>
              <a:t>If more context is available:</a:t>
            </a:r>
            <a:endParaRPr/>
          </a:p>
          <a:p>
            <a:pPr indent="-355600" lvl="3" marL="1828800" rtl="0" algn="l">
              <a:lnSpc>
                <a:spcPct val="100000"/>
              </a:lnSpc>
              <a:spcBef>
                <a:spcPts val="0"/>
              </a:spcBef>
              <a:spcAft>
                <a:spcPts val="0"/>
              </a:spcAft>
              <a:buClr>
                <a:schemeClr val="dk1"/>
              </a:buClr>
              <a:buSzPts val="2000"/>
              <a:buChar char="-"/>
            </a:pPr>
            <a:r>
              <a:rPr lang="en"/>
              <a:t>Update with better hypothesis</a:t>
            </a:r>
            <a:endParaRPr/>
          </a:p>
          <a:p>
            <a:pPr indent="-342900" lvl="2" marL="1371600" rtl="0" algn="l">
              <a:lnSpc>
                <a:spcPct val="100000"/>
              </a:lnSpc>
              <a:spcBef>
                <a:spcPts val="0"/>
              </a:spcBef>
              <a:spcAft>
                <a:spcPts val="0"/>
              </a:spcAft>
              <a:buSzPts val="1800"/>
              <a:buChar char="-"/>
            </a:pPr>
            <a:r>
              <a:rPr lang="en"/>
              <a:t>Cascade </a:t>
            </a:r>
            <a:endParaRPr/>
          </a:p>
          <a:p>
            <a:pPr indent="-342900" lvl="3" marL="1828800" rtl="0" algn="l">
              <a:lnSpc>
                <a:spcPct val="100000"/>
              </a:lnSpc>
              <a:spcBef>
                <a:spcPts val="0"/>
              </a:spcBef>
              <a:spcAft>
                <a:spcPts val="0"/>
              </a:spcAft>
              <a:buSzPts val="1800"/>
              <a:buChar char="-"/>
            </a:pPr>
            <a:r>
              <a:rPr lang="en"/>
              <a:t>(Niehues et al, 2018; Arivazhagan et al, 2020)</a:t>
            </a:r>
            <a:endParaRPr/>
          </a:p>
          <a:p>
            <a:pPr indent="-342900" lvl="2" marL="1371600" rtl="0" algn="l">
              <a:lnSpc>
                <a:spcPct val="100000"/>
              </a:lnSpc>
              <a:spcBef>
                <a:spcPts val="0"/>
              </a:spcBef>
              <a:spcAft>
                <a:spcPts val="0"/>
              </a:spcAft>
              <a:buSzPts val="1800"/>
              <a:buChar char="-"/>
            </a:pPr>
            <a:r>
              <a:rPr lang="en"/>
              <a:t>End-to-end </a:t>
            </a:r>
            <a:endParaRPr/>
          </a:p>
          <a:p>
            <a:pPr indent="-342900" lvl="3" marL="1828800" rtl="0" algn="l">
              <a:lnSpc>
                <a:spcPct val="100000"/>
              </a:lnSpc>
              <a:spcBef>
                <a:spcPts val="0"/>
              </a:spcBef>
              <a:spcAft>
                <a:spcPts val="0"/>
              </a:spcAft>
              <a:buSzPts val="1800"/>
              <a:buChar char="-"/>
            </a:pPr>
            <a:r>
              <a:rPr lang="en"/>
              <a:t>(Weller et al, 2021)</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p:txBody>
      </p:sp>
      <p:sp>
        <p:nvSpPr>
          <p:cNvPr id="5635" name="Google Shape;5635;p337"/>
          <p:cNvSpPr txBox="1"/>
          <p:nvPr>
            <p:ph idx="12" type="sldNum"/>
          </p:nvPr>
        </p:nvSpPr>
        <p:spPr>
          <a:xfrm>
            <a:off x="8316141" y="4738799"/>
            <a:ext cx="370800" cy="2739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5636" name="Google Shape;5636;p337"/>
          <p:cNvSpPr txBox="1"/>
          <p:nvPr/>
        </p:nvSpPr>
        <p:spPr>
          <a:xfrm>
            <a:off x="6233575" y="895800"/>
            <a:ext cx="2247600" cy="271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Example: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latin typeface="Calibri"/>
                <a:ea typeface="Calibri"/>
                <a:cs typeface="Calibri"/>
                <a:sym typeface="Calibri"/>
              </a:rPr>
              <a:t>Ich </a:t>
            </a:r>
            <a:endParaRPr sz="18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n" sz="1800">
                <a:solidFill>
                  <a:schemeClr val="dk1"/>
                </a:solidFill>
                <a:latin typeface="Calibri"/>
                <a:ea typeface="Calibri"/>
                <a:cs typeface="Calibri"/>
                <a:sym typeface="Calibri"/>
              </a:rPr>
              <a:t>I</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n" sz="1800">
                <a:latin typeface="Calibri"/>
                <a:ea typeface="Calibri"/>
                <a:cs typeface="Calibri"/>
                <a:sym typeface="Calibri"/>
              </a:rPr>
              <a:t>Ich </a:t>
            </a:r>
            <a:r>
              <a:rPr b="0" i="0" lang="en" sz="1800" u="none" cap="none" strike="noStrike">
                <a:latin typeface="Calibri"/>
                <a:ea typeface="Calibri"/>
                <a:cs typeface="Calibri"/>
                <a:sym typeface="Calibri"/>
              </a:rPr>
              <a:t>melde mich</a:t>
            </a:r>
            <a:endParaRPr b="0" i="0" sz="1800" u="none" cap="none" strike="noStrike">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n" sz="1800">
                <a:solidFill>
                  <a:srgbClr val="9900FF"/>
                </a:solidFill>
                <a:latin typeface="Calibri"/>
                <a:ea typeface="Calibri"/>
                <a:cs typeface="Calibri"/>
                <a:sym typeface="Calibri"/>
              </a:rPr>
              <a:t>I register</a:t>
            </a:r>
            <a:endParaRPr sz="1800">
              <a:solidFill>
                <a:srgbClr val="99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n" sz="1800">
                <a:latin typeface="Calibri"/>
                <a:ea typeface="Calibri"/>
                <a:cs typeface="Calibri"/>
                <a:sym typeface="Calibri"/>
              </a:rPr>
              <a:t>Ich melde mich von</a:t>
            </a:r>
            <a:endParaRPr sz="18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n" sz="1800">
                <a:solidFill>
                  <a:schemeClr val="dk1"/>
                </a:solidFill>
                <a:latin typeface="Calibri"/>
                <a:ea typeface="Calibri"/>
                <a:cs typeface="Calibri"/>
                <a:sym typeface="Calibri"/>
              </a:rPr>
              <a:t>I cancel my registration for</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0" name="Shape 5640"/>
        <p:cNvGrpSpPr/>
        <p:nvPr/>
      </p:nvGrpSpPr>
      <p:grpSpPr>
        <a:xfrm>
          <a:off x="0" y="0"/>
          <a:ext cx="0" cy="0"/>
          <a:chOff x="0" y="0"/>
          <a:chExt cx="0" cy="0"/>
        </a:xfrm>
      </p:grpSpPr>
      <p:sp>
        <p:nvSpPr>
          <p:cNvPr id="5641" name="Google Shape;5641;p338"/>
          <p:cNvSpPr txBox="1"/>
          <p:nvPr>
            <p:ph type="title"/>
          </p:nvPr>
        </p:nvSpPr>
        <p:spPr>
          <a:xfrm>
            <a:off x="359999" y="233021"/>
            <a:ext cx="8326800" cy="425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600"/>
              <a:buFont typeface="Calibri"/>
              <a:buNone/>
            </a:pPr>
            <a:r>
              <a:rPr lang="en"/>
              <a:t>Re-translation</a:t>
            </a:r>
            <a:endParaRPr/>
          </a:p>
        </p:txBody>
      </p:sp>
      <p:sp>
        <p:nvSpPr>
          <p:cNvPr id="5642" name="Google Shape;5642;p338"/>
          <p:cNvSpPr txBox="1"/>
          <p:nvPr>
            <p:ph idx="1" type="body"/>
          </p:nvPr>
        </p:nvSpPr>
        <p:spPr>
          <a:xfrm>
            <a:off x="359999" y="729000"/>
            <a:ext cx="8326800" cy="2040300"/>
          </a:xfrm>
          <a:prstGeom prst="rect">
            <a:avLst/>
          </a:prstGeom>
          <a:noFill/>
          <a:ln>
            <a:noFill/>
          </a:ln>
        </p:spPr>
        <p:txBody>
          <a:bodyPr anchorCtr="0" anchor="t" bIns="0" lIns="0" spcFirstLastPara="1" rIns="0" wrap="square" tIns="0">
            <a:noAutofit/>
          </a:bodyPr>
          <a:lstStyle/>
          <a:p>
            <a:pPr indent="-342900" lvl="0" marL="342900" rtl="0" algn="l">
              <a:lnSpc>
                <a:spcPct val="100000"/>
              </a:lnSpc>
              <a:spcBef>
                <a:spcPts val="0"/>
              </a:spcBef>
              <a:spcAft>
                <a:spcPts val="0"/>
              </a:spcAft>
              <a:buClr>
                <a:schemeClr val="dk1"/>
              </a:buClr>
              <a:buSzPts val="2400"/>
              <a:buChar char="•"/>
            </a:pPr>
            <a:r>
              <a:rPr lang="en"/>
              <a:t>Challenge:</a:t>
            </a:r>
            <a:endParaRPr/>
          </a:p>
          <a:p>
            <a:pPr indent="-342900" lvl="1" marL="914400" rtl="0" algn="l">
              <a:lnSpc>
                <a:spcPct val="100000"/>
              </a:lnSpc>
              <a:spcBef>
                <a:spcPts val="0"/>
              </a:spcBef>
              <a:spcAft>
                <a:spcPts val="0"/>
              </a:spcAft>
              <a:buSzPts val="1800"/>
              <a:buChar char="-"/>
            </a:pPr>
            <a:r>
              <a:rPr lang="en"/>
              <a:t>Flickering</a:t>
            </a:r>
            <a:endParaRPr/>
          </a:p>
          <a:p>
            <a:pPr indent="-342900" lvl="0" marL="457200" rtl="0" algn="l">
              <a:lnSpc>
                <a:spcPct val="100000"/>
              </a:lnSpc>
              <a:spcBef>
                <a:spcPts val="0"/>
              </a:spcBef>
              <a:spcAft>
                <a:spcPts val="0"/>
              </a:spcAft>
              <a:buSzPts val="1800"/>
              <a:buChar char="•"/>
            </a:pPr>
            <a:r>
              <a:rPr lang="en"/>
              <a:t>Ideas:</a:t>
            </a:r>
            <a:endParaRPr/>
          </a:p>
          <a:p>
            <a:pPr indent="-342900" lvl="1" marL="914400" rtl="0" algn="l">
              <a:lnSpc>
                <a:spcPct val="100000"/>
              </a:lnSpc>
              <a:spcBef>
                <a:spcPts val="0"/>
              </a:spcBef>
              <a:spcAft>
                <a:spcPts val="0"/>
              </a:spcAft>
              <a:buSzPts val="1800"/>
              <a:buChar char="-"/>
            </a:pPr>
            <a:r>
              <a:rPr lang="en"/>
              <a:t>Output masking</a:t>
            </a:r>
            <a:endParaRPr/>
          </a:p>
          <a:p>
            <a:pPr indent="-342900" lvl="2" marL="1371600" rtl="0" algn="l">
              <a:lnSpc>
                <a:spcPct val="100000"/>
              </a:lnSpc>
              <a:spcBef>
                <a:spcPts val="0"/>
              </a:spcBef>
              <a:spcAft>
                <a:spcPts val="0"/>
              </a:spcAft>
              <a:buSzPts val="1800"/>
              <a:buChar char="-"/>
            </a:pPr>
            <a:r>
              <a:rPr lang="en"/>
              <a:t>Do not output last tokens</a:t>
            </a:r>
            <a:endParaRPr/>
          </a:p>
          <a:p>
            <a:pPr indent="-342900" lvl="1" marL="914400" rtl="0" algn="l">
              <a:lnSpc>
                <a:spcPct val="100000"/>
              </a:lnSpc>
              <a:spcBef>
                <a:spcPts val="0"/>
              </a:spcBef>
              <a:spcAft>
                <a:spcPts val="0"/>
              </a:spcAft>
              <a:buSzPts val="1800"/>
              <a:buChar char="-"/>
            </a:pPr>
            <a:r>
              <a:rPr lang="en"/>
              <a:t>Constrained decoding:</a:t>
            </a:r>
            <a:endParaRPr/>
          </a:p>
          <a:p>
            <a:pPr indent="-342900" lvl="2" marL="1371600" rtl="0" algn="l">
              <a:lnSpc>
                <a:spcPct val="100000"/>
              </a:lnSpc>
              <a:spcBef>
                <a:spcPts val="0"/>
              </a:spcBef>
              <a:spcAft>
                <a:spcPts val="0"/>
              </a:spcAft>
              <a:buSzPts val="1800"/>
              <a:buChar char="-"/>
            </a:pPr>
            <a:r>
              <a:rPr lang="en"/>
              <a:t>Fixed part of the previous translation</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p:txBody>
      </p:sp>
      <p:sp>
        <p:nvSpPr>
          <p:cNvPr id="5643" name="Google Shape;5643;p338"/>
          <p:cNvSpPr txBox="1"/>
          <p:nvPr>
            <p:ph idx="12" type="sldNum"/>
          </p:nvPr>
        </p:nvSpPr>
        <p:spPr>
          <a:xfrm>
            <a:off x="8316141" y="4738799"/>
            <a:ext cx="370800" cy="2739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5644" name="Google Shape;5644;p338"/>
          <p:cNvSpPr txBox="1"/>
          <p:nvPr/>
        </p:nvSpPr>
        <p:spPr>
          <a:xfrm>
            <a:off x="6233575" y="895800"/>
            <a:ext cx="2247600" cy="271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Example: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latin typeface="Calibri"/>
                <a:ea typeface="Calibri"/>
                <a:cs typeface="Calibri"/>
                <a:sym typeface="Calibri"/>
              </a:rPr>
              <a:t>Ich </a:t>
            </a:r>
            <a:endParaRPr sz="18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n" sz="1800">
                <a:solidFill>
                  <a:schemeClr val="dk1"/>
                </a:solidFill>
                <a:latin typeface="Calibri"/>
                <a:ea typeface="Calibri"/>
                <a:cs typeface="Calibri"/>
                <a:sym typeface="Calibri"/>
              </a:rPr>
              <a:t>I</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n" sz="1800">
                <a:latin typeface="Calibri"/>
                <a:ea typeface="Calibri"/>
                <a:cs typeface="Calibri"/>
                <a:sym typeface="Calibri"/>
              </a:rPr>
              <a:t>Ich </a:t>
            </a:r>
            <a:r>
              <a:rPr b="0" i="0" lang="en" sz="1800" u="none" cap="none" strike="noStrike">
                <a:latin typeface="Calibri"/>
                <a:ea typeface="Calibri"/>
                <a:cs typeface="Calibri"/>
                <a:sym typeface="Calibri"/>
              </a:rPr>
              <a:t>melde mich</a:t>
            </a:r>
            <a:endParaRPr b="0" i="0" sz="1800" u="none" cap="none" strike="noStrike">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n" sz="1800">
                <a:solidFill>
                  <a:srgbClr val="9900FF"/>
                </a:solidFill>
                <a:latin typeface="Calibri"/>
                <a:ea typeface="Calibri"/>
                <a:cs typeface="Calibri"/>
                <a:sym typeface="Calibri"/>
              </a:rPr>
              <a:t>I register</a:t>
            </a:r>
            <a:endParaRPr sz="1800">
              <a:solidFill>
                <a:srgbClr val="99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n" sz="1800">
                <a:latin typeface="Calibri"/>
                <a:ea typeface="Calibri"/>
                <a:cs typeface="Calibri"/>
                <a:sym typeface="Calibri"/>
              </a:rPr>
              <a:t>Ich melde mich von</a:t>
            </a:r>
            <a:endParaRPr sz="18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n" sz="1800">
                <a:solidFill>
                  <a:schemeClr val="dk1"/>
                </a:solidFill>
                <a:latin typeface="Calibri"/>
                <a:ea typeface="Calibri"/>
                <a:cs typeface="Calibri"/>
                <a:sym typeface="Calibri"/>
              </a:rPr>
              <a:t>I cancel my registration for</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8" name="Shape 5648"/>
        <p:cNvGrpSpPr/>
        <p:nvPr/>
      </p:nvGrpSpPr>
      <p:grpSpPr>
        <a:xfrm>
          <a:off x="0" y="0"/>
          <a:ext cx="0" cy="0"/>
          <a:chOff x="0" y="0"/>
          <a:chExt cx="0" cy="0"/>
        </a:xfrm>
      </p:grpSpPr>
      <p:sp>
        <p:nvSpPr>
          <p:cNvPr id="5649" name="Google Shape;5649;p339"/>
          <p:cNvSpPr txBox="1"/>
          <p:nvPr>
            <p:ph type="title"/>
          </p:nvPr>
        </p:nvSpPr>
        <p:spPr>
          <a:xfrm>
            <a:off x="359999" y="233021"/>
            <a:ext cx="8326800" cy="425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600"/>
              <a:buFont typeface="Calibri"/>
              <a:buNone/>
            </a:pPr>
            <a:r>
              <a:rPr lang="en"/>
              <a:t>Simultaneous Translation</a:t>
            </a:r>
            <a:endParaRPr/>
          </a:p>
        </p:txBody>
      </p:sp>
      <p:sp>
        <p:nvSpPr>
          <p:cNvPr id="5650" name="Google Shape;5650;p339"/>
          <p:cNvSpPr txBox="1"/>
          <p:nvPr>
            <p:ph idx="1" type="body"/>
          </p:nvPr>
        </p:nvSpPr>
        <p:spPr>
          <a:xfrm>
            <a:off x="359999" y="729000"/>
            <a:ext cx="8326800" cy="2040300"/>
          </a:xfrm>
          <a:prstGeom prst="rect">
            <a:avLst/>
          </a:prstGeom>
          <a:noFill/>
          <a:ln>
            <a:noFill/>
          </a:ln>
        </p:spPr>
        <p:txBody>
          <a:bodyPr anchorCtr="0" anchor="t" bIns="0" lIns="0" spcFirstLastPara="1" rIns="0" wrap="square" tIns="0">
            <a:noAutofit/>
          </a:bodyPr>
          <a:lstStyle/>
          <a:p>
            <a:pPr indent="-342900" lvl="0" marL="342900" rtl="0" algn="l">
              <a:lnSpc>
                <a:spcPct val="100000"/>
              </a:lnSpc>
              <a:spcBef>
                <a:spcPts val="0"/>
              </a:spcBef>
              <a:spcAft>
                <a:spcPts val="0"/>
              </a:spcAft>
              <a:buClr>
                <a:schemeClr val="dk1"/>
              </a:buClr>
              <a:buSzPts val="2400"/>
              <a:buChar char="•"/>
            </a:pPr>
            <a:r>
              <a:rPr lang="en"/>
              <a:t>Approaches:</a:t>
            </a:r>
            <a:endParaRPr/>
          </a:p>
          <a:p>
            <a:pPr indent="-381000" lvl="1" marL="914400" rtl="0" algn="l">
              <a:lnSpc>
                <a:spcPct val="100000"/>
              </a:lnSpc>
              <a:spcBef>
                <a:spcPts val="0"/>
              </a:spcBef>
              <a:spcAft>
                <a:spcPts val="0"/>
              </a:spcAft>
              <a:buClr>
                <a:schemeClr val="dk1"/>
              </a:buClr>
              <a:buSzPts val="2400"/>
              <a:buChar char="-"/>
            </a:pPr>
            <a:r>
              <a:rPr lang="en"/>
              <a:t>Learn optimal segmentation strategies</a:t>
            </a:r>
            <a:endParaRPr/>
          </a:p>
          <a:p>
            <a:pPr indent="-381000" lvl="1" marL="914400" rtl="0" algn="l">
              <a:lnSpc>
                <a:spcPct val="100000"/>
              </a:lnSpc>
              <a:spcBef>
                <a:spcPts val="0"/>
              </a:spcBef>
              <a:spcAft>
                <a:spcPts val="0"/>
              </a:spcAft>
              <a:buClr>
                <a:schemeClr val="dk1"/>
              </a:buClr>
              <a:buSzPts val="2400"/>
              <a:buChar char="-"/>
            </a:pPr>
            <a:r>
              <a:rPr lang="en"/>
              <a:t>Re-translate</a:t>
            </a:r>
            <a:endParaRPr/>
          </a:p>
          <a:p>
            <a:pPr indent="-381000" lvl="1" marL="914400" rtl="0" algn="l">
              <a:lnSpc>
                <a:spcPct val="100000"/>
              </a:lnSpc>
              <a:spcBef>
                <a:spcPts val="0"/>
              </a:spcBef>
              <a:spcAft>
                <a:spcPts val="0"/>
              </a:spcAft>
              <a:buClr>
                <a:schemeClr val="dk1"/>
              </a:buClr>
              <a:buSzPts val="2400"/>
              <a:buChar char="-"/>
            </a:pPr>
            <a:r>
              <a:rPr lang="en"/>
              <a:t>Stream decoding</a:t>
            </a:r>
            <a:endParaRPr/>
          </a:p>
          <a:p>
            <a:pPr indent="-381000" lvl="2" marL="1371600" rtl="0" algn="l">
              <a:lnSpc>
                <a:spcPct val="100000"/>
              </a:lnSpc>
              <a:spcBef>
                <a:spcPts val="0"/>
              </a:spcBef>
              <a:spcAft>
                <a:spcPts val="0"/>
              </a:spcAft>
              <a:buClr>
                <a:schemeClr val="dk1"/>
              </a:buClr>
              <a:buSzPts val="2400"/>
              <a:buChar char="-"/>
            </a:pPr>
            <a:r>
              <a:rPr lang="en"/>
              <a:t>Dynamically learn when to generate a translation</a:t>
            </a:r>
            <a:endParaRPr/>
          </a:p>
          <a:p>
            <a:pPr indent="-381000" lvl="2" marL="1371600" rtl="0" algn="l">
              <a:lnSpc>
                <a:spcPct val="100000"/>
              </a:lnSpc>
              <a:spcBef>
                <a:spcPts val="0"/>
              </a:spcBef>
              <a:spcAft>
                <a:spcPts val="0"/>
              </a:spcAft>
              <a:buClr>
                <a:schemeClr val="dk1"/>
              </a:buClr>
              <a:buSzPts val="2400"/>
              <a:buChar char="-"/>
            </a:pPr>
            <a:r>
              <a:rPr lang="en"/>
              <a:t>At each time step:</a:t>
            </a:r>
            <a:endParaRPr/>
          </a:p>
          <a:p>
            <a:pPr indent="-381000" lvl="3" marL="1828800" rtl="0" algn="l">
              <a:lnSpc>
                <a:spcPct val="100000"/>
              </a:lnSpc>
              <a:spcBef>
                <a:spcPts val="0"/>
              </a:spcBef>
              <a:spcAft>
                <a:spcPts val="0"/>
              </a:spcAft>
              <a:buClr>
                <a:schemeClr val="dk1"/>
              </a:buClr>
              <a:buSzPts val="2400"/>
              <a:buChar char="-"/>
            </a:pPr>
            <a:r>
              <a:rPr lang="en"/>
              <a:t>Decided to output word</a:t>
            </a:r>
            <a:endParaRPr/>
          </a:p>
          <a:p>
            <a:pPr indent="-381000" lvl="3" marL="1828800" rtl="0" algn="l">
              <a:lnSpc>
                <a:spcPct val="100000"/>
              </a:lnSpc>
              <a:spcBef>
                <a:spcPts val="0"/>
              </a:spcBef>
              <a:spcAft>
                <a:spcPts val="0"/>
              </a:spcAft>
              <a:buClr>
                <a:schemeClr val="dk1"/>
              </a:buClr>
              <a:buSzPts val="2400"/>
              <a:buChar char="-"/>
            </a:pPr>
            <a:r>
              <a:rPr lang="en"/>
              <a:t>Wait for additional input</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p:txBody>
      </p:sp>
      <p:sp>
        <p:nvSpPr>
          <p:cNvPr id="5651" name="Google Shape;5651;p339"/>
          <p:cNvSpPr txBox="1"/>
          <p:nvPr>
            <p:ph idx="12" type="sldNum"/>
          </p:nvPr>
        </p:nvSpPr>
        <p:spPr>
          <a:xfrm>
            <a:off x="8316141" y="4738799"/>
            <a:ext cx="370800" cy="2739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5" name="Shape 5655"/>
        <p:cNvGrpSpPr/>
        <p:nvPr/>
      </p:nvGrpSpPr>
      <p:grpSpPr>
        <a:xfrm>
          <a:off x="0" y="0"/>
          <a:ext cx="0" cy="0"/>
          <a:chOff x="0" y="0"/>
          <a:chExt cx="0" cy="0"/>
        </a:xfrm>
      </p:grpSpPr>
      <p:sp>
        <p:nvSpPr>
          <p:cNvPr id="5656" name="Google Shape;5656;p340"/>
          <p:cNvSpPr txBox="1"/>
          <p:nvPr>
            <p:ph type="title"/>
          </p:nvPr>
        </p:nvSpPr>
        <p:spPr>
          <a:xfrm>
            <a:off x="359999" y="233021"/>
            <a:ext cx="8326800" cy="425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600"/>
              <a:buFont typeface="Calibri"/>
              <a:buNone/>
            </a:pPr>
            <a:r>
              <a:rPr lang="en"/>
              <a:t>Stream decoding</a:t>
            </a:r>
            <a:endParaRPr/>
          </a:p>
        </p:txBody>
      </p:sp>
      <p:sp>
        <p:nvSpPr>
          <p:cNvPr id="5657" name="Google Shape;5657;p340"/>
          <p:cNvSpPr txBox="1"/>
          <p:nvPr>
            <p:ph idx="1" type="body"/>
          </p:nvPr>
        </p:nvSpPr>
        <p:spPr>
          <a:xfrm>
            <a:off x="359999" y="729000"/>
            <a:ext cx="8326800" cy="2040300"/>
          </a:xfrm>
          <a:prstGeom prst="rect">
            <a:avLst/>
          </a:prstGeom>
          <a:noFill/>
          <a:ln>
            <a:noFill/>
          </a:ln>
        </p:spPr>
        <p:txBody>
          <a:bodyPr anchorCtr="0" anchor="t" bIns="0" lIns="0" spcFirstLastPara="1" rIns="0" wrap="square" tIns="0">
            <a:noAutofit/>
          </a:bodyPr>
          <a:lstStyle/>
          <a:p>
            <a:pPr indent="-381000" lvl="0" marL="457200" rtl="0" algn="l">
              <a:spcBef>
                <a:spcPts val="0"/>
              </a:spcBef>
              <a:spcAft>
                <a:spcPts val="0"/>
              </a:spcAft>
              <a:buSzPts val="2400"/>
              <a:buChar char="•"/>
            </a:pPr>
            <a:r>
              <a:rPr lang="en"/>
              <a:t>Methods:</a:t>
            </a:r>
            <a:endParaRPr/>
          </a:p>
          <a:p>
            <a:pPr indent="-355600" lvl="1" marL="914400" rtl="0" algn="l">
              <a:spcBef>
                <a:spcPts val="0"/>
              </a:spcBef>
              <a:spcAft>
                <a:spcPts val="0"/>
              </a:spcAft>
              <a:buSzPts val="2000"/>
              <a:buChar char="-"/>
            </a:pPr>
            <a:r>
              <a:rPr lang="en"/>
              <a:t>Fixed schedule (Ma et al, 2019)</a:t>
            </a:r>
            <a:endParaRPr/>
          </a:p>
          <a:p>
            <a:pPr indent="-342900" lvl="2" marL="1371600" rtl="0" algn="l">
              <a:spcBef>
                <a:spcPts val="0"/>
              </a:spcBef>
              <a:spcAft>
                <a:spcPts val="0"/>
              </a:spcAft>
              <a:buSzPts val="1800"/>
              <a:buChar char="-"/>
            </a:pPr>
            <a:r>
              <a:rPr lang="en"/>
              <a:t>Wait-k policy</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p:txBody>
      </p:sp>
      <p:sp>
        <p:nvSpPr>
          <p:cNvPr id="5658" name="Google Shape;5658;p340"/>
          <p:cNvSpPr txBox="1"/>
          <p:nvPr>
            <p:ph idx="12" type="sldNum"/>
          </p:nvPr>
        </p:nvSpPr>
        <p:spPr>
          <a:xfrm>
            <a:off x="8316141" y="4738799"/>
            <a:ext cx="370800" cy="2739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5659" name="Google Shape;5659;p340"/>
          <p:cNvSpPr/>
          <p:nvPr/>
        </p:nvSpPr>
        <p:spPr>
          <a:xfrm>
            <a:off x="1075258" y="3736991"/>
            <a:ext cx="525600" cy="390000"/>
          </a:xfrm>
          <a:prstGeom prst="roundRect">
            <a:avLst>
              <a:gd fmla="val 16667" name="adj"/>
            </a:avLst>
          </a:prstGeom>
          <a:solidFill>
            <a:schemeClr val="accent1"/>
          </a:solidFill>
          <a:ln cap="flat" cmpd="sng" w="25400">
            <a:solidFill>
              <a:srgbClr val="A938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s</a:t>
            </a:r>
            <a:r>
              <a:rPr b="0" baseline="-25000" i="0" lang="en" sz="1400" u="none" cap="none" strike="noStrike">
                <a:solidFill>
                  <a:schemeClr val="lt1"/>
                </a:solidFill>
                <a:latin typeface="Arial"/>
                <a:ea typeface="Arial"/>
                <a:cs typeface="Arial"/>
                <a:sym typeface="Arial"/>
              </a:rPr>
              <a:t>1</a:t>
            </a:r>
            <a:endParaRPr b="0" baseline="-25000" i="0" sz="1400" u="none" cap="none" strike="noStrike">
              <a:solidFill>
                <a:schemeClr val="lt1"/>
              </a:solidFill>
              <a:latin typeface="Arial"/>
              <a:ea typeface="Arial"/>
              <a:cs typeface="Arial"/>
              <a:sym typeface="Arial"/>
            </a:endParaRPr>
          </a:p>
        </p:txBody>
      </p:sp>
      <p:sp>
        <p:nvSpPr>
          <p:cNvPr id="5660" name="Google Shape;5660;p340"/>
          <p:cNvSpPr/>
          <p:nvPr/>
        </p:nvSpPr>
        <p:spPr>
          <a:xfrm>
            <a:off x="1855082" y="3736990"/>
            <a:ext cx="525600" cy="390000"/>
          </a:xfrm>
          <a:prstGeom prst="roundRect">
            <a:avLst>
              <a:gd fmla="val 16667" name="adj"/>
            </a:avLst>
          </a:prstGeom>
          <a:solidFill>
            <a:schemeClr val="accent1"/>
          </a:solidFill>
          <a:ln cap="flat" cmpd="sng" w="25400">
            <a:solidFill>
              <a:srgbClr val="A938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s</a:t>
            </a:r>
            <a:r>
              <a:rPr b="0" baseline="-25000" i="0" lang="en" sz="1400" u="none" cap="none" strike="noStrike">
                <a:solidFill>
                  <a:schemeClr val="lt1"/>
                </a:solidFill>
                <a:latin typeface="Arial"/>
                <a:ea typeface="Arial"/>
                <a:cs typeface="Arial"/>
                <a:sym typeface="Arial"/>
              </a:rPr>
              <a:t>2</a:t>
            </a:r>
            <a:endParaRPr b="0" baseline="-25000" i="0" sz="1400" u="none" cap="none" strike="noStrike">
              <a:solidFill>
                <a:schemeClr val="lt1"/>
              </a:solidFill>
              <a:latin typeface="Arial"/>
              <a:ea typeface="Arial"/>
              <a:cs typeface="Arial"/>
              <a:sym typeface="Arial"/>
            </a:endParaRPr>
          </a:p>
        </p:txBody>
      </p:sp>
      <p:sp>
        <p:nvSpPr>
          <p:cNvPr id="5661" name="Google Shape;5661;p340"/>
          <p:cNvSpPr/>
          <p:nvPr/>
        </p:nvSpPr>
        <p:spPr>
          <a:xfrm>
            <a:off x="2634906" y="3736990"/>
            <a:ext cx="525600" cy="390000"/>
          </a:xfrm>
          <a:prstGeom prst="roundRect">
            <a:avLst>
              <a:gd fmla="val 16667" name="adj"/>
            </a:avLst>
          </a:prstGeom>
          <a:solidFill>
            <a:schemeClr val="accent1"/>
          </a:solidFill>
          <a:ln cap="flat" cmpd="sng" w="25400">
            <a:solidFill>
              <a:srgbClr val="A938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s</a:t>
            </a:r>
            <a:r>
              <a:rPr b="0" baseline="-25000" i="0" lang="en" sz="1400" u="none" cap="none" strike="noStrike">
                <a:solidFill>
                  <a:schemeClr val="lt1"/>
                </a:solidFill>
                <a:latin typeface="Arial"/>
                <a:ea typeface="Arial"/>
                <a:cs typeface="Arial"/>
                <a:sym typeface="Arial"/>
              </a:rPr>
              <a:t>3</a:t>
            </a:r>
            <a:endParaRPr b="0" baseline="-25000" i="0" sz="1400" u="none" cap="none" strike="noStrike">
              <a:solidFill>
                <a:schemeClr val="lt1"/>
              </a:solidFill>
              <a:latin typeface="Arial"/>
              <a:ea typeface="Arial"/>
              <a:cs typeface="Arial"/>
              <a:sym typeface="Arial"/>
            </a:endParaRPr>
          </a:p>
        </p:txBody>
      </p:sp>
      <p:sp>
        <p:nvSpPr>
          <p:cNvPr id="5662" name="Google Shape;5662;p340"/>
          <p:cNvSpPr/>
          <p:nvPr/>
        </p:nvSpPr>
        <p:spPr>
          <a:xfrm>
            <a:off x="4194552" y="3736988"/>
            <a:ext cx="525600" cy="390000"/>
          </a:xfrm>
          <a:prstGeom prst="roundRect">
            <a:avLst>
              <a:gd fmla="val 16667" name="adj"/>
            </a:avLst>
          </a:prstGeom>
          <a:solidFill>
            <a:schemeClr val="accent1"/>
          </a:solidFill>
          <a:ln cap="flat" cmpd="sng" w="25400">
            <a:solidFill>
              <a:srgbClr val="A938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s</a:t>
            </a:r>
            <a:r>
              <a:rPr b="0" baseline="-25000" i="0" lang="en" sz="1400" u="none" cap="none" strike="noStrike">
                <a:solidFill>
                  <a:schemeClr val="lt1"/>
                </a:solidFill>
                <a:latin typeface="Arial"/>
                <a:ea typeface="Arial"/>
                <a:cs typeface="Arial"/>
                <a:sym typeface="Arial"/>
              </a:rPr>
              <a:t>4</a:t>
            </a:r>
            <a:endParaRPr/>
          </a:p>
        </p:txBody>
      </p:sp>
      <p:sp>
        <p:nvSpPr>
          <p:cNvPr id="5663" name="Google Shape;5663;p340"/>
          <p:cNvSpPr/>
          <p:nvPr/>
        </p:nvSpPr>
        <p:spPr>
          <a:xfrm>
            <a:off x="3414730" y="2984803"/>
            <a:ext cx="525600" cy="390000"/>
          </a:xfrm>
          <a:prstGeom prst="roundRect">
            <a:avLst>
              <a:gd fmla="val 16667" name="adj"/>
            </a:avLst>
          </a:prstGeom>
          <a:solidFill>
            <a:schemeClr val="accent2"/>
          </a:solidFill>
          <a:ln cap="flat" cmpd="sng" w="25400">
            <a:solidFill>
              <a:srgbClr val="00769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t</a:t>
            </a:r>
            <a:r>
              <a:rPr b="0" baseline="-25000" i="0" lang="en" sz="1400" u="none" cap="none" strike="noStrike">
                <a:solidFill>
                  <a:schemeClr val="lt1"/>
                </a:solidFill>
                <a:latin typeface="Arial"/>
                <a:ea typeface="Arial"/>
                <a:cs typeface="Arial"/>
                <a:sym typeface="Arial"/>
              </a:rPr>
              <a:t>1</a:t>
            </a:r>
            <a:endParaRPr b="0" baseline="-25000" i="0" sz="1400" u="none" cap="none" strike="noStrike">
              <a:solidFill>
                <a:schemeClr val="lt1"/>
              </a:solidFill>
              <a:latin typeface="Arial"/>
              <a:ea typeface="Arial"/>
              <a:cs typeface="Arial"/>
              <a:sym typeface="Arial"/>
            </a:endParaRPr>
          </a:p>
        </p:txBody>
      </p:sp>
      <p:sp>
        <p:nvSpPr>
          <p:cNvPr id="5664" name="Google Shape;5664;p340"/>
          <p:cNvSpPr/>
          <p:nvPr/>
        </p:nvSpPr>
        <p:spPr>
          <a:xfrm>
            <a:off x="4974377" y="2984800"/>
            <a:ext cx="525600" cy="390000"/>
          </a:xfrm>
          <a:prstGeom prst="roundRect">
            <a:avLst>
              <a:gd fmla="val 16667" name="adj"/>
            </a:avLst>
          </a:prstGeom>
          <a:solidFill>
            <a:schemeClr val="accent2"/>
          </a:solidFill>
          <a:ln cap="flat" cmpd="sng" w="25400">
            <a:solidFill>
              <a:srgbClr val="00769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t</a:t>
            </a:r>
            <a:r>
              <a:rPr b="0" baseline="-25000" i="0" lang="en" sz="1400" u="none" cap="none" strike="noStrike">
                <a:solidFill>
                  <a:schemeClr val="lt1"/>
                </a:solidFill>
                <a:latin typeface="Arial"/>
                <a:ea typeface="Arial"/>
                <a:cs typeface="Arial"/>
                <a:sym typeface="Arial"/>
              </a:rPr>
              <a:t>2</a:t>
            </a:r>
            <a:endParaRPr b="0" baseline="-25000" i="0" sz="1400" u="none" cap="none" strike="noStrike">
              <a:solidFill>
                <a:schemeClr val="lt1"/>
              </a:solidFill>
              <a:latin typeface="Arial"/>
              <a:ea typeface="Arial"/>
              <a:cs typeface="Arial"/>
              <a:sym typeface="Arial"/>
            </a:endParaRPr>
          </a:p>
        </p:txBody>
      </p:sp>
      <p:sp>
        <p:nvSpPr>
          <p:cNvPr id="5665" name="Google Shape;5665;p340"/>
          <p:cNvSpPr/>
          <p:nvPr/>
        </p:nvSpPr>
        <p:spPr>
          <a:xfrm>
            <a:off x="6534024" y="2984800"/>
            <a:ext cx="525600" cy="390000"/>
          </a:xfrm>
          <a:prstGeom prst="roundRect">
            <a:avLst>
              <a:gd fmla="val 16667" name="adj"/>
            </a:avLst>
          </a:prstGeom>
          <a:solidFill>
            <a:schemeClr val="accent2"/>
          </a:solidFill>
          <a:ln cap="flat" cmpd="sng" w="25400">
            <a:solidFill>
              <a:srgbClr val="00769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t</a:t>
            </a:r>
            <a:r>
              <a:rPr b="0" baseline="-25000" i="0" lang="en" sz="1400" u="none" cap="none" strike="noStrike">
                <a:solidFill>
                  <a:schemeClr val="lt1"/>
                </a:solidFill>
                <a:latin typeface="Arial"/>
                <a:ea typeface="Arial"/>
                <a:cs typeface="Arial"/>
                <a:sym typeface="Arial"/>
              </a:rPr>
              <a:t>3</a:t>
            </a:r>
            <a:endParaRPr b="0" baseline="-25000" i="0" sz="1400" u="none" cap="none" strike="noStrike">
              <a:solidFill>
                <a:schemeClr val="lt1"/>
              </a:solidFill>
              <a:latin typeface="Arial"/>
              <a:ea typeface="Arial"/>
              <a:cs typeface="Arial"/>
              <a:sym typeface="Arial"/>
            </a:endParaRPr>
          </a:p>
        </p:txBody>
      </p:sp>
      <p:sp>
        <p:nvSpPr>
          <p:cNvPr id="5666" name="Google Shape;5666;p340"/>
          <p:cNvSpPr/>
          <p:nvPr/>
        </p:nvSpPr>
        <p:spPr>
          <a:xfrm>
            <a:off x="5754198" y="3736988"/>
            <a:ext cx="525600" cy="390000"/>
          </a:xfrm>
          <a:prstGeom prst="roundRect">
            <a:avLst>
              <a:gd fmla="val 16667" name="adj"/>
            </a:avLst>
          </a:prstGeom>
          <a:solidFill>
            <a:schemeClr val="accent1"/>
          </a:solidFill>
          <a:ln cap="flat" cmpd="sng" w="25400">
            <a:solidFill>
              <a:srgbClr val="A938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s</a:t>
            </a:r>
            <a:r>
              <a:rPr b="0" baseline="-25000" i="0" lang="en" sz="1400" u="none" cap="none" strike="noStrike">
                <a:solidFill>
                  <a:schemeClr val="lt1"/>
                </a:solidFill>
                <a:latin typeface="Arial"/>
                <a:ea typeface="Arial"/>
                <a:cs typeface="Arial"/>
                <a:sym typeface="Arial"/>
              </a:rPr>
              <a:t>5</a:t>
            </a:r>
            <a:endParaRPr b="0" baseline="-25000" i="0" sz="1400" u="none" cap="none" strike="noStrike">
              <a:solidFill>
                <a:schemeClr val="lt1"/>
              </a:solidFill>
              <a:latin typeface="Arial"/>
              <a:ea typeface="Arial"/>
              <a:cs typeface="Arial"/>
              <a:sym typeface="Arial"/>
            </a:endParaRPr>
          </a:p>
        </p:txBody>
      </p:sp>
      <p:sp>
        <p:nvSpPr>
          <p:cNvPr id="5667" name="Google Shape;5667;p340"/>
          <p:cNvSpPr/>
          <p:nvPr/>
        </p:nvSpPr>
        <p:spPr>
          <a:xfrm>
            <a:off x="1075257" y="2232608"/>
            <a:ext cx="525600" cy="390000"/>
          </a:xfrm>
          <a:prstGeom prst="roundRect">
            <a:avLst>
              <a:gd fmla="val 16667" name="adj"/>
            </a:avLst>
          </a:prstGeom>
          <a:solidFill>
            <a:schemeClr val="accent6"/>
          </a:solidFill>
          <a:ln cap="flat" cmpd="sng" w="25400">
            <a:solidFill>
              <a:srgbClr val="5C66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Wait</a:t>
            </a:r>
            <a:endParaRPr b="0" baseline="-25000" i="0" sz="1100" u="none" cap="none" strike="noStrike">
              <a:solidFill>
                <a:schemeClr val="lt1"/>
              </a:solidFill>
              <a:latin typeface="Arial"/>
              <a:ea typeface="Arial"/>
              <a:cs typeface="Arial"/>
              <a:sym typeface="Arial"/>
            </a:endParaRPr>
          </a:p>
        </p:txBody>
      </p:sp>
      <p:sp>
        <p:nvSpPr>
          <p:cNvPr id="5668" name="Google Shape;5668;p340"/>
          <p:cNvSpPr/>
          <p:nvPr/>
        </p:nvSpPr>
        <p:spPr>
          <a:xfrm>
            <a:off x="1855082" y="2232608"/>
            <a:ext cx="525600" cy="390000"/>
          </a:xfrm>
          <a:prstGeom prst="roundRect">
            <a:avLst>
              <a:gd fmla="val 16667" name="adj"/>
            </a:avLst>
          </a:prstGeom>
          <a:solidFill>
            <a:schemeClr val="accent6"/>
          </a:solidFill>
          <a:ln cap="flat" cmpd="sng" w="25400">
            <a:solidFill>
              <a:srgbClr val="5C66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Wait</a:t>
            </a:r>
            <a:endParaRPr b="0" baseline="-25000" i="0" sz="1100" u="none" cap="none" strike="noStrike">
              <a:solidFill>
                <a:schemeClr val="lt1"/>
              </a:solidFill>
              <a:latin typeface="Arial"/>
              <a:ea typeface="Arial"/>
              <a:cs typeface="Arial"/>
              <a:sym typeface="Arial"/>
            </a:endParaRPr>
          </a:p>
        </p:txBody>
      </p:sp>
      <p:sp>
        <p:nvSpPr>
          <p:cNvPr id="5669" name="Google Shape;5669;p340"/>
          <p:cNvSpPr/>
          <p:nvPr/>
        </p:nvSpPr>
        <p:spPr>
          <a:xfrm>
            <a:off x="2634907" y="2232608"/>
            <a:ext cx="525600" cy="390000"/>
          </a:xfrm>
          <a:prstGeom prst="roundRect">
            <a:avLst>
              <a:gd fmla="val 16667" name="adj"/>
            </a:avLst>
          </a:prstGeom>
          <a:solidFill>
            <a:schemeClr val="accent6"/>
          </a:solidFill>
          <a:ln cap="flat" cmpd="sng" w="25400">
            <a:solidFill>
              <a:srgbClr val="5C66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Out</a:t>
            </a:r>
            <a:endParaRPr b="0" baseline="-25000" i="0" sz="1100" u="none" cap="none" strike="noStrike">
              <a:solidFill>
                <a:schemeClr val="lt1"/>
              </a:solidFill>
              <a:latin typeface="Arial"/>
              <a:ea typeface="Arial"/>
              <a:cs typeface="Arial"/>
              <a:sym typeface="Arial"/>
            </a:endParaRPr>
          </a:p>
        </p:txBody>
      </p:sp>
      <p:sp>
        <p:nvSpPr>
          <p:cNvPr id="5670" name="Google Shape;5670;p340"/>
          <p:cNvSpPr/>
          <p:nvPr/>
        </p:nvSpPr>
        <p:spPr>
          <a:xfrm>
            <a:off x="3414732" y="2232608"/>
            <a:ext cx="525600" cy="390000"/>
          </a:xfrm>
          <a:prstGeom prst="roundRect">
            <a:avLst>
              <a:gd fmla="val 16667" name="adj"/>
            </a:avLst>
          </a:prstGeom>
          <a:solidFill>
            <a:schemeClr val="accent6"/>
          </a:solidFill>
          <a:ln cap="flat" cmpd="sng" w="25400">
            <a:solidFill>
              <a:srgbClr val="5C66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Wait</a:t>
            </a:r>
            <a:endParaRPr b="0" baseline="-25000" i="0" sz="1100" u="none" cap="none" strike="noStrike">
              <a:solidFill>
                <a:schemeClr val="lt1"/>
              </a:solidFill>
              <a:latin typeface="Arial"/>
              <a:ea typeface="Arial"/>
              <a:cs typeface="Arial"/>
              <a:sym typeface="Arial"/>
            </a:endParaRPr>
          </a:p>
        </p:txBody>
      </p:sp>
      <p:sp>
        <p:nvSpPr>
          <p:cNvPr id="5671" name="Google Shape;5671;p340"/>
          <p:cNvSpPr/>
          <p:nvPr/>
        </p:nvSpPr>
        <p:spPr>
          <a:xfrm>
            <a:off x="4194557" y="2232608"/>
            <a:ext cx="525600" cy="390000"/>
          </a:xfrm>
          <a:prstGeom prst="roundRect">
            <a:avLst>
              <a:gd fmla="val 16667" name="adj"/>
            </a:avLst>
          </a:prstGeom>
          <a:solidFill>
            <a:schemeClr val="accent6"/>
          </a:solidFill>
          <a:ln cap="flat" cmpd="sng" w="25400">
            <a:solidFill>
              <a:srgbClr val="5C66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Out</a:t>
            </a:r>
            <a:endParaRPr b="0" baseline="-25000" i="0" sz="1100" u="none" cap="none" strike="noStrike">
              <a:solidFill>
                <a:schemeClr val="lt1"/>
              </a:solidFill>
              <a:latin typeface="Arial"/>
              <a:ea typeface="Arial"/>
              <a:cs typeface="Arial"/>
              <a:sym typeface="Arial"/>
            </a:endParaRPr>
          </a:p>
        </p:txBody>
      </p:sp>
      <p:sp>
        <p:nvSpPr>
          <p:cNvPr id="5672" name="Google Shape;5672;p340"/>
          <p:cNvSpPr/>
          <p:nvPr/>
        </p:nvSpPr>
        <p:spPr>
          <a:xfrm>
            <a:off x="4974382" y="2232608"/>
            <a:ext cx="525600" cy="390000"/>
          </a:xfrm>
          <a:prstGeom prst="roundRect">
            <a:avLst>
              <a:gd fmla="val 16667" name="adj"/>
            </a:avLst>
          </a:prstGeom>
          <a:solidFill>
            <a:schemeClr val="accent6"/>
          </a:solidFill>
          <a:ln cap="flat" cmpd="sng" w="25400">
            <a:solidFill>
              <a:srgbClr val="5C66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Wait</a:t>
            </a:r>
            <a:endParaRPr b="0" baseline="-25000" i="0" sz="1100" u="none" cap="none" strike="noStrike">
              <a:solidFill>
                <a:schemeClr val="lt1"/>
              </a:solidFill>
              <a:latin typeface="Arial"/>
              <a:ea typeface="Arial"/>
              <a:cs typeface="Arial"/>
              <a:sym typeface="Arial"/>
            </a:endParaRPr>
          </a:p>
        </p:txBody>
      </p:sp>
      <p:sp>
        <p:nvSpPr>
          <p:cNvPr id="5673" name="Google Shape;5673;p340"/>
          <p:cNvSpPr/>
          <p:nvPr/>
        </p:nvSpPr>
        <p:spPr>
          <a:xfrm>
            <a:off x="5754207" y="2232608"/>
            <a:ext cx="525600" cy="390000"/>
          </a:xfrm>
          <a:prstGeom prst="roundRect">
            <a:avLst>
              <a:gd fmla="val 16667" name="adj"/>
            </a:avLst>
          </a:prstGeom>
          <a:solidFill>
            <a:schemeClr val="accent6"/>
          </a:solidFill>
          <a:ln cap="flat" cmpd="sng" w="25400">
            <a:solidFill>
              <a:srgbClr val="5C66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Out</a:t>
            </a:r>
            <a:endParaRPr b="0" baseline="-25000" i="0" sz="1100" u="none" cap="none" strike="noStrike">
              <a:solidFill>
                <a:schemeClr val="lt1"/>
              </a:solidFill>
              <a:latin typeface="Arial"/>
              <a:ea typeface="Arial"/>
              <a:cs typeface="Arial"/>
              <a:sym typeface="Arial"/>
            </a:endParaRPr>
          </a:p>
        </p:txBody>
      </p:sp>
      <p:sp>
        <p:nvSpPr>
          <p:cNvPr id="5674" name="Google Shape;5674;p340"/>
          <p:cNvSpPr/>
          <p:nvPr/>
        </p:nvSpPr>
        <p:spPr>
          <a:xfrm>
            <a:off x="6534032" y="2232608"/>
            <a:ext cx="525600" cy="390000"/>
          </a:xfrm>
          <a:prstGeom prst="roundRect">
            <a:avLst>
              <a:gd fmla="val 16667" name="adj"/>
            </a:avLst>
          </a:prstGeom>
          <a:solidFill>
            <a:schemeClr val="accent6"/>
          </a:solidFill>
          <a:ln cap="flat" cmpd="sng" w="25400">
            <a:solidFill>
              <a:srgbClr val="5C66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Wait</a:t>
            </a:r>
            <a:endParaRPr b="0" baseline="-25000" i="0" sz="1100" u="none" cap="none" strike="noStrike">
              <a:solidFill>
                <a:schemeClr val="lt1"/>
              </a:solidFill>
              <a:latin typeface="Arial"/>
              <a:ea typeface="Arial"/>
              <a:cs typeface="Arial"/>
              <a:sym typeface="Arial"/>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8" name="Shape 5678"/>
        <p:cNvGrpSpPr/>
        <p:nvPr/>
      </p:nvGrpSpPr>
      <p:grpSpPr>
        <a:xfrm>
          <a:off x="0" y="0"/>
          <a:ext cx="0" cy="0"/>
          <a:chOff x="0" y="0"/>
          <a:chExt cx="0" cy="0"/>
        </a:xfrm>
      </p:grpSpPr>
      <p:sp>
        <p:nvSpPr>
          <p:cNvPr id="5679" name="Google Shape;5679;p341"/>
          <p:cNvSpPr txBox="1"/>
          <p:nvPr>
            <p:ph type="title"/>
          </p:nvPr>
        </p:nvSpPr>
        <p:spPr>
          <a:xfrm>
            <a:off x="359999" y="233021"/>
            <a:ext cx="8326800" cy="425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600"/>
              <a:buFont typeface="Calibri"/>
              <a:buNone/>
            </a:pPr>
            <a:r>
              <a:rPr lang="en"/>
              <a:t>Stream decoding</a:t>
            </a:r>
            <a:endParaRPr/>
          </a:p>
        </p:txBody>
      </p:sp>
      <p:sp>
        <p:nvSpPr>
          <p:cNvPr id="5680" name="Google Shape;5680;p341"/>
          <p:cNvSpPr txBox="1"/>
          <p:nvPr>
            <p:ph idx="1" type="body"/>
          </p:nvPr>
        </p:nvSpPr>
        <p:spPr>
          <a:xfrm>
            <a:off x="359999" y="729000"/>
            <a:ext cx="8326800" cy="2040300"/>
          </a:xfrm>
          <a:prstGeom prst="rect">
            <a:avLst/>
          </a:prstGeom>
          <a:noFill/>
          <a:ln>
            <a:noFill/>
          </a:ln>
        </p:spPr>
        <p:txBody>
          <a:bodyPr anchorCtr="0" anchor="t" bIns="0" lIns="0" spcFirstLastPara="1" rIns="0" wrap="square" tIns="0">
            <a:noAutofit/>
          </a:bodyPr>
          <a:lstStyle/>
          <a:p>
            <a:pPr indent="-381000" lvl="0" marL="457200" rtl="0" algn="l">
              <a:spcBef>
                <a:spcPts val="0"/>
              </a:spcBef>
              <a:spcAft>
                <a:spcPts val="0"/>
              </a:spcAft>
              <a:buSzPts val="2400"/>
              <a:buChar char="•"/>
            </a:pPr>
            <a:r>
              <a:rPr lang="en"/>
              <a:t>Challenges:</a:t>
            </a:r>
            <a:endParaRPr/>
          </a:p>
          <a:p>
            <a:pPr indent="-342900" lvl="1" marL="914400" rtl="0" algn="l">
              <a:spcBef>
                <a:spcPts val="0"/>
              </a:spcBef>
              <a:spcAft>
                <a:spcPts val="0"/>
              </a:spcAft>
              <a:buSzPts val="1800"/>
              <a:buChar char="-"/>
            </a:pPr>
            <a:r>
              <a:rPr lang="en"/>
              <a:t>Assumes</a:t>
            </a:r>
            <a:r>
              <a:rPr lang="en"/>
              <a:t> constant rate between input and output</a:t>
            </a:r>
            <a:endParaRPr/>
          </a:p>
          <a:p>
            <a:pPr indent="-342900" lvl="2" marL="1371600" rtl="0" algn="l">
              <a:spcBef>
                <a:spcPts val="0"/>
              </a:spcBef>
              <a:spcAft>
                <a:spcPts val="0"/>
              </a:spcAft>
              <a:buSzPts val="1800"/>
              <a:buChar char="-"/>
            </a:pPr>
            <a:r>
              <a:rPr lang="en"/>
              <a:t>Speaking speed varies</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Ideas:</a:t>
            </a:r>
            <a:endParaRPr/>
          </a:p>
          <a:p>
            <a:pPr indent="-342900" lvl="1" marL="914400" rtl="0" algn="l">
              <a:spcBef>
                <a:spcPts val="0"/>
              </a:spcBef>
              <a:spcAft>
                <a:spcPts val="0"/>
              </a:spcAft>
              <a:buSzPts val="1800"/>
              <a:buChar char="-"/>
            </a:pPr>
            <a:r>
              <a:rPr lang="en"/>
              <a:t>Estimate</a:t>
            </a:r>
            <a:r>
              <a:rPr lang="en"/>
              <a:t> word boundaries on the source side (Ma et al. 2020)</a:t>
            </a:r>
            <a:endParaRPr/>
          </a:p>
          <a:p>
            <a:pPr indent="-342900" lvl="2" marL="1371600" rtl="0" algn="l">
              <a:spcBef>
                <a:spcPts val="0"/>
              </a:spcBef>
              <a:spcAft>
                <a:spcPts val="0"/>
              </a:spcAft>
              <a:buSzPts val="1800"/>
              <a:buChar char="-"/>
            </a:pPr>
            <a:r>
              <a:rPr lang="en"/>
              <a:t>Predict using CTC Loss (Ren et al, 2020)</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p:txBody>
      </p:sp>
      <p:sp>
        <p:nvSpPr>
          <p:cNvPr id="5681" name="Google Shape;5681;p341"/>
          <p:cNvSpPr txBox="1"/>
          <p:nvPr>
            <p:ph idx="12" type="sldNum"/>
          </p:nvPr>
        </p:nvSpPr>
        <p:spPr>
          <a:xfrm>
            <a:off x="8316141" y="4738799"/>
            <a:ext cx="370800" cy="2739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5" name="Shape 5685"/>
        <p:cNvGrpSpPr/>
        <p:nvPr/>
      </p:nvGrpSpPr>
      <p:grpSpPr>
        <a:xfrm>
          <a:off x="0" y="0"/>
          <a:ext cx="0" cy="0"/>
          <a:chOff x="0" y="0"/>
          <a:chExt cx="0" cy="0"/>
        </a:xfrm>
      </p:grpSpPr>
      <p:sp>
        <p:nvSpPr>
          <p:cNvPr id="5686" name="Google Shape;5686;p342"/>
          <p:cNvSpPr txBox="1"/>
          <p:nvPr>
            <p:ph type="title"/>
          </p:nvPr>
        </p:nvSpPr>
        <p:spPr>
          <a:xfrm>
            <a:off x="359999" y="233021"/>
            <a:ext cx="8326800" cy="425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3600"/>
              <a:buFont typeface="Calibri"/>
              <a:buNone/>
            </a:pPr>
            <a:r>
              <a:rPr lang="en"/>
              <a:t>Stream decoding</a:t>
            </a:r>
            <a:endParaRPr/>
          </a:p>
        </p:txBody>
      </p:sp>
      <p:sp>
        <p:nvSpPr>
          <p:cNvPr id="5687" name="Google Shape;5687;p342"/>
          <p:cNvSpPr txBox="1"/>
          <p:nvPr>
            <p:ph idx="1" type="body"/>
          </p:nvPr>
        </p:nvSpPr>
        <p:spPr>
          <a:xfrm>
            <a:off x="359999" y="729000"/>
            <a:ext cx="8326800" cy="2040300"/>
          </a:xfrm>
          <a:prstGeom prst="rect">
            <a:avLst/>
          </a:prstGeom>
          <a:noFill/>
          <a:ln>
            <a:noFill/>
          </a:ln>
        </p:spPr>
        <p:txBody>
          <a:bodyPr anchorCtr="0" anchor="t" bIns="0" lIns="0" spcFirstLastPara="1" rIns="0" wrap="square" tIns="0">
            <a:noAutofit/>
          </a:bodyPr>
          <a:lstStyle/>
          <a:p>
            <a:pPr indent="-381000" lvl="0" marL="457200" rtl="0" algn="l">
              <a:spcBef>
                <a:spcPts val="0"/>
              </a:spcBef>
              <a:spcAft>
                <a:spcPts val="0"/>
              </a:spcAft>
              <a:buSzPts val="2400"/>
              <a:buChar char="•"/>
            </a:pPr>
            <a:r>
              <a:rPr lang="en"/>
              <a:t>Methods:</a:t>
            </a:r>
            <a:endParaRPr/>
          </a:p>
          <a:p>
            <a:pPr indent="-355600" lvl="1" marL="914400" rtl="0" algn="l">
              <a:spcBef>
                <a:spcPts val="0"/>
              </a:spcBef>
              <a:spcAft>
                <a:spcPts val="0"/>
              </a:spcAft>
              <a:buSzPts val="2000"/>
              <a:buChar char="-"/>
            </a:pPr>
            <a:r>
              <a:rPr lang="en"/>
              <a:t>Fixed schedule (Ma et al, 2019)</a:t>
            </a:r>
            <a:endParaRPr/>
          </a:p>
          <a:p>
            <a:pPr indent="-355600" lvl="1" marL="914400" rtl="0" algn="l">
              <a:spcBef>
                <a:spcPts val="0"/>
              </a:spcBef>
              <a:spcAft>
                <a:spcPts val="0"/>
              </a:spcAft>
              <a:buSzPts val="2000"/>
              <a:buChar char="-"/>
            </a:pPr>
            <a:r>
              <a:rPr lang="en"/>
              <a:t>Dynamic decision (Cho et al, 2016; Gu et al, 2017; Dalvi et al, 2018)</a:t>
            </a:r>
            <a:endParaRPr/>
          </a:p>
          <a:p>
            <a:pPr indent="-342900" lvl="2" marL="1371600" rtl="0" algn="l">
              <a:spcBef>
                <a:spcPts val="0"/>
              </a:spcBef>
              <a:spcAft>
                <a:spcPts val="0"/>
              </a:spcAft>
              <a:buSzPts val="1800"/>
              <a:buChar char="-"/>
            </a:pPr>
            <a:r>
              <a:rPr lang="en"/>
              <a:t>End-to-end:</a:t>
            </a:r>
            <a:endParaRPr/>
          </a:p>
          <a:p>
            <a:pPr indent="-342900" lvl="3" marL="1828800" rtl="0" algn="l">
              <a:spcBef>
                <a:spcPts val="0"/>
              </a:spcBef>
              <a:spcAft>
                <a:spcPts val="0"/>
              </a:spcAft>
              <a:buSzPts val="1800"/>
              <a:buChar char="-"/>
            </a:pPr>
            <a:r>
              <a:rPr lang="en"/>
              <a:t>Estimate output probability based on confidence</a:t>
            </a:r>
            <a:endParaRPr/>
          </a:p>
          <a:p>
            <a:pPr indent="0" lvl="0" marL="1828800" rtl="0" algn="l">
              <a:spcBef>
                <a:spcPts val="0"/>
              </a:spcBef>
              <a:spcAft>
                <a:spcPts val="0"/>
              </a:spcAft>
              <a:buNone/>
            </a:pPr>
            <a:r>
              <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a:p>
            <a:pPr indent="-231775" lvl="1" marL="717550" rtl="0" algn="l">
              <a:lnSpc>
                <a:spcPct val="100000"/>
              </a:lnSpc>
              <a:spcBef>
                <a:spcPts val="0"/>
              </a:spcBef>
              <a:spcAft>
                <a:spcPts val="0"/>
              </a:spcAft>
              <a:buClr>
                <a:schemeClr val="dk1"/>
              </a:buClr>
              <a:buSzPts val="2000"/>
              <a:buNone/>
            </a:pPr>
            <a:r>
              <a:t/>
            </a:r>
            <a:endParaRPr/>
          </a:p>
          <a:p>
            <a:pPr indent="-190500" lvl="0" marL="342900" rtl="0" algn="l">
              <a:lnSpc>
                <a:spcPct val="100000"/>
              </a:lnSpc>
              <a:spcBef>
                <a:spcPts val="0"/>
              </a:spcBef>
              <a:spcAft>
                <a:spcPts val="0"/>
              </a:spcAft>
              <a:buClr>
                <a:schemeClr val="dk1"/>
              </a:buClr>
              <a:buSzPts val="2400"/>
              <a:buNone/>
            </a:pPr>
            <a:r>
              <a:t/>
            </a:r>
            <a:endParaRPr/>
          </a:p>
        </p:txBody>
      </p:sp>
      <p:sp>
        <p:nvSpPr>
          <p:cNvPr id="5688" name="Google Shape;5688;p342"/>
          <p:cNvSpPr/>
          <p:nvPr/>
        </p:nvSpPr>
        <p:spPr>
          <a:xfrm>
            <a:off x="1076883" y="4245416"/>
            <a:ext cx="525600" cy="390000"/>
          </a:xfrm>
          <a:prstGeom prst="roundRect">
            <a:avLst>
              <a:gd fmla="val 16667" name="adj"/>
            </a:avLst>
          </a:prstGeom>
          <a:solidFill>
            <a:schemeClr val="accent1"/>
          </a:solidFill>
          <a:ln cap="flat" cmpd="sng" w="25400">
            <a:solidFill>
              <a:srgbClr val="A938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s</a:t>
            </a:r>
            <a:r>
              <a:rPr b="0" baseline="-25000" i="0" lang="en" sz="1400" u="none" cap="none" strike="noStrike">
                <a:solidFill>
                  <a:schemeClr val="lt1"/>
                </a:solidFill>
                <a:latin typeface="Arial"/>
                <a:ea typeface="Arial"/>
                <a:cs typeface="Arial"/>
                <a:sym typeface="Arial"/>
              </a:rPr>
              <a:t>1</a:t>
            </a:r>
            <a:endParaRPr b="0" baseline="-25000" i="0" sz="1400" u="none" cap="none" strike="noStrike">
              <a:solidFill>
                <a:schemeClr val="lt1"/>
              </a:solidFill>
              <a:latin typeface="Arial"/>
              <a:ea typeface="Arial"/>
              <a:cs typeface="Arial"/>
              <a:sym typeface="Arial"/>
            </a:endParaRPr>
          </a:p>
        </p:txBody>
      </p:sp>
      <p:sp>
        <p:nvSpPr>
          <p:cNvPr id="5689" name="Google Shape;5689;p342"/>
          <p:cNvSpPr/>
          <p:nvPr/>
        </p:nvSpPr>
        <p:spPr>
          <a:xfrm>
            <a:off x="1856707" y="4245415"/>
            <a:ext cx="525600" cy="390000"/>
          </a:xfrm>
          <a:prstGeom prst="roundRect">
            <a:avLst>
              <a:gd fmla="val 16667" name="adj"/>
            </a:avLst>
          </a:prstGeom>
          <a:solidFill>
            <a:schemeClr val="accent1"/>
          </a:solidFill>
          <a:ln cap="flat" cmpd="sng" w="25400">
            <a:solidFill>
              <a:srgbClr val="A938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s</a:t>
            </a:r>
            <a:r>
              <a:rPr b="0" baseline="-25000" i="0" lang="en" sz="1400" u="none" cap="none" strike="noStrike">
                <a:solidFill>
                  <a:schemeClr val="lt1"/>
                </a:solidFill>
                <a:latin typeface="Arial"/>
                <a:ea typeface="Arial"/>
                <a:cs typeface="Arial"/>
                <a:sym typeface="Arial"/>
              </a:rPr>
              <a:t>2</a:t>
            </a:r>
            <a:endParaRPr b="0" baseline="-25000" i="0" sz="1400" u="none" cap="none" strike="noStrike">
              <a:solidFill>
                <a:schemeClr val="lt1"/>
              </a:solidFill>
              <a:latin typeface="Arial"/>
              <a:ea typeface="Arial"/>
              <a:cs typeface="Arial"/>
              <a:sym typeface="Arial"/>
            </a:endParaRPr>
          </a:p>
        </p:txBody>
      </p:sp>
      <p:sp>
        <p:nvSpPr>
          <p:cNvPr id="5690" name="Google Shape;5690;p342"/>
          <p:cNvSpPr/>
          <p:nvPr/>
        </p:nvSpPr>
        <p:spPr>
          <a:xfrm>
            <a:off x="2636531" y="4245415"/>
            <a:ext cx="525600" cy="390000"/>
          </a:xfrm>
          <a:prstGeom prst="roundRect">
            <a:avLst>
              <a:gd fmla="val 16667" name="adj"/>
            </a:avLst>
          </a:prstGeom>
          <a:solidFill>
            <a:schemeClr val="accent1"/>
          </a:solidFill>
          <a:ln cap="flat" cmpd="sng" w="25400">
            <a:solidFill>
              <a:srgbClr val="A938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s</a:t>
            </a:r>
            <a:r>
              <a:rPr b="0" baseline="-25000" i="0" lang="en" sz="1400" u="none" cap="none" strike="noStrike">
                <a:solidFill>
                  <a:schemeClr val="lt1"/>
                </a:solidFill>
                <a:latin typeface="Arial"/>
                <a:ea typeface="Arial"/>
                <a:cs typeface="Arial"/>
                <a:sym typeface="Arial"/>
              </a:rPr>
              <a:t>3</a:t>
            </a:r>
            <a:endParaRPr b="0" baseline="-25000" i="0" sz="1400" u="none" cap="none" strike="noStrike">
              <a:solidFill>
                <a:schemeClr val="lt1"/>
              </a:solidFill>
              <a:latin typeface="Arial"/>
              <a:ea typeface="Arial"/>
              <a:cs typeface="Arial"/>
              <a:sym typeface="Arial"/>
            </a:endParaRPr>
          </a:p>
        </p:txBody>
      </p:sp>
      <p:sp>
        <p:nvSpPr>
          <p:cNvPr id="5691" name="Google Shape;5691;p342"/>
          <p:cNvSpPr/>
          <p:nvPr/>
        </p:nvSpPr>
        <p:spPr>
          <a:xfrm>
            <a:off x="4976003" y="4245414"/>
            <a:ext cx="525600" cy="390000"/>
          </a:xfrm>
          <a:prstGeom prst="roundRect">
            <a:avLst>
              <a:gd fmla="val 16667" name="adj"/>
            </a:avLst>
          </a:prstGeom>
          <a:solidFill>
            <a:schemeClr val="accent1"/>
          </a:solidFill>
          <a:ln cap="flat" cmpd="sng" w="25400">
            <a:solidFill>
              <a:srgbClr val="A938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s</a:t>
            </a:r>
            <a:r>
              <a:rPr b="0" baseline="-25000" i="0" lang="en" sz="1400" u="none" cap="none" strike="noStrike">
                <a:solidFill>
                  <a:schemeClr val="lt1"/>
                </a:solidFill>
                <a:latin typeface="Arial"/>
                <a:ea typeface="Arial"/>
                <a:cs typeface="Arial"/>
                <a:sym typeface="Arial"/>
              </a:rPr>
              <a:t>4</a:t>
            </a:r>
            <a:endParaRPr/>
          </a:p>
        </p:txBody>
      </p:sp>
      <p:sp>
        <p:nvSpPr>
          <p:cNvPr id="5692" name="Google Shape;5692;p342"/>
          <p:cNvSpPr/>
          <p:nvPr/>
        </p:nvSpPr>
        <p:spPr>
          <a:xfrm>
            <a:off x="3416355" y="3493228"/>
            <a:ext cx="525600" cy="390000"/>
          </a:xfrm>
          <a:prstGeom prst="roundRect">
            <a:avLst>
              <a:gd fmla="val 16667" name="adj"/>
            </a:avLst>
          </a:prstGeom>
          <a:solidFill>
            <a:schemeClr val="accent2"/>
          </a:solidFill>
          <a:ln cap="flat" cmpd="sng" w="25400">
            <a:solidFill>
              <a:srgbClr val="00769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t</a:t>
            </a:r>
            <a:r>
              <a:rPr b="0" baseline="-25000" i="0" lang="en" sz="1400" u="none" cap="none" strike="noStrike">
                <a:solidFill>
                  <a:schemeClr val="lt1"/>
                </a:solidFill>
                <a:latin typeface="Arial"/>
                <a:ea typeface="Arial"/>
                <a:cs typeface="Arial"/>
                <a:sym typeface="Arial"/>
              </a:rPr>
              <a:t>1</a:t>
            </a:r>
            <a:endParaRPr b="0" baseline="-25000" i="0" sz="1400" u="none" cap="none" strike="noStrike">
              <a:solidFill>
                <a:schemeClr val="lt1"/>
              </a:solidFill>
              <a:latin typeface="Arial"/>
              <a:ea typeface="Arial"/>
              <a:cs typeface="Arial"/>
              <a:sym typeface="Arial"/>
            </a:endParaRPr>
          </a:p>
        </p:txBody>
      </p:sp>
      <p:sp>
        <p:nvSpPr>
          <p:cNvPr id="5693" name="Google Shape;5693;p342"/>
          <p:cNvSpPr/>
          <p:nvPr/>
        </p:nvSpPr>
        <p:spPr>
          <a:xfrm>
            <a:off x="4196178" y="3493228"/>
            <a:ext cx="525600" cy="390000"/>
          </a:xfrm>
          <a:prstGeom prst="roundRect">
            <a:avLst>
              <a:gd fmla="val 16667" name="adj"/>
            </a:avLst>
          </a:prstGeom>
          <a:solidFill>
            <a:schemeClr val="accent2"/>
          </a:solidFill>
          <a:ln cap="flat" cmpd="sng" w="25400">
            <a:solidFill>
              <a:srgbClr val="00769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t</a:t>
            </a:r>
            <a:r>
              <a:rPr b="0" baseline="-25000" i="0" lang="en" sz="1400" u="none" cap="none" strike="noStrike">
                <a:solidFill>
                  <a:schemeClr val="lt1"/>
                </a:solidFill>
                <a:latin typeface="Arial"/>
                <a:ea typeface="Arial"/>
                <a:cs typeface="Arial"/>
                <a:sym typeface="Arial"/>
              </a:rPr>
              <a:t>2</a:t>
            </a:r>
            <a:endParaRPr b="0" baseline="-25000" i="0" sz="1400" u="none" cap="none" strike="noStrike">
              <a:solidFill>
                <a:schemeClr val="lt1"/>
              </a:solidFill>
              <a:latin typeface="Arial"/>
              <a:ea typeface="Arial"/>
              <a:cs typeface="Arial"/>
              <a:sym typeface="Arial"/>
            </a:endParaRPr>
          </a:p>
        </p:txBody>
      </p:sp>
      <p:sp>
        <p:nvSpPr>
          <p:cNvPr id="5694" name="Google Shape;5694;p342"/>
          <p:cNvSpPr/>
          <p:nvPr/>
        </p:nvSpPr>
        <p:spPr>
          <a:xfrm>
            <a:off x="5755827" y="3493227"/>
            <a:ext cx="525600" cy="390000"/>
          </a:xfrm>
          <a:prstGeom prst="roundRect">
            <a:avLst>
              <a:gd fmla="val 16667" name="adj"/>
            </a:avLst>
          </a:prstGeom>
          <a:solidFill>
            <a:schemeClr val="accent2"/>
          </a:solidFill>
          <a:ln cap="flat" cmpd="sng" w="25400">
            <a:solidFill>
              <a:srgbClr val="00769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t</a:t>
            </a:r>
            <a:r>
              <a:rPr b="0" baseline="-25000" i="0" lang="en" sz="1400" u="none" cap="none" strike="noStrike">
                <a:solidFill>
                  <a:schemeClr val="lt1"/>
                </a:solidFill>
                <a:latin typeface="Arial"/>
                <a:ea typeface="Arial"/>
                <a:cs typeface="Arial"/>
                <a:sym typeface="Arial"/>
              </a:rPr>
              <a:t>3</a:t>
            </a:r>
            <a:endParaRPr b="0" baseline="-25000" i="0" sz="1400" u="none" cap="none" strike="noStrike">
              <a:solidFill>
                <a:schemeClr val="lt1"/>
              </a:solidFill>
              <a:latin typeface="Arial"/>
              <a:ea typeface="Arial"/>
              <a:cs typeface="Arial"/>
              <a:sym typeface="Arial"/>
            </a:endParaRPr>
          </a:p>
        </p:txBody>
      </p:sp>
      <p:sp>
        <p:nvSpPr>
          <p:cNvPr id="5695" name="Google Shape;5695;p342"/>
          <p:cNvSpPr/>
          <p:nvPr/>
        </p:nvSpPr>
        <p:spPr>
          <a:xfrm>
            <a:off x="7315474" y="3493226"/>
            <a:ext cx="525600" cy="390000"/>
          </a:xfrm>
          <a:prstGeom prst="roundRect">
            <a:avLst>
              <a:gd fmla="val 16667" name="adj"/>
            </a:avLst>
          </a:prstGeom>
          <a:solidFill>
            <a:schemeClr val="accent2"/>
          </a:solidFill>
          <a:ln cap="flat" cmpd="sng" w="25400">
            <a:solidFill>
              <a:srgbClr val="00769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t</a:t>
            </a:r>
            <a:r>
              <a:rPr b="0" baseline="-25000" i="0" lang="en" sz="1400" u="none" cap="none" strike="noStrike">
                <a:solidFill>
                  <a:schemeClr val="lt1"/>
                </a:solidFill>
                <a:latin typeface="Arial"/>
                <a:ea typeface="Arial"/>
                <a:cs typeface="Arial"/>
                <a:sym typeface="Arial"/>
              </a:rPr>
              <a:t>4</a:t>
            </a:r>
            <a:endParaRPr b="0" baseline="-25000" i="0" sz="1400" u="none" cap="none" strike="noStrike">
              <a:solidFill>
                <a:schemeClr val="lt1"/>
              </a:solidFill>
              <a:latin typeface="Arial"/>
              <a:ea typeface="Arial"/>
              <a:cs typeface="Arial"/>
              <a:sym typeface="Arial"/>
            </a:endParaRPr>
          </a:p>
        </p:txBody>
      </p:sp>
      <p:sp>
        <p:nvSpPr>
          <p:cNvPr id="5696" name="Google Shape;5696;p342"/>
          <p:cNvSpPr/>
          <p:nvPr/>
        </p:nvSpPr>
        <p:spPr>
          <a:xfrm>
            <a:off x="8095297" y="3493225"/>
            <a:ext cx="525600" cy="390000"/>
          </a:xfrm>
          <a:prstGeom prst="roundRect">
            <a:avLst>
              <a:gd fmla="val 16667" name="adj"/>
            </a:avLst>
          </a:prstGeom>
          <a:solidFill>
            <a:schemeClr val="accent2"/>
          </a:solidFill>
          <a:ln cap="flat" cmpd="sng" w="25400">
            <a:solidFill>
              <a:srgbClr val="00769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t</a:t>
            </a:r>
            <a:r>
              <a:rPr b="0" baseline="-25000" i="0" lang="en" sz="1400" u="none" cap="none" strike="noStrike">
                <a:solidFill>
                  <a:schemeClr val="lt1"/>
                </a:solidFill>
                <a:latin typeface="Arial"/>
                <a:ea typeface="Arial"/>
                <a:cs typeface="Arial"/>
                <a:sym typeface="Arial"/>
              </a:rPr>
              <a:t>5</a:t>
            </a:r>
            <a:endParaRPr b="0" baseline="-25000" i="0" sz="1400" u="none" cap="none" strike="noStrike">
              <a:solidFill>
                <a:schemeClr val="lt1"/>
              </a:solidFill>
              <a:latin typeface="Arial"/>
              <a:ea typeface="Arial"/>
              <a:cs typeface="Arial"/>
              <a:sym typeface="Arial"/>
            </a:endParaRPr>
          </a:p>
        </p:txBody>
      </p:sp>
      <p:sp>
        <p:nvSpPr>
          <p:cNvPr id="5697" name="Google Shape;5697;p342"/>
          <p:cNvSpPr/>
          <p:nvPr/>
        </p:nvSpPr>
        <p:spPr>
          <a:xfrm>
            <a:off x="6535651" y="4245414"/>
            <a:ext cx="525600" cy="390000"/>
          </a:xfrm>
          <a:prstGeom prst="roundRect">
            <a:avLst>
              <a:gd fmla="val 16667" name="adj"/>
            </a:avLst>
          </a:prstGeom>
          <a:solidFill>
            <a:schemeClr val="accent1"/>
          </a:solidFill>
          <a:ln cap="flat" cmpd="sng" w="25400">
            <a:solidFill>
              <a:srgbClr val="A938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s</a:t>
            </a:r>
            <a:r>
              <a:rPr b="0" baseline="-25000" i="0" lang="en" sz="1400" u="none" cap="none" strike="noStrike">
                <a:solidFill>
                  <a:schemeClr val="lt1"/>
                </a:solidFill>
                <a:latin typeface="Arial"/>
                <a:ea typeface="Arial"/>
                <a:cs typeface="Arial"/>
                <a:sym typeface="Arial"/>
              </a:rPr>
              <a:t>5</a:t>
            </a:r>
            <a:endParaRPr b="0" baseline="-25000" i="0" sz="1400" u="none" cap="none" strike="noStrike">
              <a:solidFill>
                <a:schemeClr val="lt1"/>
              </a:solidFill>
              <a:latin typeface="Arial"/>
              <a:ea typeface="Arial"/>
              <a:cs typeface="Arial"/>
              <a:sym typeface="Arial"/>
            </a:endParaRPr>
          </a:p>
        </p:txBody>
      </p:sp>
      <p:sp>
        <p:nvSpPr>
          <p:cNvPr id="5698" name="Google Shape;5698;p342"/>
          <p:cNvSpPr/>
          <p:nvPr/>
        </p:nvSpPr>
        <p:spPr>
          <a:xfrm>
            <a:off x="1076882" y="2741033"/>
            <a:ext cx="525600" cy="390000"/>
          </a:xfrm>
          <a:prstGeom prst="roundRect">
            <a:avLst>
              <a:gd fmla="val 16667" name="adj"/>
            </a:avLst>
          </a:prstGeom>
          <a:solidFill>
            <a:schemeClr val="accent6"/>
          </a:solidFill>
          <a:ln cap="flat" cmpd="sng" w="25400">
            <a:solidFill>
              <a:srgbClr val="5C66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Wait</a:t>
            </a:r>
            <a:endParaRPr b="0" baseline="-25000" i="0" sz="1100" u="none" cap="none" strike="noStrike">
              <a:solidFill>
                <a:schemeClr val="lt1"/>
              </a:solidFill>
              <a:latin typeface="Arial"/>
              <a:ea typeface="Arial"/>
              <a:cs typeface="Arial"/>
              <a:sym typeface="Arial"/>
            </a:endParaRPr>
          </a:p>
        </p:txBody>
      </p:sp>
      <p:sp>
        <p:nvSpPr>
          <p:cNvPr id="5699" name="Google Shape;5699;p342"/>
          <p:cNvSpPr/>
          <p:nvPr/>
        </p:nvSpPr>
        <p:spPr>
          <a:xfrm>
            <a:off x="1856707" y="2741033"/>
            <a:ext cx="525600" cy="390000"/>
          </a:xfrm>
          <a:prstGeom prst="roundRect">
            <a:avLst>
              <a:gd fmla="val 16667" name="adj"/>
            </a:avLst>
          </a:prstGeom>
          <a:solidFill>
            <a:schemeClr val="accent6"/>
          </a:solidFill>
          <a:ln cap="flat" cmpd="sng" w="25400">
            <a:solidFill>
              <a:srgbClr val="5C66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Wait</a:t>
            </a:r>
            <a:endParaRPr b="0" baseline="-25000" i="0" sz="1100" u="none" cap="none" strike="noStrike">
              <a:solidFill>
                <a:schemeClr val="lt1"/>
              </a:solidFill>
              <a:latin typeface="Arial"/>
              <a:ea typeface="Arial"/>
              <a:cs typeface="Arial"/>
              <a:sym typeface="Arial"/>
            </a:endParaRPr>
          </a:p>
        </p:txBody>
      </p:sp>
      <p:sp>
        <p:nvSpPr>
          <p:cNvPr id="5700" name="Google Shape;5700;p342"/>
          <p:cNvSpPr/>
          <p:nvPr/>
        </p:nvSpPr>
        <p:spPr>
          <a:xfrm>
            <a:off x="2636532" y="2741033"/>
            <a:ext cx="525600" cy="390000"/>
          </a:xfrm>
          <a:prstGeom prst="roundRect">
            <a:avLst>
              <a:gd fmla="val 16667" name="adj"/>
            </a:avLst>
          </a:prstGeom>
          <a:solidFill>
            <a:schemeClr val="accent6"/>
          </a:solidFill>
          <a:ln cap="flat" cmpd="sng" w="25400">
            <a:solidFill>
              <a:srgbClr val="5C66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Out</a:t>
            </a:r>
            <a:endParaRPr b="0" baseline="-25000" i="0" sz="1100" u="none" cap="none" strike="noStrike">
              <a:solidFill>
                <a:schemeClr val="lt1"/>
              </a:solidFill>
              <a:latin typeface="Arial"/>
              <a:ea typeface="Arial"/>
              <a:cs typeface="Arial"/>
              <a:sym typeface="Arial"/>
            </a:endParaRPr>
          </a:p>
        </p:txBody>
      </p:sp>
      <p:sp>
        <p:nvSpPr>
          <p:cNvPr id="5701" name="Google Shape;5701;p342"/>
          <p:cNvSpPr/>
          <p:nvPr/>
        </p:nvSpPr>
        <p:spPr>
          <a:xfrm>
            <a:off x="3416357" y="2741033"/>
            <a:ext cx="525600" cy="390000"/>
          </a:xfrm>
          <a:prstGeom prst="roundRect">
            <a:avLst>
              <a:gd fmla="val 16667" name="adj"/>
            </a:avLst>
          </a:prstGeom>
          <a:solidFill>
            <a:schemeClr val="accent6"/>
          </a:solidFill>
          <a:ln cap="flat" cmpd="sng" w="25400">
            <a:solidFill>
              <a:srgbClr val="5C66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Out</a:t>
            </a:r>
            <a:endParaRPr b="0" baseline="-25000" i="0" sz="1100" u="none" cap="none" strike="noStrike">
              <a:solidFill>
                <a:schemeClr val="lt1"/>
              </a:solidFill>
              <a:latin typeface="Arial"/>
              <a:ea typeface="Arial"/>
              <a:cs typeface="Arial"/>
              <a:sym typeface="Arial"/>
            </a:endParaRPr>
          </a:p>
        </p:txBody>
      </p:sp>
      <p:sp>
        <p:nvSpPr>
          <p:cNvPr id="5702" name="Google Shape;5702;p342"/>
          <p:cNvSpPr/>
          <p:nvPr/>
        </p:nvSpPr>
        <p:spPr>
          <a:xfrm>
            <a:off x="4196182" y="2741033"/>
            <a:ext cx="525600" cy="390000"/>
          </a:xfrm>
          <a:prstGeom prst="roundRect">
            <a:avLst>
              <a:gd fmla="val 16667" name="adj"/>
            </a:avLst>
          </a:prstGeom>
          <a:solidFill>
            <a:schemeClr val="accent6"/>
          </a:solidFill>
          <a:ln cap="flat" cmpd="sng" w="25400">
            <a:solidFill>
              <a:srgbClr val="5C66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Wait</a:t>
            </a:r>
            <a:endParaRPr b="0" baseline="-25000" i="0" sz="1100" u="none" cap="none" strike="noStrike">
              <a:solidFill>
                <a:schemeClr val="lt1"/>
              </a:solidFill>
              <a:latin typeface="Arial"/>
              <a:ea typeface="Arial"/>
              <a:cs typeface="Arial"/>
              <a:sym typeface="Arial"/>
            </a:endParaRPr>
          </a:p>
        </p:txBody>
      </p:sp>
      <p:sp>
        <p:nvSpPr>
          <p:cNvPr id="5703" name="Google Shape;5703;p342"/>
          <p:cNvSpPr/>
          <p:nvPr/>
        </p:nvSpPr>
        <p:spPr>
          <a:xfrm>
            <a:off x="4976007" y="2741033"/>
            <a:ext cx="525600" cy="390000"/>
          </a:xfrm>
          <a:prstGeom prst="roundRect">
            <a:avLst>
              <a:gd fmla="val 16667" name="adj"/>
            </a:avLst>
          </a:prstGeom>
          <a:solidFill>
            <a:schemeClr val="accent6"/>
          </a:solidFill>
          <a:ln cap="flat" cmpd="sng" w="25400">
            <a:solidFill>
              <a:srgbClr val="5C66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Out</a:t>
            </a:r>
            <a:endParaRPr b="0" baseline="-25000" i="0" sz="1100" u="none" cap="none" strike="noStrike">
              <a:solidFill>
                <a:schemeClr val="lt1"/>
              </a:solidFill>
              <a:latin typeface="Arial"/>
              <a:ea typeface="Arial"/>
              <a:cs typeface="Arial"/>
              <a:sym typeface="Arial"/>
            </a:endParaRPr>
          </a:p>
        </p:txBody>
      </p:sp>
      <p:sp>
        <p:nvSpPr>
          <p:cNvPr id="5704" name="Google Shape;5704;p342"/>
          <p:cNvSpPr/>
          <p:nvPr/>
        </p:nvSpPr>
        <p:spPr>
          <a:xfrm>
            <a:off x="5755832" y="2741033"/>
            <a:ext cx="525600" cy="390000"/>
          </a:xfrm>
          <a:prstGeom prst="roundRect">
            <a:avLst>
              <a:gd fmla="val 16667" name="adj"/>
            </a:avLst>
          </a:prstGeom>
          <a:solidFill>
            <a:schemeClr val="accent6"/>
          </a:solidFill>
          <a:ln cap="flat" cmpd="sng" w="25400">
            <a:solidFill>
              <a:srgbClr val="5C66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Wait</a:t>
            </a:r>
            <a:endParaRPr b="0" baseline="-25000" i="0" sz="1100" u="none" cap="none" strike="noStrike">
              <a:solidFill>
                <a:schemeClr val="lt1"/>
              </a:solidFill>
              <a:latin typeface="Arial"/>
              <a:ea typeface="Arial"/>
              <a:cs typeface="Arial"/>
              <a:sym typeface="Arial"/>
            </a:endParaRPr>
          </a:p>
        </p:txBody>
      </p:sp>
      <p:sp>
        <p:nvSpPr>
          <p:cNvPr id="5705" name="Google Shape;5705;p342"/>
          <p:cNvSpPr/>
          <p:nvPr/>
        </p:nvSpPr>
        <p:spPr>
          <a:xfrm>
            <a:off x="6535657" y="2741033"/>
            <a:ext cx="525600" cy="390000"/>
          </a:xfrm>
          <a:prstGeom prst="roundRect">
            <a:avLst>
              <a:gd fmla="val 16667" name="adj"/>
            </a:avLst>
          </a:prstGeom>
          <a:solidFill>
            <a:schemeClr val="accent6"/>
          </a:solidFill>
          <a:ln cap="flat" cmpd="sng" w="25400">
            <a:solidFill>
              <a:srgbClr val="5C66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Out</a:t>
            </a:r>
            <a:endParaRPr b="0" baseline="-25000" i="0" sz="1100" u="none" cap="none" strike="noStrike">
              <a:solidFill>
                <a:schemeClr val="lt1"/>
              </a:solidFill>
              <a:latin typeface="Arial"/>
              <a:ea typeface="Arial"/>
              <a:cs typeface="Arial"/>
              <a:sym typeface="Arial"/>
            </a:endParaRPr>
          </a:p>
        </p:txBody>
      </p:sp>
      <p:sp>
        <p:nvSpPr>
          <p:cNvPr id="5706" name="Google Shape;5706;p342"/>
          <p:cNvSpPr/>
          <p:nvPr/>
        </p:nvSpPr>
        <p:spPr>
          <a:xfrm>
            <a:off x="7315482" y="2741033"/>
            <a:ext cx="525600" cy="390000"/>
          </a:xfrm>
          <a:prstGeom prst="roundRect">
            <a:avLst>
              <a:gd fmla="val 16667" name="adj"/>
            </a:avLst>
          </a:prstGeom>
          <a:solidFill>
            <a:schemeClr val="accent6"/>
          </a:solidFill>
          <a:ln cap="flat" cmpd="sng" w="25400">
            <a:solidFill>
              <a:srgbClr val="5C66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Out</a:t>
            </a:r>
            <a:endParaRPr b="0" baseline="-25000" i="0" sz="1100" u="none" cap="none" strike="noStrike">
              <a:solidFill>
                <a:schemeClr val="lt1"/>
              </a:solidFill>
              <a:latin typeface="Arial"/>
              <a:ea typeface="Arial"/>
              <a:cs typeface="Arial"/>
              <a:sym typeface="Arial"/>
            </a:endParaRPr>
          </a:p>
        </p:txBody>
      </p:sp>
      <p:sp>
        <p:nvSpPr>
          <p:cNvPr id="5707" name="Google Shape;5707;p342"/>
          <p:cNvSpPr/>
          <p:nvPr/>
        </p:nvSpPr>
        <p:spPr>
          <a:xfrm>
            <a:off x="8095307" y="2741033"/>
            <a:ext cx="525600" cy="390000"/>
          </a:xfrm>
          <a:prstGeom prst="roundRect">
            <a:avLst>
              <a:gd fmla="val 16667" name="adj"/>
            </a:avLst>
          </a:prstGeom>
          <a:solidFill>
            <a:schemeClr val="accent6"/>
          </a:solidFill>
          <a:ln cap="flat" cmpd="sng" w="25400">
            <a:solidFill>
              <a:srgbClr val="5C66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Wait</a:t>
            </a:r>
            <a:endParaRPr b="0" baseline="-25000" i="0" sz="1100" u="none" cap="none" strike="noStrike">
              <a:solidFill>
                <a:schemeClr val="lt1"/>
              </a:solidFill>
              <a:latin typeface="Arial"/>
              <a:ea typeface="Arial"/>
              <a:cs typeface="Arial"/>
              <a:sym typeface="Arial"/>
            </a:endParaRPr>
          </a:p>
        </p:txBody>
      </p:sp>
      <p:sp>
        <p:nvSpPr>
          <p:cNvPr id="5708" name="Google Shape;5708;p342"/>
          <p:cNvSpPr txBox="1"/>
          <p:nvPr>
            <p:ph idx="12" type="sldNum"/>
          </p:nvPr>
        </p:nvSpPr>
        <p:spPr>
          <a:xfrm>
            <a:off x="8316141" y="4738799"/>
            <a:ext cx="370800" cy="2739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2" name="Shape 5712"/>
        <p:cNvGrpSpPr/>
        <p:nvPr/>
      </p:nvGrpSpPr>
      <p:grpSpPr>
        <a:xfrm>
          <a:off x="0" y="0"/>
          <a:ext cx="0" cy="0"/>
          <a:chOff x="0" y="0"/>
          <a:chExt cx="0" cy="0"/>
        </a:xfrm>
      </p:grpSpPr>
      <p:sp>
        <p:nvSpPr>
          <p:cNvPr id="5713" name="Google Shape;5713;p343"/>
          <p:cNvSpPr txBox="1"/>
          <p:nvPr>
            <p:ph type="title"/>
          </p:nvPr>
        </p:nvSpPr>
        <p:spPr>
          <a:xfrm>
            <a:off x="323528" y="0"/>
            <a:ext cx="6336035" cy="735806"/>
          </a:xfrm>
          <a:prstGeom prst="rect">
            <a:avLst/>
          </a:prstGeom>
          <a:noFill/>
          <a:ln>
            <a:noFill/>
          </a:ln>
        </p:spPr>
        <p:txBody>
          <a:bodyPr anchorCtr="0" anchor="t" bIns="0" lIns="0" spcFirstLastPara="1" rIns="0" wrap="square" tIns="0">
            <a:normAutofit fontScale="90000"/>
          </a:bodyPr>
          <a:lstStyle/>
          <a:p>
            <a:pPr indent="0" lvl="0" marL="0" rtl="0" algn="l">
              <a:lnSpc>
                <a:spcPct val="100000"/>
              </a:lnSpc>
              <a:spcBef>
                <a:spcPts val="0"/>
              </a:spcBef>
              <a:spcAft>
                <a:spcPts val="0"/>
              </a:spcAft>
              <a:buClr>
                <a:schemeClr val="dk2"/>
              </a:buClr>
              <a:buSzPct val="60000"/>
              <a:buNone/>
            </a:pPr>
            <a:r>
              <a:rPr lang="en"/>
              <a:t>Stream decoding using Retranslation</a:t>
            </a:r>
            <a:endParaRPr/>
          </a:p>
        </p:txBody>
      </p:sp>
      <p:sp>
        <p:nvSpPr>
          <p:cNvPr id="5714" name="Google Shape;5714;p343"/>
          <p:cNvSpPr txBox="1"/>
          <p:nvPr>
            <p:ph idx="1" type="body"/>
          </p:nvPr>
        </p:nvSpPr>
        <p:spPr>
          <a:xfrm>
            <a:off x="392113" y="898922"/>
            <a:ext cx="8356600" cy="3670696"/>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Clr>
                <a:schemeClr val="dk1"/>
              </a:buClr>
              <a:buSzPts val="1800"/>
              <a:buChar char="•"/>
            </a:pPr>
            <a:r>
              <a:rPr lang="en"/>
              <a:t>Decoding with fixed target prefix</a:t>
            </a:r>
            <a:endParaRPr/>
          </a:p>
          <a:p>
            <a:pPr indent="-228600" lvl="1" marL="914400" rtl="0" algn="l">
              <a:lnSpc>
                <a:spcPct val="100000"/>
              </a:lnSpc>
              <a:spcBef>
                <a:spcPts val="0"/>
              </a:spcBef>
              <a:spcAft>
                <a:spcPts val="0"/>
              </a:spcAft>
              <a:buSzPts val="1800"/>
              <a:buNone/>
            </a:pPr>
            <a:r>
              <a:t/>
            </a:r>
            <a:endParaRPr/>
          </a:p>
          <a:p>
            <a:pPr indent="0" lvl="1" marL="358775" rtl="0" algn="l">
              <a:lnSpc>
                <a:spcPct val="100000"/>
              </a:lnSpc>
              <a:spcBef>
                <a:spcPts val="0"/>
              </a:spcBef>
              <a:spcAft>
                <a:spcPts val="0"/>
              </a:spcAft>
              <a:buSzPts val="1800"/>
              <a:buNone/>
            </a:pPr>
            <a:r>
              <a:t/>
            </a:r>
            <a:endParaRPr/>
          </a:p>
          <a:p>
            <a:pPr indent="0" lvl="1" marL="358775" rtl="0" algn="l">
              <a:lnSpc>
                <a:spcPct val="100000"/>
              </a:lnSpc>
              <a:spcBef>
                <a:spcPts val="0"/>
              </a:spcBef>
              <a:spcAft>
                <a:spcPts val="0"/>
              </a:spcAft>
              <a:buSzPts val="1800"/>
              <a:buNone/>
            </a:pPr>
            <a:r>
              <a:t/>
            </a:r>
            <a:endParaRPr/>
          </a:p>
          <a:p>
            <a:pPr indent="-228600" lvl="2" marL="1371600" rtl="0" algn="l">
              <a:lnSpc>
                <a:spcPct val="100000"/>
              </a:lnSpc>
              <a:spcBef>
                <a:spcPts val="0"/>
              </a:spcBef>
              <a:spcAft>
                <a:spcPts val="0"/>
              </a:spcAft>
              <a:buSzPts val="1800"/>
              <a:buNone/>
            </a:pPr>
            <a:r>
              <a:t/>
            </a:r>
            <a:endParaRPr/>
          </a:p>
          <a:p>
            <a:pPr indent="-228600" lvl="1" marL="914400" rtl="0" algn="l">
              <a:lnSpc>
                <a:spcPct val="100000"/>
              </a:lnSpc>
              <a:spcBef>
                <a:spcPts val="0"/>
              </a:spcBef>
              <a:spcAft>
                <a:spcPts val="0"/>
              </a:spcAft>
              <a:buSzPts val="1800"/>
              <a:buNone/>
            </a:pPr>
            <a:r>
              <a:t/>
            </a:r>
            <a:endParaRPr/>
          </a:p>
          <a:p>
            <a:pPr indent="-228600" lvl="0" marL="457200" rtl="0" algn="l">
              <a:lnSpc>
                <a:spcPct val="100000"/>
              </a:lnSpc>
              <a:spcBef>
                <a:spcPts val="0"/>
              </a:spcBef>
              <a:spcAft>
                <a:spcPts val="0"/>
              </a:spcAft>
              <a:buClr>
                <a:schemeClr val="dk1"/>
              </a:buClr>
              <a:buSzPts val="1800"/>
              <a:buNone/>
            </a:pPr>
            <a:r>
              <a:t/>
            </a:r>
            <a:endParaRPr/>
          </a:p>
          <a:p>
            <a:pPr indent="-228600" lvl="1" marL="914400" rtl="0" algn="l">
              <a:lnSpc>
                <a:spcPct val="100000"/>
              </a:lnSpc>
              <a:spcBef>
                <a:spcPts val="0"/>
              </a:spcBef>
              <a:spcAft>
                <a:spcPts val="0"/>
              </a:spcAft>
              <a:buSzPts val="1800"/>
              <a:buNone/>
            </a:pPr>
            <a:r>
              <a:t/>
            </a:r>
            <a:endParaRPr/>
          </a:p>
          <a:p>
            <a:pPr indent="-228600" lvl="1" marL="914400" rtl="0" algn="l">
              <a:lnSpc>
                <a:spcPct val="100000"/>
              </a:lnSpc>
              <a:spcBef>
                <a:spcPts val="0"/>
              </a:spcBef>
              <a:spcAft>
                <a:spcPts val="0"/>
              </a:spcAft>
              <a:buSzPts val="1800"/>
              <a:buNone/>
            </a:pPr>
            <a:r>
              <a:t/>
            </a:r>
            <a:endParaRPr/>
          </a:p>
          <a:p>
            <a:pPr indent="-228600" lvl="0" marL="457200" rtl="0" algn="l">
              <a:lnSpc>
                <a:spcPct val="100000"/>
              </a:lnSpc>
              <a:spcBef>
                <a:spcPts val="0"/>
              </a:spcBef>
              <a:spcAft>
                <a:spcPts val="0"/>
              </a:spcAft>
              <a:buClr>
                <a:schemeClr val="dk1"/>
              </a:buClr>
              <a:buSzPts val="1800"/>
              <a:buNone/>
            </a:pPr>
            <a:r>
              <a:t/>
            </a:r>
            <a:endParaRPr/>
          </a:p>
          <a:p>
            <a:pPr indent="-228600" lvl="0" marL="457200" rtl="0" algn="l">
              <a:lnSpc>
                <a:spcPct val="100000"/>
              </a:lnSpc>
              <a:spcBef>
                <a:spcPts val="0"/>
              </a:spcBef>
              <a:spcAft>
                <a:spcPts val="0"/>
              </a:spcAft>
              <a:buClr>
                <a:schemeClr val="dk1"/>
              </a:buClr>
              <a:buSzPts val="1800"/>
              <a:buNone/>
            </a:pPr>
            <a:r>
              <a:t/>
            </a:r>
            <a:endParaRPr/>
          </a:p>
          <a:p>
            <a:pPr indent="-228600" lvl="0" marL="457200" rtl="0" algn="l">
              <a:lnSpc>
                <a:spcPct val="100000"/>
              </a:lnSpc>
              <a:spcBef>
                <a:spcPts val="0"/>
              </a:spcBef>
              <a:spcAft>
                <a:spcPts val="0"/>
              </a:spcAft>
              <a:buClr>
                <a:schemeClr val="dk1"/>
              </a:buClr>
              <a:buSzPts val="1800"/>
              <a:buNone/>
            </a:pPr>
            <a:r>
              <a:t/>
            </a:r>
            <a:endParaRPr/>
          </a:p>
          <a:p>
            <a:pPr indent="-228600" lvl="0" marL="457200" rtl="0" algn="l">
              <a:lnSpc>
                <a:spcPct val="100000"/>
              </a:lnSpc>
              <a:spcBef>
                <a:spcPts val="0"/>
              </a:spcBef>
              <a:spcAft>
                <a:spcPts val="0"/>
              </a:spcAft>
              <a:buClr>
                <a:schemeClr val="dk1"/>
              </a:buClr>
              <a:buSzPts val="1800"/>
              <a:buNone/>
            </a:pPr>
            <a:r>
              <a:t/>
            </a:r>
            <a:endParaRPr/>
          </a:p>
          <a:p>
            <a:pPr indent="-342900" lvl="0" marL="457200" rtl="0" algn="l">
              <a:lnSpc>
                <a:spcPct val="100000"/>
              </a:lnSpc>
              <a:spcBef>
                <a:spcPts val="0"/>
              </a:spcBef>
              <a:spcAft>
                <a:spcPts val="0"/>
              </a:spcAft>
              <a:buSzPts val="1800"/>
              <a:buFont typeface="Calibri"/>
              <a:buNone/>
            </a:pPr>
            <a:r>
              <a:t/>
            </a:r>
            <a:endParaRPr/>
          </a:p>
        </p:txBody>
      </p:sp>
      <p:grpSp>
        <p:nvGrpSpPr>
          <p:cNvPr id="5715" name="Google Shape;5715;p343"/>
          <p:cNvGrpSpPr/>
          <p:nvPr/>
        </p:nvGrpSpPr>
        <p:grpSpPr>
          <a:xfrm>
            <a:off x="780697" y="1669327"/>
            <a:ext cx="1637159" cy="1021856"/>
            <a:chOff x="733710" y="2244934"/>
            <a:chExt cx="1637159" cy="1362474"/>
          </a:xfrm>
        </p:grpSpPr>
        <p:sp>
          <p:nvSpPr>
            <p:cNvPr id="5716" name="Google Shape;5716;p343"/>
            <p:cNvSpPr/>
            <p:nvPr/>
          </p:nvSpPr>
          <p:spPr>
            <a:xfrm>
              <a:off x="733710" y="2244934"/>
              <a:ext cx="1637159" cy="394232"/>
            </a:xfrm>
            <a:prstGeom prst="roundRect">
              <a:avLst>
                <a:gd fmla="val 16667" name="adj"/>
              </a:avLst>
            </a:prstGeom>
            <a:solidFill>
              <a:schemeClr val="accent1"/>
            </a:solidFill>
            <a:ln cap="flat" cmpd="sng" w="25400">
              <a:solidFill>
                <a:srgbClr val="A938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Source Text</a:t>
              </a:r>
              <a:endParaRPr b="0" i="0" sz="1400" u="none" cap="none" strike="noStrike">
                <a:solidFill>
                  <a:schemeClr val="lt1"/>
                </a:solidFill>
                <a:latin typeface="Arial"/>
                <a:ea typeface="Arial"/>
                <a:cs typeface="Arial"/>
                <a:sym typeface="Arial"/>
              </a:endParaRPr>
            </a:p>
          </p:txBody>
        </p:sp>
        <p:sp>
          <p:nvSpPr>
            <p:cNvPr id="5717" name="Google Shape;5717;p343"/>
            <p:cNvSpPr/>
            <p:nvPr/>
          </p:nvSpPr>
          <p:spPr>
            <a:xfrm>
              <a:off x="733710" y="3213176"/>
              <a:ext cx="1637159" cy="394232"/>
            </a:xfrm>
            <a:prstGeom prst="roundRect">
              <a:avLst>
                <a:gd fmla="val 16667" name="adj"/>
              </a:avLst>
            </a:prstGeom>
            <a:solidFill>
              <a:schemeClr val="accent1"/>
            </a:solidFill>
            <a:ln cap="flat" cmpd="sng" w="25400">
              <a:solidFill>
                <a:srgbClr val="A938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Target Prefix</a:t>
              </a:r>
              <a:endParaRPr b="0" i="0" sz="1400" u="none" cap="none" strike="noStrike">
                <a:solidFill>
                  <a:schemeClr val="lt1"/>
                </a:solidFill>
                <a:latin typeface="Arial"/>
                <a:ea typeface="Arial"/>
                <a:cs typeface="Arial"/>
                <a:sym typeface="Arial"/>
              </a:endParaRPr>
            </a:p>
          </p:txBody>
        </p:sp>
      </p:grpSp>
      <p:sp>
        <p:nvSpPr>
          <p:cNvPr id="5718" name="Google Shape;5718;p343"/>
          <p:cNvSpPr/>
          <p:nvPr/>
        </p:nvSpPr>
        <p:spPr>
          <a:xfrm>
            <a:off x="3089656" y="1753170"/>
            <a:ext cx="1122467" cy="854170"/>
          </a:xfrm>
          <a:prstGeom prst="rect">
            <a:avLst/>
          </a:prstGeom>
          <a:solidFill>
            <a:schemeClr val="accent5"/>
          </a:solidFill>
          <a:ln cap="flat" cmpd="sng" w="25400">
            <a:solidFill>
              <a:srgbClr val="5C97A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Encoder-</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Decoder</a:t>
            </a:r>
            <a:endParaRPr b="0" i="0" sz="1400" u="none" cap="none" strike="noStrike">
              <a:solidFill>
                <a:schemeClr val="lt1"/>
              </a:solidFill>
              <a:latin typeface="Arial"/>
              <a:ea typeface="Arial"/>
              <a:cs typeface="Arial"/>
              <a:sym typeface="Arial"/>
            </a:endParaRPr>
          </a:p>
        </p:txBody>
      </p:sp>
      <p:cxnSp>
        <p:nvCxnSpPr>
          <p:cNvPr id="5719" name="Google Shape;5719;p343"/>
          <p:cNvCxnSpPr>
            <a:stCxn id="5716" idx="3"/>
            <a:endCxn id="5718" idx="1"/>
          </p:cNvCxnSpPr>
          <p:nvPr/>
        </p:nvCxnSpPr>
        <p:spPr>
          <a:xfrm>
            <a:off x="2417856" y="1817164"/>
            <a:ext cx="671700" cy="363000"/>
          </a:xfrm>
          <a:prstGeom prst="straightConnector1">
            <a:avLst/>
          </a:prstGeom>
          <a:noFill/>
          <a:ln cap="flat" cmpd="sng" w="9525">
            <a:solidFill>
              <a:srgbClr val="001A3C"/>
            </a:solidFill>
            <a:prstDash val="solid"/>
            <a:round/>
            <a:headEnd len="sm" w="sm" type="none"/>
            <a:tailEnd len="med" w="med" type="triangle"/>
          </a:ln>
        </p:spPr>
      </p:cxnSp>
      <p:cxnSp>
        <p:nvCxnSpPr>
          <p:cNvPr id="5720" name="Google Shape;5720;p343"/>
          <p:cNvCxnSpPr>
            <a:stCxn id="5717" idx="3"/>
            <a:endCxn id="5718" idx="1"/>
          </p:cNvCxnSpPr>
          <p:nvPr/>
        </p:nvCxnSpPr>
        <p:spPr>
          <a:xfrm flipH="1" rot="10800000">
            <a:off x="2417856" y="2180345"/>
            <a:ext cx="671700" cy="363000"/>
          </a:xfrm>
          <a:prstGeom prst="straightConnector1">
            <a:avLst/>
          </a:prstGeom>
          <a:noFill/>
          <a:ln cap="flat" cmpd="sng" w="9525">
            <a:solidFill>
              <a:srgbClr val="001A3C"/>
            </a:solidFill>
            <a:prstDash val="solid"/>
            <a:round/>
            <a:headEnd len="sm" w="sm" type="none"/>
            <a:tailEnd len="med" w="med" type="triangle"/>
          </a:ln>
        </p:spPr>
      </p:cxnSp>
      <p:sp>
        <p:nvSpPr>
          <p:cNvPr id="5721" name="Google Shape;5721;p343"/>
          <p:cNvSpPr/>
          <p:nvPr/>
        </p:nvSpPr>
        <p:spPr>
          <a:xfrm>
            <a:off x="4883921" y="2922993"/>
            <a:ext cx="1637159" cy="731411"/>
          </a:xfrm>
          <a:prstGeom prst="rect">
            <a:avLst/>
          </a:prstGeom>
          <a:solidFill>
            <a:schemeClr val="accent6"/>
          </a:solidFill>
          <a:ln cap="flat" cmpd="sng" w="25400">
            <a:solidFill>
              <a:srgbClr val="5C66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Output Strategy</a:t>
            </a:r>
            <a:endParaRPr b="0" i="0" sz="1400" u="none" cap="none" strike="noStrike">
              <a:solidFill>
                <a:schemeClr val="lt1"/>
              </a:solidFill>
              <a:latin typeface="Arial"/>
              <a:ea typeface="Arial"/>
              <a:cs typeface="Arial"/>
              <a:sym typeface="Arial"/>
            </a:endParaRPr>
          </a:p>
        </p:txBody>
      </p:sp>
      <p:sp>
        <p:nvSpPr>
          <p:cNvPr id="5722" name="Google Shape;5722;p343"/>
          <p:cNvSpPr/>
          <p:nvPr/>
        </p:nvSpPr>
        <p:spPr>
          <a:xfrm>
            <a:off x="4883922" y="2032418"/>
            <a:ext cx="1637159" cy="295674"/>
          </a:xfrm>
          <a:prstGeom prst="roundRect">
            <a:avLst>
              <a:gd fmla="val 16667" name="adj"/>
            </a:avLst>
          </a:prstGeom>
          <a:solidFill>
            <a:schemeClr val="accent2"/>
          </a:solidFill>
          <a:ln cap="flat" cmpd="sng" w="25400">
            <a:solidFill>
              <a:srgbClr val="00769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Target Text</a:t>
            </a:r>
            <a:endParaRPr b="0" i="0" sz="1400" u="none" cap="none" strike="noStrike">
              <a:solidFill>
                <a:schemeClr val="lt1"/>
              </a:solidFill>
              <a:latin typeface="Arial"/>
              <a:ea typeface="Arial"/>
              <a:cs typeface="Arial"/>
              <a:sym typeface="Arial"/>
            </a:endParaRPr>
          </a:p>
        </p:txBody>
      </p:sp>
      <p:sp>
        <p:nvSpPr>
          <p:cNvPr id="5723" name="Google Shape;5723;p343"/>
          <p:cNvSpPr/>
          <p:nvPr/>
        </p:nvSpPr>
        <p:spPr>
          <a:xfrm>
            <a:off x="4883921" y="4249305"/>
            <a:ext cx="1637159" cy="295674"/>
          </a:xfrm>
          <a:prstGeom prst="roundRect">
            <a:avLst>
              <a:gd fmla="val 16667" name="adj"/>
            </a:avLst>
          </a:prstGeom>
          <a:solidFill>
            <a:schemeClr val="accent2"/>
          </a:solidFill>
          <a:ln cap="flat" cmpd="sng" w="25400">
            <a:solidFill>
              <a:srgbClr val="00769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Final Output</a:t>
            </a:r>
            <a:endParaRPr b="0" i="0" sz="1400" u="none" cap="none" strike="noStrike">
              <a:solidFill>
                <a:schemeClr val="lt1"/>
              </a:solidFill>
              <a:latin typeface="Arial"/>
              <a:ea typeface="Arial"/>
              <a:cs typeface="Arial"/>
              <a:sym typeface="Arial"/>
            </a:endParaRPr>
          </a:p>
        </p:txBody>
      </p:sp>
      <p:cxnSp>
        <p:nvCxnSpPr>
          <p:cNvPr id="5724" name="Google Shape;5724;p343"/>
          <p:cNvCxnSpPr>
            <a:stCxn id="5718" idx="3"/>
            <a:endCxn id="5722" idx="1"/>
          </p:cNvCxnSpPr>
          <p:nvPr/>
        </p:nvCxnSpPr>
        <p:spPr>
          <a:xfrm>
            <a:off x="4212123" y="2180255"/>
            <a:ext cx="671700" cy="0"/>
          </a:xfrm>
          <a:prstGeom prst="straightConnector1">
            <a:avLst/>
          </a:prstGeom>
          <a:noFill/>
          <a:ln cap="flat" cmpd="sng" w="9525">
            <a:solidFill>
              <a:srgbClr val="001A3C"/>
            </a:solidFill>
            <a:prstDash val="solid"/>
            <a:round/>
            <a:headEnd len="sm" w="sm" type="none"/>
            <a:tailEnd len="med" w="med" type="triangle"/>
          </a:ln>
        </p:spPr>
      </p:cxnSp>
      <p:cxnSp>
        <p:nvCxnSpPr>
          <p:cNvPr id="5725" name="Google Shape;5725;p343"/>
          <p:cNvCxnSpPr>
            <a:stCxn id="5722" idx="2"/>
            <a:endCxn id="5721" idx="0"/>
          </p:cNvCxnSpPr>
          <p:nvPr/>
        </p:nvCxnSpPr>
        <p:spPr>
          <a:xfrm>
            <a:off x="5702501" y="2328092"/>
            <a:ext cx="0" cy="594900"/>
          </a:xfrm>
          <a:prstGeom prst="straightConnector1">
            <a:avLst/>
          </a:prstGeom>
          <a:noFill/>
          <a:ln cap="flat" cmpd="sng" w="9525">
            <a:solidFill>
              <a:srgbClr val="001A3C"/>
            </a:solidFill>
            <a:prstDash val="solid"/>
            <a:round/>
            <a:headEnd len="sm" w="sm" type="none"/>
            <a:tailEnd len="med" w="med" type="triangle"/>
          </a:ln>
        </p:spPr>
      </p:cxnSp>
      <p:cxnSp>
        <p:nvCxnSpPr>
          <p:cNvPr id="5726" name="Google Shape;5726;p343"/>
          <p:cNvCxnSpPr>
            <a:stCxn id="5721" idx="2"/>
            <a:endCxn id="5723" idx="0"/>
          </p:cNvCxnSpPr>
          <p:nvPr/>
        </p:nvCxnSpPr>
        <p:spPr>
          <a:xfrm>
            <a:off x="5702501" y="3654403"/>
            <a:ext cx="0" cy="594900"/>
          </a:xfrm>
          <a:prstGeom prst="straightConnector1">
            <a:avLst/>
          </a:prstGeom>
          <a:noFill/>
          <a:ln cap="flat" cmpd="sng" w="9525">
            <a:solidFill>
              <a:srgbClr val="001A3C"/>
            </a:solidFill>
            <a:prstDash val="solid"/>
            <a:round/>
            <a:headEnd len="sm" w="sm" type="none"/>
            <a:tailEnd len="med" w="med" type="triangle"/>
          </a:ln>
        </p:spPr>
      </p:cxnSp>
      <p:sp>
        <p:nvSpPr>
          <p:cNvPr id="5727" name="Google Shape;5727;p3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1" name="Shape 5731"/>
        <p:cNvGrpSpPr/>
        <p:nvPr/>
      </p:nvGrpSpPr>
      <p:grpSpPr>
        <a:xfrm>
          <a:off x="0" y="0"/>
          <a:ext cx="0" cy="0"/>
          <a:chOff x="0" y="0"/>
          <a:chExt cx="0" cy="0"/>
        </a:xfrm>
      </p:grpSpPr>
      <p:graphicFrame>
        <p:nvGraphicFramePr>
          <p:cNvPr id="5732" name="Google Shape;5732;p344"/>
          <p:cNvGraphicFramePr/>
          <p:nvPr/>
        </p:nvGraphicFramePr>
        <p:xfrm>
          <a:off x="697834" y="2200687"/>
          <a:ext cx="3000000" cy="3000000"/>
        </p:xfrm>
        <a:graphic>
          <a:graphicData uri="http://schemas.openxmlformats.org/drawingml/2006/table">
            <a:tbl>
              <a:tblPr bandRow="1" firstRow="1">
                <a:noFill/>
                <a:tableStyleId>{0D6FF023-7AE8-4EC6-A40E-34C86CE50308}</a:tableStyleId>
              </a:tblPr>
              <a:tblGrid>
                <a:gridCol w="1934525"/>
                <a:gridCol w="1370200"/>
                <a:gridCol w="2661075"/>
                <a:gridCol w="1772275"/>
              </a:tblGrid>
              <a:tr h="293450">
                <a:tc>
                  <a:txBody>
                    <a:bodyPr/>
                    <a:lstStyle/>
                    <a:p>
                      <a:pPr indent="0" lvl="0" marL="0" marR="0" rtl="0" algn="l">
                        <a:lnSpc>
                          <a:spcPct val="100000"/>
                        </a:lnSpc>
                        <a:spcBef>
                          <a:spcPts val="0"/>
                        </a:spcBef>
                        <a:spcAft>
                          <a:spcPts val="0"/>
                        </a:spcAft>
                        <a:buNone/>
                      </a:pPr>
                      <a:r>
                        <a:rPr lang="en" sz="1500" u="none" cap="none" strike="noStrike"/>
                        <a:t>Input</a:t>
                      </a:r>
                      <a:endParaRPr sz="1500" u="none" cap="none" strike="noStrike"/>
                    </a:p>
                  </a:txBody>
                  <a:tcPr marT="34300" marB="34300" marR="91450" marL="91450"/>
                </a:tc>
                <a:tc>
                  <a:txBody>
                    <a:bodyPr/>
                    <a:lstStyle/>
                    <a:p>
                      <a:pPr indent="0" lvl="0" marL="0" marR="0" rtl="0" algn="l">
                        <a:lnSpc>
                          <a:spcPct val="100000"/>
                        </a:lnSpc>
                        <a:spcBef>
                          <a:spcPts val="0"/>
                        </a:spcBef>
                        <a:spcAft>
                          <a:spcPts val="0"/>
                        </a:spcAft>
                        <a:buNone/>
                      </a:pPr>
                      <a:r>
                        <a:rPr lang="en" sz="1500" u="none" cap="none" strike="noStrike"/>
                        <a:t>Prefix</a:t>
                      </a:r>
                      <a:endParaRPr sz="1500" u="none" cap="none" strike="noStrike"/>
                    </a:p>
                  </a:txBody>
                  <a:tcPr marT="34300" marB="34300" marR="91450" marL="91450"/>
                </a:tc>
                <a:tc>
                  <a:txBody>
                    <a:bodyPr/>
                    <a:lstStyle/>
                    <a:p>
                      <a:pPr indent="0" lvl="0" marL="0" marR="0" rtl="0" algn="l">
                        <a:lnSpc>
                          <a:spcPct val="100000"/>
                        </a:lnSpc>
                        <a:spcBef>
                          <a:spcPts val="0"/>
                        </a:spcBef>
                        <a:spcAft>
                          <a:spcPts val="0"/>
                        </a:spcAft>
                        <a:buNone/>
                      </a:pPr>
                      <a:r>
                        <a:rPr lang="en" sz="1500" u="none" cap="none" strike="noStrike"/>
                        <a:t>Target Text</a:t>
                      </a:r>
                      <a:endParaRPr sz="1500" u="none" cap="none" strike="noStrike"/>
                    </a:p>
                  </a:txBody>
                  <a:tcPr marT="34300" marB="34300" marR="91450" marL="91450"/>
                </a:tc>
                <a:tc>
                  <a:txBody>
                    <a:bodyPr/>
                    <a:lstStyle/>
                    <a:p>
                      <a:pPr indent="0" lvl="0" marL="0" marR="0" rtl="0" algn="l">
                        <a:lnSpc>
                          <a:spcPct val="100000"/>
                        </a:lnSpc>
                        <a:spcBef>
                          <a:spcPts val="0"/>
                        </a:spcBef>
                        <a:spcAft>
                          <a:spcPts val="0"/>
                        </a:spcAft>
                        <a:buNone/>
                      </a:pPr>
                      <a:r>
                        <a:rPr lang="en" sz="1500" u="none" cap="none" strike="noStrike"/>
                        <a:t>Final Output</a:t>
                      </a:r>
                      <a:endParaRPr sz="1500" u="none" cap="none" strike="noStrike"/>
                    </a:p>
                  </a:txBody>
                  <a:tcPr marT="34300" marB="34300" marR="91450" marL="91450"/>
                </a:tc>
              </a:tr>
              <a:tr h="293450">
                <a:tc>
                  <a:txBody>
                    <a:bodyPr/>
                    <a:lstStyle/>
                    <a:p>
                      <a:pPr indent="0" lvl="0" marL="0" marR="0" rtl="0" algn="l">
                        <a:lnSpc>
                          <a:spcPct val="100000"/>
                        </a:lnSpc>
                        <a:spcBef>
                          <a:spcPts val="0"/>
                        </a:spcBef>
                        <a:spcAft>
                          <a:spcPts val="0"/>
                        </a:spcAft>
                        <a:buNone/>
                      </a:pPr>
                      <a:r>
                        <a:rPr lang="en" sz="1500" u="none" cap="none" strike="noStrike"/>
                        <a:t>1</a:t>
                      </a:r>
                      <a:endParaRPr sz="1500" u="none" cap="none" strike="noStrike"/>
                    </a:p>
                  </a:txBody>
                  <a:tcPr marT="34300" marB="34300" marR="91450" marL="91450"/>
                </a:tc>
                <a:tc>
                  <a:txBody>
                    <a:bodyPr/>
                    <a:lstStyle/>
                    <a:p>
                      <a:pPr indent="0" lvl="0" marL="0" marR="0" rtl="0" algn="l">
                        <a:lnSpc>
                          <a:spcPct val="100000"/>
                        </a:lnSpc>
                        <a:spcBef>
                          <a:spcPts val="0"/>
                        </a:spcBef>
                        <a:spcAft>
                          <a:spcPts val="0"/>
                        </a:spcAft>
                        <a:buNone/>
                      </a:pPr>
                      <a:r>
                        <a:rPr lang="en" sz="1500" u="none" cap="none" strike="noStrike"/>
                        <a:t>Ø</a:t>
                      </a:r>
                      <a:endParaRPr sz="1500" u="none" cap="none" strike="noStrike"/>
                    </a:p>
                  </a:txBody>
                  <a:tcPr marT="34300" marB="34300" marR="91450" marL="91450"/>
                </a:tc>
                <a:tc>
                  <a:txBody>
                    <a:bodyPr/>
                    <a:lstStyle/>
                    <a:p>
                      <a:pPr indent="0" lvl="0" marL="0" marR="0" rtl="0" algn="l">
                        <a:lnSpc>
                          <a:spcPct val="100000"/>
                        </a:lnSpc>
                        <a:spcBef>
                          <a:spcPts val="0"/>
                        </a:spcBef>
                        <a:spcAft>
                          <a:spcPts val="0"/>
                        </a:spcAft>
                        <a:buNone/>
                      </a:pPr>
                      <a:r>
                        <a:rPr lang="en" sz="1500" u="none" cap="none" strike="noStrike"/>
                        <a:t>All model</a:t>
                      </a:r>
                      <a:r>
                        <a:rPr lang="en" sz="1500" u="none" cap="none" strike="noStrike"/>
                        <a:t> trains</a:t>
                      </a:r>
                      <a:endParaRPr sz="1500" u="none" cap="none" strike="noStrike"/>
                    </a:p>
                  </a:txBody>
                  <a:tcPr marT="34300" marB="34300" marR="91450" marL="91450"/>
                </a:tc>
                <a:tc>
                  <a:txBody>
                    <a:bodyPr/>
                    <a:lstStyle/>
                    <a:p>
                      <a:pPr indent="0" lvl="0" marL="0" marR="0" rtl="0" algn="l">
                        <a:lnSpc>
                          <a:spcPct val="100000"/>
                        </a:lnSpc>
                        <a:spcBef>
                          <a:spcPts val="0"/>
                        </a:spcBef>
                        <a:spcAft>
                          <a:spcPts val="0"/>
                        </a:spcAft>
                        <a:buNone/>
                      </a:pPr>
                      <a:r>
                        <a:rPr lang="en" sz="1500" u="none" cap="none" strike="noStrike"/>
                        <a:t>Ø</a:t>
                      </a:r>
                      <a:endParaRPr sz="1500" u="none" cap="none" strike="noStrike"/>
                    </a:p>
                  </a:txBody>
                  <a:tcPr marT="34300" marB="34300" marR="91450" marL="91450"/>
                </a:tc>
              </a:tr>
              <a:tr h="293450">
                <a:tc>
                  <a:txBody>
                    <a:bodyPr/>
                    <a:lstStyle/>
                    <a:p>
                      <a:pPr indent="0" lvl="0" marL="0" marR="0" rtl="0" algn="l">
                        <a:lnSpc>
                          <a:spcPct val="100000"/>
                        </a:lnSpc>
                        <a:spcBef>
                          <a:spcPts val="0"/>
                        </a:spcBef>
                        <a:spcAft>
                          <a:spcPts val="0"/>
                        </a:spcAft>
                        <a:buNone/>
                      </a:pPr>
                      <a:r>
                        <a:rPr lang="en" sz="1500" u="none" cap="none" strike="noStrike"/>
                        <a:t>1,2</a:t>
                      </a:r>
                      <a:endParaRPr sz="1500" u="none" cap="none" strike="noStrike"/>
                    </a:p>
                  </a:txBody>
                  <a:tcPr marT="34300" marB="34300" marR="91450" marL="91450"/>
                </a:tc>
                <a:tc>
                  <a:txBody>
                    <a:bodyPr/>
                    <a:lstStyle/>
                    <a:p>
                      <a:pPr indent="0" lvl="0" marL="0" marR="0" rtl="0" algn="l">
                        <a:lnSpc>
                          <a:spcPct val="100000"/>
                        </a:lnSpc>
                        <a:spcBef>
                          <a:spcPts val="0"/>
                        </a:spcBef>
                        <a:spcAft>
                          <a:spcPts val="0"/>
                        </a:spcAft>
                        <a:buNone/>
                      </a:pPr>
                      <a:r>
                        <a:rPr lang="en" sz="1500" u="none" cap="none" strike="noStrike"/>
                        <a:t>Ø</a:t>
                      </a:r>
                      <a:endParaRPr sz="1500" u="none" cap="none" strike="noStrike"/>
                    </a:p>
                  </a:txBody>
                  <a:tcPr marT="34300" marB="34300" marR="91450" marL="91450"/>
                </a:tc>
                <a:tc>
                  <a:txBody>
                    <a:bodyPr/>
                    <a:lstStyle/>
                    <a:p>
                      <a:pPr indent="0" lvl="0" marL="0" marR="0" rtl="0" algn="l">
                        <a:lnSpc>
                          <a:spcPct val="100000"/>
                        </a:lnSpc>
                        <a:spcBef>
                          <a:spcPts val="0"/>
                        </a:spcBef>
                        <a:spcAft>
                          <a:spcPts val="0"/>
                        </a:spcAft>
                        <a:buNone/>
                      </a:pPr>
                      <a:r>
                        <a:rPr lang="en" sz="1500" u="none" cap="none" strike="noStrike"/>
                        <a:t>All models art</a:t>
                      </a:r>
                      <a:endParaRPr sz="1500" u="none" cap="none" strike="noStrike"/>
                    </a:p>
                  </a:txBody>
                  <a:tcPr marT="34300" marB="34300" marR="91450" marL="91450"/>
                </a:tc>
                <a:tc>
                  <a:txBody>
                    <a:bodyPr/>
                    <a:lstStyle/>
                    <a:p>
                      <a:pPr indent="0" lvl="0" marL="0" marR="0" rtl="0" algn="l">
                        <a:lnSpc>
                          <a:spcPct val="100000"/>
                        </a:lnSpc>
                        <a:spcBef>
                          <a:spcPts val="0"/>
                        </a:spcBef>
                        <a:spcAft>
                          <a:spcPts val="0"/>
                        </a:spcAft>
                        <a:buNone/>
                      </a:pPr>
                      <a:r>
                        <a:rPr lang="en" sz="1500" u="none" cap="none" strike="noStrike"/>
                        <a:t>All</a:t>
                      </a:r>
                      <a:endParaRPr sz="1500" u="none" cap="none" strike="noStrike"/>
                    </a:p>
                  </a:txBody>
                  <a:tcPr marT="34300" marB="34300" marR="91450" marL="91450"/>
                </a:tc>
              </a:tr>
              <a:tr h="336775">
                <a:tc>
                  <a:txBody>
                    <a:bodyPr/>
                    <a:lstStyle/>
                    <a:p>
                      <a:pPr indent="0" lvl="0" marL="0" marR="0" rtl="0" algn="l">
                        <a:lnSpc>
                          <a:spcPct val="100000"/>
                        </a:lnSpc>
                        <a:spcBef>
                          <a:spcPts val="0"/>
                        </a:spcBef>
                        <a:spcAft>
                          <a:spcPts val="0"/>
                        </a:spcAft>
                        <a:buNone/>
                      </a:pPr>
                      <a:r>
                        <a:rPr lang="en" sz="1500" u="none" cap="none" strike="noStrike"/>
                        <a:t>1,2,3</a:t>
                      </a:r>
                      <a:endParaRPr sz="1500" u="none" cap="none" strike="noStrike"/>
                    </a:p>
                  </a:txBody>
                  <a:tcPr marT="34300" marB="34300" marR="91450" marL="91450"/>
                </a:tc>
                <a:tc>
                  <a:txBody>
                    <a:bodyPr/>
                    <a:lstStyle/>
                    <a:p>
                      <a:pPr indent="0" lvl="0" marL="0" marR="0" rtl="0" algn="l">
                        <a:lnSpc>
                          <a:spcPct val="100000"/>
                        </a:lnSpc>
                        <a:spcBef>
                          <a:spcPts val="0"/>
                        </a:spcBef>
                        <a:spcAft>
                          <a:spcPts val="0"/>
                        </a:spcAft>
                        <a:buNone/>
                      </a:pPr>
                      <a:r>
                        <a:rPr lang="en" sz="1500" u="none" cap="none" strike="noStrike"/>
                        <a:t>All</a:t>
                      </a:r>
                      <a:endParaRPr sz="1500" u="none" cap="none" strike="noStrike"/>
                    </a:p>
                  </a:txBody>
                  <a:tcPr marT="34300" marB="34300" marR="91450" marL="91450"/>
                </a:tc>
                <a:tc>
                  <a:txBody>
                    <a:bodyPr/>
                    <a:lstStyle/>
                    <a:p>
                      <a:pPr indent="0" lvl="0" marL="0" marR="0" rtl="0" algn="l">
                        <a:lnSpc>
                          <a:spcPct val="100000"/>
                        </a:lnSpc>
                        <a:spcBef>
                          <a:spcPts val="0"/>
                        </a:spcBef>
                        <a:spcAft>
                          <a:spcPts val="0"/>
                        </a:spcAft>
                        <a:buNone/>
                      </a:pPr>
                      <a:r>
                        <a:rPr lang="en" sz="1500" u="none" cap="none" strike="noStrike"/>
                        <a:t>All</a:t>
                      </a:r>
                      <a:r>
                        <a:rPr lang="en" sz="1500" u="none" cap="none" strike="noStrike"/>
                        <a:t> models are wrong</a:t>
                      </a:r>
                      <a:endParaRPr sz="1500" u="none" cap="none" strike="noStrike"/>
                    </a:p>
                  </a:txBody>
                  <a:tcPr marT="34300" marB="34300" marR="91450" marL="91450"/>
                </a:tc>
                <a:tc>
                  <a:txBody>
                    <a:bodyPr/>
                    <a:lstStyle/>
                    <a:p>
                      <a:pPr indent="0" lvl="0" marL="0" marR="0" rtl="0" algn="l">
                        <a:lnSpc>
                          <a:spcPct val="100000"/>
                        </a:lnSpc>
                        <a:spcBef>
                          <a:spcPts val="0"/>
                        </a:spcBef>
                        <a:spcAft>
                          <a:spcPts val="0"/>
                        </a:spcAft>
                        <a:buNone/>
                      </a:pPr>
                      <a:r>
                        <a:rPr lang="en" sz="1500" u="none" cap="none" strike="noStrike"/>
                        <a:t>All models</a:t>
                      </a:r>
                      <a:endParaRPr sz="1500" u="none" cap="none" strike="noStrike"/>
                    </a:p>
                  </a:txBody>
                  <a:tcPr marT="34300" marB="34300" marR="91450" marL="91450"/>
                </a:tc>
              </a:tr>
              <a:tr h="293450">
                <a:tc>
                  <a:txBody>
                    <a:bodyPr/>
                    <a:lstStyle/>
                    <a:p>
                      <a:pPr indent="0" lvl="0" marL="0" marR="0" rtl="0" algn="l">
                        <a:lnSpc>
                          <a:spcPct val="100000"/>
                        </a:lnSpc>
                        <a:spcBef>
                          <a:spcPts val="0"/>
                        </a:spcBef>
                        <a:spcAft>
                          <a:spcPts val="0"/>
                        </a:spcAft>
                        <a:buNone/>
                      </a:pPr>
                      <a:r>
                        <a:rPr lang="en" sz="1500" u="none" cap="none" strike="noStrike"/>
                        <a:t>1,2,3,4</a:t>
                      </a:r>
                      <a:endParaRPr sz="1500" u="none" cap="none" strike="noStrike"/>
                    </a:p>
                  </a:txBody>
                  <a:tcPr marT="34300" marB="34300" marR="91450" marL="91450"/>
                </a:tc>
                <a:tc>
                  <a:txBody>
                    <a:bodyPr/>
                    <a:lstStyle/>
                    <a:p>
                      <a:pPr indent="0" lvl="0" marL="0" marR="0" rtl="0" algn="l">
                        <a:lnSpc>
                          <a:spcPct val="100000"/>
                        </a:lnSpc>
                        <a:spcBef>
                          <a:spcPts val="0"/>
                        </a:spcBef>
                        <a:spcAft>
                          <a:spcPts val="0"/>
                        </a:spcAft>
                        <a:buNone/>
                      </a:pPr>
                      <a:r>
                        <a:rPr lang="en" sz="1500" u="none" cap="none" strike="noStrike"/>
                        <a:t>All models</a:t>
                      </a:r>
                      <a:endParaRPr sz="1500" u="none" cap="none" strike="noStrike"/>
                    </a:p>
                  </a:txBody>
                  <a:tcPr marT="34300" marB="34300" marR="91450" marL="91450"/>
                </a:tc>
                <a:tc>
                  <a:txBody>
                    <a:bodyPr/>
                    <a:lstStyle/>
                    <a:p>
                      <a:pPr indent="0" lvl="0" marL="0" marR="0" rtl="0" algn="l">
                        <a:lnSpc>
                          <a:spcPct val="100000"/>
                        </a:lnSpc>
                        <a:spcBef>
                          <a:spcPts val="0"/>
                        </a:spcBef>
                        <a:spcAft>
                          <a:spcPts val="0"/>
                        </a:spcAft>
                        <a:buNone/>
                      </a:pPr>
                      <a:r>
                        <a:t/>
                      </a:r>
                      <a:endParaRPr sz="1500" u="none" cap="none" strike="noStrike"/>
                    </a:p>
                  </a:txBody>
                  <a:tcPr marT="34300" marB="34300" marR="91450" marL="91450"/>
                </a:tc>
                <a:tc>
                  <a:txBody>
                    <a:bodyPr/>
                    <a:lstStyle/>
                    <a:p>
                      <a:pPr indent="0" lvl="0" marL="0" marR="0" rtl="0" algn="l">
                        <a:lnSpc>
                          <a:spcPct val="100000"/>
                        </a:lnSpc>
                        <a:spcBef>
                          <a:spcPts val="0"/>
                        </a:spcBef>
                        <a:spcAft>
                          <a:spcPts val="0"/>
                        </a:spcAft>
                        <a:buNone/>
                      </a:pPr>
                      <a:r>
                        <a:t/>
                      </a:r>
                      <a:endParaRPr sz="1500" u="none" cap="none" strike="noStrike"/>
                    </a:p>
                  </a:txBody>
                  <a:tcPr marT="34300" marB="34300" marR="91450" marL="91450"/>
                </a:tc>
              </a:tr>
              <a:tr h="293450">
                <a:tc>
                  <a:txBody>
                    <a:bodyPr/>
                    <a:lstStyle/>
                    <a:p>
                      <a:pPr indent="0" lvl="0" marL="0" marR="0" rtl="0" algn="l">
                        <a:lnSpc>
                          <a:spcPct val="100000"/>
                        </a:lnSpc>
                        <a:spcBef>
                          <a:spcPts val="0"/>
                        </a:spcBef>
                        <a:spcAft>
                          <a:spcPts val="0"/>
                        </a:spcAft>
                        <a:buNone/>
                      </a:pPr>
                      <a:r>
                        <a:rPr lang="en" sz="1500" u="none" cap="none" strike="noStrike"/>
                        <a:t>…</a:t>
                      </a:r>
                      <a:endParaRPr sz="1500" u="none" cap="none" strike="noStrike"/>
                    </a:p>
                  </a:txBody>
                  <a:tcPr marT="34300" marB="34300" marR="91450" marL="91450"/>
                </a:tc>
                <a:tc>
                  <a:txBody>
                    <a:bodyPr/>
                    <a:lstStyle/>
                    <a:p>
                      <a:pPr indent="0" lvl="0" marL="0" marR="0" rtl="0" algn="l">
                        <a:lnSpc>
                          <a:spcPct val="100000"/>
                        </a:lnSpc>
                        <a:spcBef>
                          <a:spcPts val="0"/>
                        </a:spcBef>
                        <a:spcAft>
                          <a:spcPts val="0"/>
                        </a:spcAft>
                        <a:buNone/>
                      </a:pPr>
                      <a:r>
                        <a:t/>
                      </a:r>
                      <a:endParaRPr sz="1500" u="none" cap="none" strike="noStrike"/>
                    </a:p>
                  </a:txBody>
                  <a:tcPr marT="34300" marB="34300" marR="91450" marL="91450"/>
                </a:tc>
                <a:tc>
                  <a:txBody>
                    <a:bodyPr/>
                    <a:lstStyle/>
                    <a:p>
                      <a:pPr indent="0" lvl="0" marL="0" marR="0" rtl="0" algn="l">
                        <a:lnSpc>
                          <a:spcPct val="100000"/>
                        </a:lnSpc>
                        <a:spcBef>
                          <a:spcPts val="0"/>
                        </a:spcBef>
                        <a:spcAft>
                          <a:spcPts val="0"/>
                        </a:spcAft>
                        <a:buNone/>
                      </a:pPr>
                      <a:r>
                        <a:t/>
                      </a:r>
                      <a:endParaRPr sz="1500" u="none" cap="none" strike="noStrike"/>
                    </a:p>
                  </a:txBody>
                  <a:tcPr marT="34300" marB="34300" marR="91450" marL="91450"/>
                </a:tc>
                <a:tc>
                  <a:txBody>
                    <a:bodyPr/>
                    <a:lstStyle/>
                    <a:p>
                      <a:pPr indent="0" lvl="0" marL="0" marR="0" rtl="0" algn="l">
                        <a:lnSpc>
                          <a:spcPct val="100000"/>
                        </a:lnSpc>
                        <a:spcBef>
                          <a:spcPts val="0"/>
                        </a:spcBef>
                        <a:spcAft>
                          <a:spcPts val="0"/>
                        </a:spcAft>
                        <a:buNone/>
                      </a:pPr>
                      <a:r>
                        <a:t/>
                      </a:r>
                      <a:endParaRPr sz="1500" u="none" cap="none" strike="noStrike"/>
                    </a:p>
                  </a:txBody>
                  <a:tcPr marT="34300" marB="34300" marR="91450" marL="91450"/>
                </a:tc>
              </a:tr>
            </a:tbl>
          </a:graphicData>
        </a:graphic>
      </p:graphicFrame>
      <p:sp>
        <p:nvSpPr>
          <p:cNvPr id="5733" name="Google Shape;5733;p344"/>
          <p:cNvSpPr txBox="1"/>
          <p:nvPr>
            <p:ph type="title"/>
          </p:nvPr>
        </p:nvSpPr>
        <p:spPr>
          <a:xfrm>
            <a:off x="323528" y="0"/>
            <a:ext cx="6336000" cy="735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2"/>
              </a:buClr>
              <a:buSzPts val="1800"/>
              <a:buNone/>
            </a:pPr>
            <a:r>
              <a:rPr lang="en"/>
              <a:t>Stream decoding strategies</a:t>
            </a:r>
            <a:endParaRPr/>
          </a:p>
        </p:txBody>
      </p:sp>
      <p:sp>
        <p:nvSpPr>
          <p:cNvPr id="5734" name="Google Shape;5734;p344"/>
          <p:cNvSpPr txBox="1"/>
          <p:nvPr>
            <p:ph idx="1" type="body"/>
          </p:nvPr>
        </p:nvSpPr>
        <p:spPr>
          <a:xfrm>
            <a:off x="392113" y="898922"/>
            <a:ext cx="8356500" cy="36705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Clr>
                <a:schemeClr val="dk1"/>
              </a:buClr>
              <a:buSzPts val="1800"/>
              <a:buChar char="•"/>
            </a:pPr>
            <a:r>
              <a:rPr lang="en"/>
              <a:t>Local agreement (Liu et al, 2020)</a:t>
            </a:r>
            <a:endParaRPr/>
          </a:p>
          <a:p>
            <a:pPr indent="-342900" lvl="1" marL="914400" rtl="0" algn="l">
              <a:lnSpc>
                <a:spcPct val="100000"/>
              </a:lnSpc>
              <a:spcBef>
                <a:spcPts val="0"/>
              </a:spcBef>
              <a:spcAft>
                <a:spcPts val="0"/>
              </a:spcAft>
              <a:buSzPts val="1800"/>
              <a:buChar char="-"/>
            </a:pPr>
            <a:r>
              <a:rPr lang="en"/>
              <a:t>Output if previous and current output agree on prefix</a:t>
            </a:r>
            <a:endParaRPr/>
          </a:p>
          <a:p>
            <a:pPr indent="-342900" lvl="1" marL="914400" rtl="0" algn="l">
              <a:lnSpc>
                <a:spcPct val="100000"/>
              </a:lnSpc>
              <a:spcBef>
                <a:spcPts val="0"/>
              </a:spcBef>
              <a:spcAft>
                <a:spcPts val="0"/>
              </a:spcAft>
              <a:buSzPts val="1800"/>
              <a:buChar char="-"/>
            </a:pPr>
            <a:r>
              <a:rPr lang="en"/>
              <a:t>Variation (Yao et al., 2020):</a:t>
            </a:r>
            <a:endParaRPr/>
          </a:p>
          <a:p>
            <a:pPr indent="-342900" lvl="2" marL="1371600" rtl="0" algn="l">
              <a:lnSpc>
                <a:spcPct val="100000"/>
              </a:lnSpc>
              <a:spcBef>
                <a:spcPts val="0"/>
              </a:spcBef>
              <a:spcAft>
                <a:spcPts val="0"/>
              </a:spcAft>
              <a:buSzPts val="1800"/>
              <a:buChar char="-"/>
            </a:pPr>
            <a:r>
              <a:rPr lang="en"/>
              <a:t>Predict the next source word instead of relying on the previous input</a:t>
            </a:r>
            <a:endParaRPr/>
          </a:p>
          <a:p>
            <a:pPr indent="0" lvl="1" marL="358775" rtl="0" algn="l">
              <a:lnSpc>
                <a:spcPct val="100000"/>
              </a:lnSpc>
              <a:spcBef>
                <a:spcPts val="0"/>
              </a:spcBef>
              <a:spcAft>
                <a:spcPts val="0"/>
              </a:spcAft>
              <a:buSzPts val="1800"/>
              <a:buNone/>
            </a:pPr>
            <a:r>
              <a:t/>
            </a:r>
            <a:endParaRPr/>
          </a:p>
          <a:p>
            <a:pPr indent="0" lvl="1" marL="358775" rtl="0" algn="l">
              <a:lnSpc>
                <a:spcPct val="100000"/>
              </a:lnSpc>
              <a:spcBef>
                <a:spcPts val="0"/>
              </a:spcBef>
              <a:spcAft>
                <a:spcPts val="0"/>
              </a:spcAft>
              <a:buSzPts val="1800"/>
              <a:buNone/>
            </a:pPr>
            <a:r>
              <a:t/>
            </a:r>
            <a:endParaRPr/>
          </a:p>
          <a:p>
            <a:pPr indent="-228600" lvl="2" marL="1371600" rtl="0" algn="l">
              <a:lnSpc>
                <a:spcPct val="100000"/>
              </a:lnSpc>
              <a:spcBef>
                <a:spcPts val="0"/>
              </a:spcBef>
              <a:spcAft>
                <a:spcPts val="0"/>
              </a:spcAft>
              <a:buSzPts val="1800"/>
              <a:buNone/>
            </a:pPr>
            <a:r>
              <a:t/>
            </a:r>
            <a:endParaRPr/>
          </a:p>
          <a:p>
            <a:pPr indent="-228600" lvl="1" marL="914400" rtl="0" algn="l">
              <a:lnSpc>
                <a:spcPct val="100000"/>
              </a:lnSpc>
              <a:spcBef>
                <a:spcPts val="0"/>
              </a:spcBef>
              <a:spcAft>
                <a:spcPts val="0"/>
              </a:spcAft>
              <a:buSzPts val="1800"/>
              <a:buNone/>
            </a:pPr>
            <a:r>
              <a:t/>
            </a:r>
            <a:endParaRPr/>
          </a:p>
          <a:p>
            <a:pPr indent="-228600" lvl="0" marL="457200" rtl="0" algn="l">
              <a:lnSpc>
                <a:spcPct val="100000"/>
              </a:lnSpc>
              <a:spcBef>
                <a:spcPts val="0"/>
              </a:spcBef>
              <a:spcAft>
                <a:spcPts val="0"/>
              </a:spcAft>
              <a:buClr>
                <a:schemeClr val="dk1"/>
              </a:buClr>
              <a:buSzPts val="1800"/>
              <a:buNone/>
            </a:pPr>
            <a:r>
              <a:t/>
            </a:r>
            <a:endParaRPr/>
          </a:p>
          <a:p>
            <a:pPr indent="-228600" lvl="1" marL="914400" rtl="0" algn="l">
              <a:lnSpc>
                <a:spcPct val="100000"/>
              </a:lnSpc>
              <a:spcBef>
                <a:spcPts val="0"/>
              </a:spcBef>
              <a:spcAft>
                <a:spcPts val="0"/>
              </a:spcAft>
              <a:buSzPts val="1800"/>
              <a:buNone/>
            </a:pPr>
            <a:r>
              <a:t/>
            </a:r>
            <a:endParaRPr/>
          </a:p>
          <a:p>
            <a:pPr indent="-228600" lvl="1" marL="914400" rtl="0" algn="l">
              <a:lnSpc>
                <a:spcPct val="100000"/>
              </a:lnSpc>
              <a:spcBef>
                <a:spcPts val="0"/>
              </a:spcBef>
              <a:spcAft>
                <a:spcPts val="0"/>
              </a:spcAft>
              <a:buSzPts val="1800"/>
              <a:buNone/>
            </a:pPr>
            <a:r>
              <a:t/>
            </a:r>
            <a:endParaRPr/>
          </a:p>
          <a:p>
            <a:pPr indent="-228600" lvl="0" marL="457200" rtl="0" algn="l">
              <a:lnSpc>
                <a:spcPct val="100000"/>
              </a:lnSpc>
              <a:spcBef>
                <a:spcPts val="0"/>
              </a:spcBef>
              <a:spcAft>
                <a:spcPts val="0"/>
              </a:spcAft>
              <a:buClr>
                <a:schemeClr val="dk1"/>
              </a:buClr>
              <a:buSzPts val="1800"/>
              <a:buNone/>
            </a:pPr>
            <a:r>
              <a:t/>
            </a:r>
            <a:endParaRPr/>
          </a:p>
          <a:p>
            <a:pPr indent="-228600" lvl="0" marL="457200" rtl="0" algn="l">
              <a:lnSpc>
                <a:spcPct val="100000"/>
              </a:lnSpc>
              <a:spcBef>
                <a:spcPts val="0"/>
              </a:spcBef>
              <a:spcAft>
                <a:spcPts val="0"/>
              </a:spcAft>
              <a:buClr>
                <a:schemeClr val="dk1"/>
              </a:buClr>
              <a:buSzPts val="1800"/>
              <a:buNone/>
            </a:pPr>
            <a:r>
              <a:t/>
            </a:r>
            <a:endParaRPr/>
          </a:p>
          <a:p>
            <a:pPr indent="-228600" lvl="0" marL="457200" rtl="0" algn="l">
              <a:lnSpc>
                <a:spcPct val="100000"/>
              </a:lnSpc>
              <a:spcBef>
                <a:spcPts val="0"/>
              </a:spcBef>
              <a:spcAft>
                <a:spcPts val="0"/>
              </a:spcAft>
              <a:buClr>
                <a:schemeClr val="dk1"/>
              </a:buClr>
              <a:buSzPts val="1800"/>
              <a:buNone/>
            </a:pPr>
            <a:r>
              <a:t/>
            </a:r>
            <a:endParaRPr/>
          </a:p>
          <a:p>
            <a:pPr indent="-228600" lvl="0" marL="457200" rtl="0" algn="l">
              <a:lnSpc>
                <a:spcPct val="100000"/>
              </a:lnSpc>
              <a:spcBef>
                <a:spcPts val="0"/>
              </a:spcBef>
              <a:spcAft>
                <a:spcPts val="0"/>
              </a:spcAft>
              <a:buClr>
                <a:schemeClr val="dk1"/>
              </a:buClr>
              <a:buSzPts val="1800"/>
              <a:buNone/>
            </a:pPr>
            <a:r>
              <a:t/>
            </a:r>
            <a:endParaRPr/>
          </a:p>
          <a:p>
            <a:pPr indent="-342900" lvl="0" marL="457200" rtl="0" algn="l">
              <a:lnSpc>
                <a:spcPct val="100000"/>
              </a:lnSpc>
              <a:spcBef>
                <a:spcPts val="0"/>
              </a:spcBef>
              <a:spcAft>
                <a:spcPts val="0"/>
              </a:spcAft>
              <a:buSzPts val="1800"/>
              <a:buFont typeface="Calibri"/>
              <a:buNone/>
            </a:pPr>
            <a:r>
              <a:t/>
            </a:r>
            <a:endParaRPr/>
          </a:p>
        </p:txBody>
      </p:sp>
      <p:sp>
        <p:nvSpPr>
          <p:cNvPr id="5735" name="Google Shape;5735;p3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9" name="Shape 5739"/>
        <p:cNvGrpSpPr/>
        <p:nvPr/>
      </p:nvGrpSpPr>
      <p:grpSpPr>
        <a:xfrm>
          <a:off x="0" y="0"/>
          <a:ext cx="0" cy="0"/>
          <a:chOff x="0" y="0"/>
          <a:chExt cx="0" cy="0"/>
        </a:xfrm>
      </p:grpSpPr>
      <p:sp>
        <p:nvSpPr>
          <p:cNvPr id="5740" name="Google Shape;5740;p345"/>
          <p:cNvSpPr txBox="1"/>
          <p:nvPr>
            <p:ph type="title"/>
          </p:nvPr>
        </p:nvSpPr>
        <p:spPr>
          <a:xfrm>
            <a:off x="265500" y="1678650"/>
            <a:ext cx="4045200" cy="178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3600">
                <a:solidFill>
                  <a:srgbClr val="434343"/>
                </a:solidFill>
                <a:latin typeface="Caveat"/>
                <a:ea typeface="Caveat"/>
                <a:cs typeface="Caveat"/>
                <a:sym typeface="Caveat"/>
              </a:rPr>
              <a:t>Sec 7:</a:t>
            </a:r>
            <a:br>
              <a:rPr b="0" lang="en" sz="3600">
                <a:solidFill>
                  <a:srgbClr val="434343"/>
                </a:solidFill>
                <a:latin typeface="Caveat"/>
                <a:ea typeface="Caveat"/>
                <a:cs typeface="Caveat"/>
                <a:sym typeface="Caveat"/>
              </a:rPr>
            </a:br>
            <a:r>
              <a:rPr lang="en"/>
              <a:t>Conclusion</a:t>
            </a:r>
            <a:endParaRPr/>
          </a:p>
        </p:txBody>
      </p:sp>
      <p:sp>
        <p:nvSpPr>
          <p:cNvPr id="5741" name="Google Shape;5741;p34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1600"/>
              </a:spcAft>
              <a:buNone/>
            </a:pPr>
            <a:r>
              <a:t/>
            </a:r>
            <a:endParaRPr sz="1500"/>
          </a:p>
        </p:txBody>
      </p:sp>
      <p:sp>
        <p:nvSpPr>
          <p:cNvPr id="5742" name="Google Shape;5742;p34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6" name="Shape 5746"/>
        <p:cNvGrpSpPr/>
        <p:nvPr/>
      </p:nvGrpSpPr>
      <p:grpSpPr>
        <a:xfrm>
          <a:off x="0" y="0"/>
          <a:ext cx="0" cy="0"/>
          <a:chOff x="0" y="0"/>
          <a:chExt cx="0" cy="0"/>
        </a:xfrm>
      </p:grpSpPr>
      <p:sp>
        <p:nvSpPr>
          <p:cNvPr id="5747" name="Google Shape;5747;p34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a:t>
            </a:r>
            <a:endParaRPr/>
          </a:p>
        </p:txBody>
      </p:sp>
      <p:sp>
        <p:nvSpPr>
          <p:cNvPr id="5748" name="Google Shape;5748;p346"/>
          <p:cNvSpPr txBox="1"/>
          <p:nvPr>
            <p:ph idx="1" type="body"/>
          </p:nvPr>
        </p:nvSpPr>
        <p:spPr>
          <a:xfrm>
            <a:off x="311700" y="1152475"/>
            <a:ext cx="3514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5C6673"/>
              </a:buClr>
              <a:buSzPts val="1800"/>
              <a:buChar char="●"/>
            </a:pPr>
            <a:r>
              <a:rPr lang="en">
                <a:solidFill>
                  <a:srgbClr val="5C6673"/>
                </a:solidFill>
              </a:rPr>
              <a:t>Introduction</a:t>
            </a:r>
            <a:endParaRPr>
              <a:solidFill>
                <a:srgbClr val="5C6673"/>
              </a:solidFill>
            </a:endParaRPr>
          </a:p>
          <a:p>
            <a:pPr indent="-342900" lvl="0" marL="457200" rtl="0" algn="l">
              <a:spcBef>
                <a:spcPts val="1000"/>
              </a:spcBef>
              <a:spcAft>
                <a:spcPts val="0"/>
              </a:spcAft>
              <a:buClr>
                <a:srgbClr val="5C6673"/>
              </a:buClr>
              <a:buSzPts val="1800"/>
              <a:buChar char="●"/>
            </a:pPr>
            <a:r>
              <a:rPr lang="en">
                <a:solidFill>
                  <a:srgbClr val="5C6673"/>
                </a:solidFill>
              </a:rPr>
              <a:t>End-to-End Models</a:t>
            </a:r>
            <a:endParaRPr>
              <a:solidFill>
                <a:srgbClr val="5C6673"/>
              </a:solidFill>
            </a:endParaRPr>
          </a:p>
          <a:p>
            <a:pPr indent="-342900" lvl="0" marL="457200" rtl="0" algn="l">
              <a:spcBef>
                <a:spcPts val="1000"/>
              </a:spcBef>
              <a:spcAft>
                <a:spcPts val="0"/>
              </a:spcAft>
              <a:buClr>
                <a:srgbClr val="5C6673"/>
              </a:buClr>
              <a:buSzPts val="1800"/>
              <a:buChar char="●"/>
            </a:pPr>
            <a:r>
              <a:rPr lang="en">
                <a:solidFill>
                  <a:srgbClr val="5C6673"/>
                </a:solidFill>
              </a:rPr>
              <a:t>Leveraging Data Sources</a:t>
            </a:r>
            <a:endParaRPr>
              <a:solidFill>
                <a:srgbClr val="5C6673"/>
              </a:solidFill>
            </a:endParaRPr>
          </a:p>
          <a:p>
            <a:pPr indent="-342900" lvl="0" marL="457200" rtl="0" algn="l">
              <a:spcBef>
                <a:spcPts val="1000"/>
              </a:spcBef>
              <a:spcAft>
                <a:spcPts val="0"/>
              </a:spcAft>
              <a:buClr>
                <a:srgbClr val="5C6673"/>
              </a:buClr>
              <a:buSzPts val="1800"/>
              <a:buChar char="●"/>
            </a:pPr>
            <a:r>
              <a:rPr lang="en">
                <a:solidFill>
                  <a:srgbClr val="5C6673"/>
                </a:solidFill>
              </a:rPr>
              <a:t>Evaluation</a:t>
            </a:r>
            <a:endParaRPr>
              <a:solidFill>
                <a:srgbClr val="5C6673"/>
              </a:solidFill>
            </a:endParaRPr>
          </a:p>
          <a:p>
            <a:pPr indent="-342900" lvl="0" marL="457200" rtl="0" algn="l">
              <a:spcBef>
                <a:spcPts val="1000"/>
              </a:spcBef>
              <a:spcAft>
                <a:spcPts val="0"/>
              </a:spcAft>
              <a:buClr>
                <a:srgbClr val="5C6673"/>
              </a:buClr>
              <a:buSzPts val="1800"/>
              <a:buChar char="●"/>
            </a:pPr>
            <a:r>
              <a:rPr lang="en">
                <a:solidFill>
                  <a:srgbClr val="5C6673"/>
                </a:solidFill>
              </a:rPr>
              <a:t>Advanced Topics</a:t>
            </a:r>
            <a:endParaRPr>
              <a:solidFill>
                <a:srgbClr val="5C6673"/>
              </a:solidFill>
            </a:endParaRPr>
          </a:p>
          <a:p>
            <a:pPr indent="-342900" lvl="0" marL="457200" rtl="0" algn="l">
              <a:spcBef>
                <a:spcPts val="1000"/>
              </a:spcBef>
              <a:spcAft>
                <a:spcPts val="1000"/>
              </a:spcAft>
              <a:buClr>
                <a:srgbClr val="5C6673"/>
              </a:buClr>
              <a:buSzPts val="1800"/>
              <a:buChar char="●"/>
            </a:pPr>
            <a:r>
              <a:rPr lang="en">
                <a:solidFill>
                  <a:srgbClr val="5C6673"/>
                </a:solidFill>
              </a:rPr>
              <a:t>Real-World</a:t>
            </a:r>
            <a:endParaRPr>
              <a:solidFill>
                <a:srgbClr val="5C6673"/>
              </a:solidFill>
            </a:endParaRPr>
          </a:p>
        </p:txBody>
      </p:sp>
      <p:sp>
        <p:nvSpPr>
          <p:cNvPr id="5749" name="Google Shape;5749;p34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5750" name="Google Shape;5750;p346"/>
          <p:cNvSpPr txBox="1"/>
          <p:nvPr>
            <p:ph idx="1" type="body"/>
          </p:nvPr>
        </p:nvSpPr>
        <p:spPr>
          <a:xfrm>
            <a:off x="4747125" y="1220825"/>
            <a:ext cx="3514800" cy="5064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600" u="sng">
                <a:solidFill>
                  <a:schemeClr val="hlink"/>
                </a:solidFill>
                <a:latin typeface="Arial"/>
                <a:ea typeface="Arial"/>
                <a:cs typeface="Arial"/>
                <a:sym typeface="Arial"/>
                <a:hlinkClick r:id="rId3"/>
              </a:rPr>
              <a:t>https://st-tutorial.github.io/</a:t>
            </a:r>
            <a:endParaRPr sz="2000">
              <a:solidFill>
                <a:srgbClr val="5C6673"/>
              </a:solidFill>
            </a:endParaRPr>
          </a:p>
        </p:txBody>
      </p:sp>
      <p:pic>
        <p:nvPicPr>
          <p:cNvPr id="5751" name="Google Shape;5751;p346"/>
          <p:cNvPicPr preferRelativeResize="0"/>
          <p:nvPr/>
        </p:nvPicPr>
        <p:blipFill>
          <a:blip r:embed="rId4">
            <a:alphaModFix/>
          </a:blip>
          <a:stretch>
            <a:fillRect/>
          </a:stretch>
        </p:blipFill>
        <p:spPr>
          <a:xfrm>
            <a:off x="4842725" y="1972725"/>
            <a:ext cx="3115800" cy="1658394"/>
          </a:xfrm>
          <a:prstGeom prst="flowChartDocumen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0"/>
                                        </p:tgtEl>
                                        <p:attrNameLst>
                                          <p:attrName>style.visibility</p:attrName>
                                        </p:attrNameLst>
                                      </p:cBhvr>
                                      <p:to>
                                        <p:strVal val="visible"/>
                                      </p:to>
                                    </p:set>
                                    <p:animEffect filter="fade" transition="in">
                                      <p:cBhvr>
                                        <p:cTn dur="1000"/>
                                        <p:tgtEl>
                                          <p:spTgt spid="5750"/>
                                        </p:tgtEl>
                                      </p:cBhvr>
                                    </p:animEffect>
                                  </p:childTnLst>
                                </p:cTn>
                              </p:par>
                              <p:par>
                                <p:cTn fill="hold" nodeType="withEffect" presetClass="entr" presetID="10" presetSubtype="0">
                                  <p:stCondLst>
                                    <p:cond delay="0"/>
                                  </p:stCondLst>
                                  <p:childTnLst>
                                    <p:set>
                                      <p:cBhvr>
                                        <p:cTn dur="1" fill="hold">
                                          <p:stCondLst>
                                            <p:cond delay="0"/>
                                          </p:stCondLst>
                                        </p:cTn>
                                        <p:tgtEl>
                                          <p:spTgt spid="5751"/>
                                        </p:tgtEl>
                                        <p:attrNameLst>
                                          <p:attrName>style.visibility</p:attrName>
                                        </p:attrNameLst>
                                      </p:cBhvr>
                                      <p:to>
                                        <p:strVal val="visible"/>
                                      </p:to>
                                    </p:set>
                                    <p:animEffect filter="fade" transition="in">
                                      <p:cBhvr>
                                        <p:cTn dur="1000"/>
                                        <p:tgtEl>
                                          <p:spTgt spid="57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cxnSp>
        <p:nvCxnSpPr>
          <p:cNvPr id="628" name="Google Shape;628;p59"/>
          <p:cNvCxnSpPr>
            <a:stCxn id="629" idx="2"/>
            <a:endCxn id="630" idx="0"/>
          </p:cNvCxnSpPr>
          <p:nvPr/>
        </p:nvCxnSpPr>
        <p:spPr>
          <a:xfrm>
            <a:off x="2702150" y="2123850"/>
            <a:ext cx="5400" cy="1507200"/>
          </a:xfrm>
          <a:prstGeom prst="straightConnector1">
            <a:avLst/>
          </a:prstGeom>
          <a:noFill/>
          <a:ln cap="flat" cmpd="sng" w="9525">
            <a:solidFill>
              <a:srgbClr val="674EA7"/>
            </a:solidFill>
            <a:prstDash val="solid"/>
            <a:round/>
            <a:headEnd len="med" w="med" type="none"/>
            <a:tailEnd len="med" w="med" type="stealth"/>
          </a:ln>
        </p:spPr>
      </p:cxnSp>
      <p:sp>
        <p:nvSpPr>
          <p:cNvPr id="629" name="Google Shape;629;p59"/>
          <p:cNvSpPr/>
          <p:nvPr/>
        </p:nvSpPr>
        <p:spPr>
          <a:xfrm>
            <a:off x="1943900" y="1500450"/>
            <a:ext cx="1516500" cy="623400"/>
          </a:xfrm>
          <a:prstGeom prst="rect">
            <a:avLst/>
          </a:prstGeom>
          <a:solidFill>
            <a:schemeClr val="accent3"/>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ASR</a:t>
            </a:r>
            <a:endParaRPr sz="2000"/>
          </a:p>
        </p:txBody>
      </p:sp>
      <p:sp>
        <p:nvSpPr>
          <p:cNvPr id="631" name="Google Shape;631;p59"/>
          <p:cNvSpPr txBox="1"/>
          <p:nvPr>
            <p:ph type="title"/>
          </p:nvPr>
        </p:nvSpPr>
        <p:spPr>
          <a:xfrm>
            <a:off x="311700" y="2164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Modular Models</a:t>
            </a:r>
            <a:endParaRPr/>
          </a:p>
        </p:txBody>
      </p:sp>
      <p:sp>
        <p:nvSpPr>
          <p:cNvPr id="632" name="Google Shape;632;p59"/>
          <p:cNvSpPr/>
          <p:nvPr/>
        </p:nvSpPr>
        <p:spPr>
          <a:xfrm>
            <a:off x="5355927" y="1500453"/>
            <a:ext cx="1516500" cy="1831800"/>
          </a:xfrm>
          <a:prstGeom prst="rect">
            <a:avLst/>
          </a:prstGeom>
          <a:solidFill>
            <a:schemeClr val="accent3"/>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MT</a:t>
            </a:r>
            <a:endParaRPr sz="2000"/>
          </a:p>
        </p:txBody>
      </p:sp>
      <p:pic>
        <p:nvPicPr>
          <p:cNvPr id="633" name="Google Shape;633;p59"/>
          <p:cNvPicPr preferRelativeResize="0"/>
          <p:nvPr/>
        </p:nvPicPr>
        <p:blipFill>
          <a:blip r:embed="rId3">
            <a:alphaModFix/>
          </a:blip>
          <a:stretch>
            <a:fillRect/>
          </a:stretch>
        </p:blipFill>
        <p:spPr>
          <a:xfrm>
            <a:off x="1934700" y="858628"/>
            <a:ext cx="1588956" cy="503227"/>
          </a:xfrm>
          <a:prstGeom prst="rect">
            <a:avLst/>
          </a:prstGeom>
          <a:noFill/>
          <a:ln>
            <a:noFill/>
          </a:ln>
        </p:spPr>
      </p:pic>
      <p:sp>
        <p:nvSpPr>
          <p:cNvPr id="634" name="Google Shape;634;p59"/>
          <p:cNvSpPr txBox="1"/>
          <p:nvPr/>
        </p:nvSpPr>
        <p:spPr>
          <a:xfrm>
            <a:off x="5297050" y="839825"/>
            <a:ext cx="15891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rPr>
              <a:t>Das ist ein Satz.</a:t>
            </a:r>
            <a:endParaRPr>
              <a:solidFill>
                <a:srgbClr val="073763"/>
              </a:solidFill>
            </a:endParaRPr>
          </a:p>
        </p:txBody>
      </p:sp>
      <p:cxnSp>
        <p:nvCxnSpPr>
          <p:cNvPr id="635" name="Google Shape;635;p59"/>
          <p:cNvCxnSpPr>
            <a:stCxn id="630" idx="3"/>
            <a:endCxn id="634" idx="1"/>
          </p:cNvCxnSpPr>
          <p:nvPr/>
        </p:nvCxnSpPr>
        <p:spPr>
          <a:xfrm flipH="1" rot="10800000">
            <a:off x="3555225" y="1099900"/>
            <a:ext cx="1741800" cy="2791200"/>
          </a:xfrm>
          <a:prstGeom prst="curvedConnector3">
            <a:avLst>
              <a:gd fmla="val 50001" name="adj1"/>
            </a:avLst>
          </a:prstGeom>
          <a:noFill/>
          <a:ln cap="flat" cmpd="sng" w="28575">
            <a:solidFill>
              <a:srgbClr val="674EA7"/>
            </a:solidFill>
            <a:prstDash val="solid"/>
            <a:round/>
            <a:headEnd len="med" w="med" type="none"/>
            <a:tailEnd len="med" w="med" type="stealth"/>
          </a:ln>
        </p:spPr>
      </p:cxnSp>
      <p:cxnSp>
        <p:nvCxnSpPr>
          <p:cNvPr id="636" name="Google Shape;636;p59"/>
          <p:cNvCxnSpPr/>
          <p:nvPr/>
        </p:nvCxnSpPr>
        <p:spPr>
          <a:xfrm>
            <a:off x="2710624" y="1206380"/>
            <a:ext cx="300" cy="232200"/>
          </a:xfrm>
          <a:prstGeom prst="straightConnector1">
            <a:avLst/>
          </a:prstGeom>
          <a:noFill/>
          <a:ln cap="flat" cmpd="sng" w="9525">
            <a:solidFill>
              <a:srgbClr val="674EA7"/>
            </a:solidFill>
            <a:prstDash val="solid"/>
            <a:round/>
            <a:headEnd len="med" w="med" type="none"/>
            <a:tailEnd len="med" w="med" type="stealth"/>
          </a:ln>
        </p:spPr>
      </p:cxnSp>
      <p:cxnSp>
        <p:nvCxnSpPr>
          <p:cNvPr id="637" name="Google Shape;637;p59"/>
          <p:cNvCxnSpPr/>
          <p:nvPr/>
        </p:nvCxnSpPr>
        <p:spPr>
          <a:xfrm>
            <a:off x="6127697" y="1206380"/>
            <a:ext cx="300" cy="232200"/>
          </a:xfrm>
          <a:prstGeom prst="straightConnector1">
            <a:avLst/>
          </a:prstGeom>
          <a:noFill/>
          <a:ln cap="flat" cmpd="sng" w="9525">
            <a:solidFill>
              <a:srgbClr val="674EA7"/>
            </a:solidFill>
            <a:prstDash val="solid"/>
            <a:round/>
            <a:headEnd len="med" w="med" type="none"/>
            <a:tailEnd len="med" w="med" type="stealth"/>
          </a:ln>
        </p:spPr>
      </p:cxnSp>
      <p:sp>
        <p:nvSpPr>
          <p:cNvPr id="630" name="Google Shape;630;p59"/>
          <p:cNvSpPr txBox="1"/>
          <p:nvPr/>
        </p:nvSpPr>
        <p:spPr>
          <a:xfrm>
            <a:off x="1859925" y="3631150"/>
            <a:ext cx="16953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rPr>
              <a:t>das uh ist ein satz</a:t>
            </a:r>
            <a:endParaRPr>
              <a:solidFill>
                <a:srgbClr val="073763"/>
              </a:solidFill>
            </a:endParaRPr>
          </a:p>
        </p:txBody>
      </p:sp>
      <p:sp>
        <p:nvSpPr>
          <p:cNvPr id="638" name="Google Shape;638;p59"/>
          <p:cNvSpPr txBox="1"/>
          <p:nvPr/>
        </p:nvSpPr>
        <p:spPr>
          <a:xfrm>
            <a:off x="5109050" y="3631150"/>
            <a:ext cx="20205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80000"/>
                </a:solidFill>
              </a:rPr>
              <a:t>This is a sentence.</a:t>
            </a:r>
            <a:endParaRPr>
              <a:solidFill>
                <a:srgbClr val="980000"/>
              </a:solidFill>
            </a:endParaRPr>
          </a:p>
        </p:txBody>
      </p:sp>
      <p:cxnSp>
        <p:nvCxnSpPr>
          <p:cNvPr id="639" name="Google Shape;639;p59"/>
          <p:cNvCxnSpPr>
            <a:stCxn id="632" idx="2"/>
            <a:endCxn id="638" idx="0"/>
          </p:cNvCxnSpPr>
          <p:nvPr/>
        </p:nvCxnSpPr>
        <p:spPr>
          <a:xfrm>
            <a:off x="6114177" y="3332253"/>
            <a:ext cx="5100" cy="298800"/>
          </a:xfrm>
          <a:prstGeom prst="straightConnector1">
            <a:avLst/>
          </a:prstGeom>
          <a:noFill/>
          <a:ln cap="flat" cmpd="sng" w="9525">
            <a:solidFill>
              <a:srgbClr val="674EA7"/>
            </a:solidFill>
            <a:prstDash val="solid"/>
            <a:round/>
            <a:headEnd len="med" w="med" type="none"/>
            <a:tailEnd len="med" w="med" type="stealth"/>
          </a:ln>
        </p:spPr>
      </p:cxnSp>
      <p:sp>
        <p:nvSpPr>
          <p:cNvPr id="640" name="Google Shape;640;p59"/>
          <p:cNvSpPr/>
          <p:nvPr/>
        </p:nvSpPr>
        <p:spPr>
          <a:xfrm>
            <a:off x="3555225" y="858625"/>
            <a:ext cx="3964800" cy="3664800"/>
          </a:xfrm>
          <a:prstGeom prst="rect">
            <a:avLst/>
          </a:prstGeom>
          <a:solidFill>
            <a:srgbClr val="FFFFFF">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5" name="Shape 5755"/>
        <p:cNvGrpSpPr/>
        <p:nvPr/>
      </p:nvGrpSpPr>
      <p:grpSpPr>
        <a:xfrm>
          <a:off x="0" y="0"/>
          <a:ext cx="0" cy="0"/>
          <a:chOff x="0" y="0"/>
          <a:chExt cx="0" cy="0"/>
        </a:xfrm>
      </p:grpSpPr>
      <p:sp>
        <p:nvSpPr>
          <p:cNvPr id="5756" name="Google Shape;5756;p34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5757" name="Google Shape;5757;p3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u="sng">
                <a:solidFill>
                  <a:schemeClr val="hlink"/>
                </a:solidFill>
                <a:hlinkClick r:id="rId3"/>
              </a:rPr>
              <a:t>http://st-tutorial.github.io/materials</a:t>
            </a:r>
            <a:endParaRPr>
              <a:solidFill>
                <a:srgbClr val="5C6673"/>
              </a:solidFill>
            </a:endParaRPr>
          </a:p>
          <a:p>
            <a:pPr indent="0" lvl="0" marL="0" rtl="0" algn="l">
              <a:spcBef>
                <a:spcPts val="1000"/>
              </a:spcBef>
              <a:spcAft>
                <a:spcPts val="0"/>
              </a:spcAft>
              <a:buNone/>
            </a:pPr>
            <a:r>
              <a:rPr lang="en">
                <a:solidFill>
                  <a:srgbClr val="5C6673"/>
                </a:solidFill>
              </a:rPr>
              <a:t>Links to:</a:t>
            </a:r>
            <a:endParaRPr>
              <a:solidFill>
                <a:srgbClr val="5C6673"/>
              </a:solidFill>
            </a:endParaRPr>
          </a:p>
          <a:p>
            <a:pPr indent="-342900" lvl="0" marL="457200" rtl="0" algn="l">
              <a:spcBef>
                <a:spcPts val="0"/>
              </a:spcBef>
              <a:spcAft>
                <a:spcPts val="0"/>
              </a:spcAft>
              <a:buClr>
                <a:srgbClr val="5C6673"/>
              </a:buClr>
              <a:buSzPts val="1800"/>
              <a:buChar char="●"/>
            </a:pPr>
            <a:r>
              <a:rPr lang="en">
                <a:solidFill>
                  <a:srgbClr val="5C6673"/>
                </a:solidFill>
              </a:rPr>
              <a:t>All cited papers in this tutorial:  </a:t>
            </a:r>
            <a:br>
              <a:rPr lang="en">
                <a:solidFill>
                  <a:srgbClr val="5C6673"/>
                </a:solidFill>
              </a:rPr>
            </a:br>
            <a:r>
              <a:rPr lang="en">
                <a:solidFill>
                  <a:srgbClr val="5C6673"/>
                </a:solidFill>
              </a:rPr>
              <a:t>bibtex and links to papers</a:t>
            </a:r>
            <a:endParaRPr>
              <a:solidFill>
                <a:srgbClr val="5C6673"/>
              </a:solidFill>
            </a:endParaRPr>
          </a:p>
          <a:p>
            <a:pPr indent="-342900" lvl="0" marL="457200" rtl="0" algn="l">
              <a:spcBef>
                <a:spcPts val="0"/>
              </a:spcBef>
              <a:spcAft>
                <a:spcPts val="0"/>
              </a:spcAft>
              <a:buClr>
                <a:srgbClr val="5C6673"/>
              </a:buClr>
              <a:buSzPts val="1800"/>
              <a:buChar char="●"/>
            </a:pPr>
            <a:r>
              <a:rPr lang="en">
                <a:solidFill>
                  <a:srgbClr val="5C6673"/>
                </a:solidFill>
              </a:rPr>
              <a:t>Individual section videos and slides</a:t>
            </a:r>
            <a:endParaRPr>
              <a:solidFill>
                <a:srgbClr val="5C6673"/>
              </a:solidFill>
            </a:endParaRPr>
          </a:p>
        </p:txBody>
      </p:sp>
      <p:sp>
        <p:nvSpPr>
          <p:cNvPr id="5758" name="Google Shape;5758;p3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5759" name="Google Shape;5759;p347"/>
          <p:cNvPicPr preferRelativeResize="0"/>
          <p:nvPr/>
        </p:nvPicPr>
        <p:blipFill>
          <a:blip r:embed="rId4">
            <a:alphaModFix/>
          </a:blip>
          <a:stretch>
            <a:fillRect/>
          </a:stretch>
        </p:blipFill>
        <p:spPr>
          <a:xfrm>
            <a:off x="5770575" y="1152475"/>
            <a:ext cx="1783875" cy="1783875"/>
          </a:xfrm>
          <a:prstGeom prst="rect">
            <a:avLst/>
          </a:prstGeom>
          <a:noFill/>
          <a:ln>
            <a:noFill/>
          </a:ln>
        </p:spPr>
      </p:pic>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3" name="Shape 5763"/>
        <p:cNvGrpSpPr/>
        <p:nvPr/>
      </p:nvGrpSpPr>
      <p:grpSpPr>
        <a:xfrm>
          <a:off x="0" y="0"/>
          <a:ext cx="0" cy="0"/>
          <a:chOff x="0" y="0"/>
          <a:chExt cx="0" cy="0"/>
        </a:xfrm>
      </p:grpSpPr>
      <p:sp>
        <p:nvSpPr>
          <p:cNvPr id="5764" name="Google Shape;5764;p34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5765" name="Google Shape;5765;p3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u="sng">
                <a:solidFill>
                  <a:schemeClr val="hlink"/>
                </a:solidFill>
                <a:hlinkClick r:id="rId3"/>
              </a:rPr>
              <a:t>http://st-tutorial.github.io/resources</a:t>
            </a:r>
            <a:endParaRPr>
              <a:solidFill>
                <a:srgbClr val="5C6673"/>
              </a:solidFill>
            </a:endParaRPr>
          </a:p>
          <a:p>
            <a:pPr indent="0" lvl="0" marL="0" rtl="0" algn="l">
              <a:spcBef>
                <a:spcPts val="1000"/>
              </a:spcBef>
              <a:spcAft>
                <a:spcPts val="0"/>
              </a:spcAft>
              <a:buNone/>
            </a:pPr>
            <a:r>
              <a:rPr lang="en">
                <a:solidFill>
                  <a:srgbClr val="5C6673"/>
                </a:solidFill>
              </a:rPr>
              <a:t>Links to:</a:t>
            </a:r>
            <a:endParaRPr>
              <a:solidFill>
                <a:srgbClr val="5C6673"/>
              </a:solidFill>
            </a:endParaRPr>
          </a:p>
          <a:p>
            <a:pPr indent="-342900" lvl="0" marL="457200" rtl="0" algn="l">
              <a:spcBef>
                <a:spcPts val="0"/>
              </a:spcBef>
              <a:spcAft>
                <a:spcPts val="0"/>
              </a:spcAft>
              <a:buClr>
                <a:srgbClr val="5C6673"/>
              </a:buClr>
              <a:buSzPts val="1800"/>
              <a:buChar char="●"/>
            </a:pPr>
            <a:r>
              <a:rPr lang="en">
                <a:solidFill>
                  <a:srgbClr val="5C6673"/>
                </a:solidFill>
              </a:rPr>
              <a:t>Available data</a:t>
            </a:r>
            <a:endParaRPr>
              <a:solidFill>
                <a:srgbClr val="5C6673"/>
              </a:solidFill>
            </a:endParaRPr>
          </a:p>
          <a:p>
            <a:pPr indent="-342900" lvl="0" marL="457200" rtl="0" algn="l">
              <a:spcBef>
                <a:spcPts val="0"/>
              </a:spcBef>
              <a:spcAft>
                <a:spcPts val="0"/>
              </a:spcAft>
              <a:buClr>
                <a:srgbClr val="5C6673"/>
              </a:buClr>
              <a:buSzPts val="1800"/>
              <a:buChar char="●"/>
            </a:pPr>
            <a:r>
              <a:rPr lang="en">
                <a:solidFill>
                  <a:srgbClr val="5C6673"/>
                </a:solidFill>
              </a:rPr>
              <a:t>Available toolkits and code</a:t>
            </a:r>
            <a:endParaRPr>
              <a:solidFill>
                <a:srgbClr val="5C6673"/>
              </a:solidFill>
            </a:endParaRPr>
          </a:p>
          <a:p>
            <a:pPr indent="-342900" lvl="0" marL="457200" rtl="0" algn="l">
              <a:spcBef>
                <a:spcPts val="0"/>
              </a:spcBef>
              <a:spcAft>
                <a:spcPts val="0"/>
              </a:spcAft>
              <a:buClr>
                <a:srgbClr val="5C6673"/>
              </a:buClr>
              <a:buSzPts val="1800"/>
              <a:buChar char="●"/>
            </a:pPr>
            <a:r>
              <a:rPr lang="en">
                <a:solidFill>
                  <a:srgbClr val="5C6673"/>
                </a:solidFill>
              </a:rPr>
              <a:t>ST communities:</a:t>
            </a:r>
            <a:endParaRPr>
              <a:solidFill>
                <a:srgbClr val="5C6673"/>
              </a:solidFill>
            </a:endParaRPr>
          </a:p>
          <a:p>
            <a:pPr indent="-317500" lvl="1" marL="914400" rtl="0" algn="l">
              <a:spcBef>
                <a:spcPts val="0"/>
              </a:spcBef>
              <a:spcAft>
                <a:spcPts val="0"/>
              </a:spcAft>
              <a:buClr>
                <a:srgbClr val="5C6673"/>
              </a:buClr>
              <a:buSzPts val="1400"/>
              <a:buChar char="○"/>
            </a:pPr>
            <a:r>
              <a:rPr lang="en" u="sng">
                <a:solidFill>
                  <a:schemeClr val="accent5"/>
                </a:solidFill>
                <a:hlinkClick r:id="rId4">
                  <a:extLst>
                    <a:ext uri="{A12FA001-AC4F-418D-AE19-62706E023703}">
                      <ahyp:hlinkClr val="tx"/>
                    </a:ext>
                  </a:extLst>
                </a:hlinkClick>
              </a:rPr>
              <a:t>SIGSLT</a:t>
            </a:r>
            <a:endParaRPr>
              <a:solidFill>
                <a:srgbClr val="5C6673"/>
              </a:solidFill>
            </a:endParaRPr>
          </a:p>
          <a:p>
            <a:pPr indent="-317500" lvl="1" marL="914400" rtl="0" algn="l">
              <a:spcBef>
                <a:spcPts val="0"/>
              </a:spcBef>
              <a:spcAft>
                <a:spcPts val="0"/>
              </a:spcAft>
              <a:buClr>
                <a:srgbClr val="5C6673"/>
              </a:buClr>
              <a:buSzPts val="1400"/>
              <a:buChar char="○"/>
            </a:pPr>
            <a:r>
              <a:rPr lang="en" u="sng">
                <a:solidFill>
                  <a:schemeClr val="hlink"/>
                </a:solidFill>
                <a:hlinkClick r:id="rId5"/>
              </a:rPr>
              <a:t>iwslt.org</a:t>
            </a:r>
            <a:br>
              <a:rPr lang="en">
                <a:solidFill>
                  <a:srgbClr val="5C6673"/>
                </a:solidFill>
              </a:rPr>
            </a:br>
            <a:endParaRPr>
              <a:solidFill>
                <a:srgbClr val="5C6673"/>
              </a:solidFill>
            </a:endParaRPr>
          </a:p>
        </p:txBody>
      </p:sp>
      <p:sp>
        <p:nvSpPr>
          <p:cNvPr id="5766" name="Google Shape;5766;p34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5767" name="Google Shape;5767;p348"/>
          <p:cNvPicPr preferRelativeResize="0"/>
          <p:nvPr/>
        </p:nvPicPr>
        <p:blipFill>
          <a:blip r:embed="rId6">
            <a:alphaModFix/>
          </a:blip>
          <a:stretch>
            <a:fillRect/>
          </a:stretch>
        </p:blipFill>
        <p:spPr>
          <a:xfrm>
            <a:off x="5803875" y="1218100"/>
            <a:ext cx="1696825" cy="1696825"/>
          </a:xfrm>
          <a:prstGeom prst="rect">
            <a:avLst/>
          </a:prstGeom>
          <a:noFill/>
          <a:ln>
            <a:noFill/>
          </a:ln>
        </p:spPr>
      </p:pic>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1" name="Shape 5771"/>
        <p:cNvGrpSpPr/>
        <p:nvPr/>
      </p:nvGrpSpPr>
      <p:grpSpPr>
        <a:xfrm>
          <a:off x="0" y="0"/>
          <a:ext cx="0" cy="0"/>
          <a:chOff x="0" y="0"/>
          <a:chExt cx="0" cy="0"/>
        </a:xfrm>
      </p:grpSpPr>
      <p:sp>
        <p:nvSpPr>
          <p:cNvPr id="5772" name="Google Shape;5772;p34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a:t>
            </a:r>
            <a:endParaRPr/>
          </a:p>
        </p:txBody>
      </p:sp>
      <p:sp>
        <p:nvSpPr>
          <p:cNvPr id="5773" name="Google Shape;5773;p34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74" name="Google Shape;5774;p349"/>
          <p:cNvPicPr preferRelativeResize="0"/>
          <p:nvPr/>
        </p:nvPicPr>
        <p:blipFill>
          <a:blip r:embed="rId3">
            <a:alphaModFix/>
          </a:blip>
          <a:stretch>
            <a:fillRect/>
          </a:stretch>
        </p:blipFill>
        <p:spPr>
          <a:xfrm>
            <a:off x="414175" y="1385875"/>
            <a:ext cx="3238500" cy="2371725"/>
          </a:xfrm>
          <a:prstGeom prst="rect">
            <a:avLst/>
          </a:prstGeom>
          <a:noFill/>
          <a:ln>
            <a:noFill/>
          </a:ln>
        </p:spPr>
      </p:pic>
      <p:sp>
        <p:nvSpPr>
          <p:cNvPr id="5775" name="Google Shape;5775;p349"/>
          <p:cNvSpPr txBox="1"/>
          <p:nvPr>
            <p:ph idx="4294967295" type="body"/>
          </p:nvPr>
        </p:nvSpPr>
        <p:spPr>
          <a:xfrm>
            <a:off x="4686450" y="1374350"/>
            <a:ext cx="3514800" cy="479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600" u="sng">
                <a:solidFill>
                  <a:schemeClr val="hlink"/>
                </a:solidFill>
                <a:latin typeface="Arial"/>
                <a:ea typeface="Arial"/>
                <a:cs typeface="Arial"/>
                <a:sym typeface="Arial"/>
                <a:hlinkClick r:id="rId4"/>
              </a:rPr>
              <a:t>https://st-tutorial.github.io/</a:t>
            </a:r>
            <a:endParaRPr sz="2000">
              <a:solidFill>
                <a:srgbClr val="5C6673"/>
              </a:solidFill>
            </a:endParaRPr>
          </a:p>
        </p:txBody>
      </p:sp>
      <p:sp>
        <p:nvSpPr>
          <p:cNvPr id="5776" name="Google Shape;5776;p349"/>
          <p:cNvSpPr txBox="1"/>
          <p:nvPr/>
        </p:nvSpPr>
        <p:spPr>
          <a:xfrm>
            <a:off x="4686438" y="2006975"/>
            <a:ext cx="1675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Jan Niehues,</a:t>
            </a:r>
            <a:endParaRPr sz="1100">
              <a:latin typeface="Source Sans Pro"/>
              <a:ea typeface="Source Sans Pro"/>
              <a:cs typeface="Source Sans Pro"/>
              <a:sym typeface="Source Sans Pro"/>
            </a:endParaRPr>
          </a:p>
          <a:p>
            <a:pPr indent="0" lvl="0" marL="0" rtl="0" algn="l">
              <a:spcBef>
                <a:spcPts val="0"/>
              </a:spcBef>
              <a:spcAft>
                <a:spcPts val="0"/>
              </a:spcAft>
              <a:buNone/>
            </a:pPr>
            <a:r>
              <a:rPr i="1" lang="en" sz="1100">
                <a:latin typeface="Source Sans Pro"/>
                <a:ea typeface="Source Sans Pro"/>
                <a:cs typeface="Source Sans Pro"/>
                <a:sym typeface="Source Sans Pro"/>
              </a:rPr>
              <a:t>Maastricht University</a:t>
            </a:r>
            <a:endParaRPr i="1" sz="1100">
              <a:latin typeface="Source Sans Pro"/>
              <a:ea typeface="Source Sans Pro"/>
              <a:cs typeface="Source Sans Pro"/>
              <a:sym typeface="Source Sans Pro"/>
            </a:endParaRPr>
          </a:p>
          <a:p>
            <a:pPr indent="0" lvl="0" marL="0" rtl="0" algn="l">
              <a:spcBef>
                <a:spcPts val="0"/>
              </a:spcBef>
              <a:spcAft>
                <a:spcPts val="0"/>
              </a:spcAft>
              <a:buNone/>
            </a:pPr>
            <a:r>
              <a:rPr lang="en" sz="1100" u="sng">
                <a:solidFill>
                  <a:schemeClr val="hlink"/>
                </a:solidFill>
                <a:latin typeface="Source Sans Pro"/>
                <a:ea typeface="Source Sans Pro"/>
                <a:cs typeface="Source Sans Pro"/>
                <a:sym typeface="Source Sans Pro"/>
                <a:hlinkClick r:id="rId5"/>
              </a:rPr>
              <a:t>jan.niehues@maastrichtuniversity.nl</a:t>
            </a:r>
            <a:endParaRPr sz="1100">
              <a:latin typeface="Source Sans Pro"/>
              <a:ea typeface="Source Sans Pro"/>
              <a:cs typeface="Source Sans Pro"/>
              <a:sym typeface="Source Sans Pro"/>
            </a:endParaRPr>
          </a:p>
        </p:txBody>
      </p:sp>
      <p:sp>
        <p:nvSpPr>
          <p:cNvPr id="5777" name="Google Shape;5777;p349"/>
          <p:cNvSpPr txBox="1"/>
          <p:nvPr/>
        </p:nvSpPr>
        <p:spPr>
          <a:xfrm>
            <a:off x="6682313" y="2006975"/>
            <a:ext cx="1602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Elizabeth Salesky</a:t>
            </a:r>
            <a:r>
              <a:rPr lang="en" sz="1100">
                <a:latin typeface="Source Sans Pro"/>
                <a:ea typeface="Source Sans Pro"/>
                <a:cs typeface="Source Sans Pro"/>
                <a:sym typeface="Source Sans Pro"/>
              </a:rPr>
              <a:t>,</a:t>
            </a:r>
            <a:endParaRPr sz="1100">
              <a:latin typeface="Source Sans Pro"/>
              <a:ea typeface="Source Sans Pro"/>
              <a:cs typeface="Source Sans Pro"/>
              <a:sym typeface="Source Sans Pro"/>
            </a:endParaRPr>
          </a:p>
          <a:p>
            <a:pPr indent="0" lvl="0" marL="0" rtl="0" algn="l">
              <a:spcBef>
                <a:spcPts val="0"/>
              </a:spcBef>
              <a:spcAft>
                <a:spcPts val="0"/>
              </a:spcAft>
              <a:buNone/>
            </a:pPr>
            <a:r>
              <a:rPr i="1" lang="en" sz="1100">
                <a:latin typeface="Source Sans Pro"/>
                <a:ea typeface="Source Sans Pro"/>
                <a:cs typeface="Source Sans Pro"/>
                <a:sym typeface="Source Sans Pro"/>
              </a:rPr>
              <a:t>Johns Hopkins</a:t>
            </a:r>
            <a:r>
              <a:rPr i="1" lang="en" sz="1100">
                <a:latin typeface="Source Sans Pro"/>
                <a:ea typeface="Source Sans Pro"/>
                <a:cs typeface="Source Sans Pro"/>
                <a:sym typeface="Source Sans Pro"/>
              </a:rPr>
              <a:t> University</a:t>
            </a:r>
            <a:endParaRPr i="1" sz="1100">
              <a:latin typeface="Source Sans Pro"/>
              <a:ea typeface="Source Sans Pro"/>
              <a:cs typeface="Source Sans Pro"/>
              <a:sym typeface="Source Sans Pro"/>
            </a:endParaRPr>
          </a:p>
          <a:p>
            <a:pPr indent="0" lvl="0" marL="0" rtl="0" algn="l">
              <a:spcBef>
                <a:spcPts val="0"/>
              </a:spcBef>
              <a:spcAft>
                <a:spcPts val="0"/>
              </a:spcAft>
              <a:buNone/>
            </a:pPr>
            <a:r>
              <a:rPr lang="en" sz="1100" u="sng">
                <a:solidFill>
                  <a:schemeClr val="hlink"/>
                </a:solidFill>
                <a:latin typeface="Source Sans Pro"/>
                <a:ea typeface="Source Sans Pro"/>
                <a:cs typeface="Source Sans Pro"/>
                <a:sym typeface="Source Sans Pro"/>
                <a:hlinkClick r:id="rId6"/>
              </a:rPr>
              <a:t>esalesky@jhu.edu</a:t>
            </a:r>
            <a:endParaRPr sz="1100">
              <a:latin typeface="Source Sans Pro"/>
              <a:ea typeface="Source Sans Pro"/>
              <a:cs typeface="Source Sans Pro"/>
              <a:sym typeface="Source Sans Pro"/>
            </a:endParaRPr>
          </a:p>
        </p:txBody>
      </p:sp>
      <p:sp>
        <p:nvSpPr>
          <p:cNvPr id="5778" name="Google Shape;5778;p349"/>
          <p:cNvSpPr txBox="1"/>
          <p:nvPr/>
        </p:nvSpPr>
        <p:spPr>
          <a:xfrm>
            <a:off x="4728425" y="3020575"/>
            <a:ext cx="21117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Marco Turchi</a:t>
            </a:r>
            <a:r>
              <a:rPr lang="en" sz="1100">
                <a:latin typeface="Source Sans Pro"/>
                <a:ea typeface="Source Sans Pro"/>
                <a:cs typeface="Source Sans Pro"/>
                <a:sym typeface="Source Sans Pro"/>
              </a:rPr>
              <a:t>,</a:t>
            </a:r>
            <a:endParaRPr sz="1100">
              <a:latin typeface="Source Sans Pro"/>
              <a:ea typeface="Source Sans Pro"/>
              <a:cs typeface="Source Sans Pro"/>
              <a:sym typeface="Source Sans Pro"/>
            </a:endParaRPr>
          </a:p>
          <a:p>
            <a:pPr indent="0" lvl="0" marL="0" rtl="0" algn="l">
              <a:spcBef>
                <a:spcPts val="0"/>
              </a:spcBef>
              <a:spcAft>
                <a:spcPts val="0"/>
              </a:spcAft>
              <a:buNone/>
            </a:pPr>
            <a:r>
              <a:rPr i="1" lang="en" sz="1100">
                <a:latin typeface="Source Sans Pro"/>
                <a:ea typeface="Source Sans Pro"/>
                <a:cs typeface="Source Sans Pro"/>
                <a:sym typeface="Source Sans Pro"/>
              </a:rPr>
              <a:t>Fondazione Bruno Kessler</a:t>
            </a:r>
            <a:endParaRPr i="1" sz="1100">
              <a:latin typeface="Source Sans Pro"/>
              <a:ea typeface="Source Sans Pro"/>
              <a:cs typeface="Source Sans Pro"/>
              <a:sym typeface="Source Sans Pro"/>
            </a:endParaRPr>
          </a:p>
          <a:p>
            <a:pPr indent="0" lvl="0" marL="0" rtl="0" algn="l">
              <a:spcBef>
                <a:spcPts val="0"/>
              </a:spcBef>
              <a:spcAft>
                <a:spcPts val="0"/>
              </a:spcAft>
              <a:buNone/>
            </a:pPr>
            <a:r>
              <a:rPr lang="en" sz="1100" u="sng">
                <a:solidFill>
                  <a:schemeClr val="hlink"/>
                </a:solidFill>
                <a:latin typeface="Source Sans Pro"/>
                <a:ea typeface="Source Sans Pro"/>
                <a:cs typeface="Source Sans Pro"/>
                <a:sym typeface="Source Sans Pro"/>
                <a:hlinkClick r:id="rId7"/>
              </a:rPr>
              <a:t>turchi@fbk.eu</a:t>
            </a:r>
            <a:endParaRPr sz="1100">
              <a:latin typeface="Source Sans Pro"/>
              <a:ea typeface="Source Sans Pro"/>
              <a:cs typeface="Source Sans Pro"/>
              <a:sym typeface="Source Sans Pro"/>
            </a:endParaRPr>
          </a:p>
        </p:txBody>
      </p:sp>
      <p:sp>
        <p:nvSpPr>
          <p:cNvPr id="5779" name="Google Shape;5779;p349"/>
          <p:cNvSpPr txBox="1"/>
          <p:nvPr/>
        </p:nvSpPr>
        <p:spPr>
          <a:xfrm>
            <a:off x="6687850" y="3020575"/>
            <a:ext cx="1915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Matteo</a:t>
            </a:r>
            <a:r>
              <a:rPr lang="en" sz="1100">
                <a:latin typeface="Source Sans Pro"/>
                <a:ea typeface="Source Sans Pro"/>
                <a:cs typeface="Source Sans Pro"/>
                <a:sym typeface="Source Sans Pro"/>
              </a:rPr>
              <a:t> Negri,</a:t>
            </a:r>
            <a:endParaRPr sz="1100">
              <a:latin typeface="Source Sans Pro"/>
              <a:ea typeface="Source Sans Pro"/>
              <a:cs typeface="Source Sans Pro"/>
              <a:sym typeface="Source Sans Pro"/>
            </a:endParaRPr>
          </a:p>
          <a:p>
            <a:pPr indent="0" lvl="0" marL="0" rtl="0" algn="l">
              <a:spcBef>
                <a:spcPts val="0"/>
              </a:spcBef>
              <a:spcAft>
                <a:spcPts val="0"/>
              </a:spcAft>
              <a:buNone/>
            </a:pPr>
            <a:r>
              <a:rPr i="1" lang="en" sz="1100">
                <a:latin typeface="Source Sans Pro"/>
                <a:ea typeface="Source Sans Pro"/>
                <a:cs typeface="Source Sans Pro"/>
                <a:sym typeface="Source Sans Pro"/>
              </a:rPr>
              <a:t>Fondazione Bruno Kessler</a:t>
            </a:r>
            <a:endParaRPr i="1" sz="1100">
              <a:latin typeface="Source Sans Pro"/>
              <a:ea typeface="Source Sans Pro"/>
              <a:cs typeface="Source Sans Pro"/>
              <a:sym typeface="Source Sans Pro"/>
            </a:endParaRPr>
          </a:p>
          <a:p>
            <a:pPr indent="0" lvl="0" marL="0" rtl="0" algn="l">
              <a:spcBef>
                <a:spcPts val="0"/>
              </a:spcBef>
              <a:spcAft>
                <a:spcPts val="0"/>
              </a:spcAft>
              <a:buNone/>
            </a:pPr>
            <a:r>
              <a:rPr lang="en" sz="1100" u="sng">
                <a:solidFill>
                  <a:schemeClr val="hlink"/>
                </a:solidFill>
                <a:latin typeface="Source Sans Pro"/>
                <a:ea typeface="Source Sans Pro"/>
                <a:cs typeface="Source Sans Pro"/>
                <a:sym typeface="Source Sans Pro"/>
                <a:hlinkClick r:id="rId8"/>
              </a:rPr>
              <a:t>negri@fbk.eu</a:t>
            </a:r>
            <a:endParaRPr sz="1100">
              <a:latin typeface="Source Sans Pro"/>
              <a:ea typeface="Source Sans Pro"/>
              <a:cs typeface="Source Sans Pro"/>
              <a:sym typeface="Source Sans Pro"/>
            </a:endParaRPr>
          </a:p>
        </p:txBody>
      </p:sp>
      <p:pic>
        <p:nvPicPr>
          <p:cNvPr id="5780" name="Google Shape;5780;p349"/>
          <p:cNvPicPr preferRelativeResize="0"/>
          <p:nvPr/>
        </p:nvPicPr>
        <p:blipFill>
          <a:blip r:embed="rId9">
            <a:alphaModFix/>
          </a:blip>
          <a:stretch>
            <a:fillRect/>
          </a:stretch>
        </p:blipFill>
        <p:spPr>
          <a:xfrm>
            <a:off x="8069450" y="206525"/>
            <a:ext cx="861900" cy="861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cxnSp>
        <p:nvCxnSpPr>
          <p:cNvPr id="646" name="Google Shape;646;p60"/>
          <p:cNvCxnSpPr>
            <a:stCxn id="647" idx="2"/>
            <a:endCxn id="648" idx="0"/>
          </p:cNvCxnSpPr>
          <p:nvPr/>
        </p:nvCxnSpPr>
        <p:spPr>
          <a:xfrm>
            <a:off x="2702150" y="2123850"/>
            <a:ext cx="5400" cy="1507200"/>
          </a:xfrm>
          <a:prstGeom prst="straightConnector1">
            <a:avLst/>
          </a:prstGeom>
          <a:noFill/>
          <a:ln cap="flat" cmpd="sng" w="9525">
            <a:solidFill>
              <a:srgbClr val="674EA7"/>
            </a:solidFill>
            <a:prstDash val="solid"/>
            <a:round/>
            <a:headEnd len="med" w="med" type="none"/>
            <a:tailEnd len="med" w="med" type="stealth"/>
          </a:ln>
        </p:spPr>
      </p:cxnSp>
      <p:sp>
        <p:nvSpPr>
          <p:cNvPr id="647" name="Google Shape;647;p60"/>
          <p:cNvSpPr/>
          <p:nvPr/>
        </p:nvSpPr>
        <p:spPr>
          <a:xfrm>
            <a:off x="1943900" y="1500450"/>
            <a:ext cx="1516500" cy="623400"/>
          </a:xfrm>
          <a:prstGeom prst="rect">
            <a:avLst/>
          </a:prstGeom>
          <a:solidFill>
            <a:schemeClr val="accent3"/>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ASR</a:t>
            </a:r>
            <a:endParaRPr sz="2000"/>
          </a:p>
        </p:txBody>
      </p:sp>
      <p:sp>
        <p:nvSpPr>
          <p:cNvPr id="649" name="Google Shape;649;p60"/>
          <p:cNvSpPr txBox="1"/>
          <p:nvPr>
            <p:ph type="title"/>
          </p:nvPr>
        </p:nvSpPr>
        <p:spPr>
          <a:xfrm>
            <a:off x="311700" y="2164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Modular Models</a:t>
            </a:r>
            <a:endParaRPr/>
          </a:p>
        </p:txBody>
      </p:sp>
      <p:sp>
        <p:nvSpPr>
          <p:cNvPr id="650" name="Google Shape;650;p60"/>
          <p:cNvSpPr/>
          <p:nvPr/>
        </p:nvSpPr>
        <p:spPr>
          <a:xfrm>
            <a:off x="5355927" y="1500453"/>
            <a:ext cx="1516500" cy="1831800"/>
          </a:xfrm>
          <a:prstGeom prst="rect">
            <a:avLst/>
          </a:prstGeom>
          <a:solidFill>
            <a:schemeClr val="accent3"/>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MT</a:t>
            </a:r>
            <a:endParaRPr sz="2000"/>
          </a:p>
        </p:txBody>
      </p:sp>
      <p:pic>
        <p:nvPicPr>
          <p:cNvPr id="651" name="Google Shape;651;p60"/>
          <p:cNvPicPr preferRelativeResize="0"/>
          <p:nvPr/>
        </p:nvPicPr>
        <p:blipFill>
          <a:blip r:embed="rId4">
            <a:alphaModFix/>
          </a:blip>
          <a:stretch>
            <a:fillRect/>
          </a:stretch>
        </p:blipFill>
        <p:spPr>
          <a:xfrm>
            <a:off x="1934700" y="858628"/>
            <a:ext cx="1588956" cy="503227"/>
          </a:xfrm>
          <a:prstGeom prst="rect">
            <a:avLst/>
          </a:prstGeom>
          <a:noFill/>
          <a:ln>
            <a:noFill/>
          </a:ln>
        </p:spPr>
      </p:pic>
      <p:sp>
        <p:nvSpPr>
          <p:cNvPr id="652" name="Google Shape;652;p60"/>
          <p:cNvSpPr/>
          <p:nvPr/>
        </p:nvSpPr>
        <p:spPr>
          <a:xfrm>
            <a:off x="1944050" y="2285450"/>
            <a:ext cx="1516500" cy="519900"/>
          </a:xfrm>
          <a:prstGeom prst="rect">
            <a:avLst/>
          </a:prstGeom>
          <a:solidFill>
            <a:srgbClr val="76A5A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disfluency removal</a:t>
            </a:r>
            <a:endParaRPr sz="1600"/>
          </a:p>
        </p:txBody>
      </p:sp>
      <p:sp>
        <p:nvSpPr>
          <p:cNvPr id="653" name="Google Shape;653;p60"/>
          <p:cNvSpPr txBox="1"/>
          <p:nvPr/>
        </p:nvSpPr>
        <p:spPr>
          <a:xfrm>
            <a:off x="5297050" y="839825"/>
            <a:ext cx="15891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rPr>
              <a:t>Das ist ein Satz.</a:t>
            </a:r>
            <a:endParaRPr>
              <a:solidFill>
                <a:srgbClr val="073763"/>
              </a:solidFill>
            </a:endParaRPr>
          </a:p>
        </p:txBody>
      </p:sp>
      <p:cxnSp>
        <p:nvCxnSpPr>
          <p:cNvPr id="654" name="Google Shape;654;p60"/>
          <p:cNvCxnSpPr>
            <a:stCxn id="648" idx="3"/>
            <a:endCxn id="653" idx="1"/>
          </p:cNvCxnSpPr>
          <p:nvPr/>
        </p:nvCxnSpPr>
        <p:spPr>
          <a:xfrm flipH="1" rot="10800000">
            <a:off x="3555225" y="1099900"/>
            <a:ext cx="1741800" cy="2791200"/>
          </a:xfrm>
          <a:prstGeom prst="curvedConnector3">
            <a:avLst>
              <a:gd fmla="val 50001" name="adj1"/>
            </a:avLst>
          </a:prstGeom>
          <a:noFill/>
          <a:ln cap="flat" cmpd="sng" w="28575">
            <a:solidFill>
              <a:srgbClr val="674EA7"/>
            </a:solidFill>
            <a:prstDash val="solid"/>
            <a:round/>
            <a:headEnd len="med" w="med" type="none"/>
            <a:tailEnd len="med" w="med" type="stealth"/>
          </a:ln>
        </p:spPr>
      </p:cxnSp>
      <p:cxnSp>
        <p:nvCxnSpPr>
          <p:cNvPr id="655" name="Google Shape;655;p60"/>
          <p:cNvCxnSpPr/>
          <p:nvPr/>
        </p:nvCxnSpPr>
        <p:spPr>
          <a:xfrm>
            <a:off x="2710624" y="1206380"/>
            <a:ext cx="300" cy="232200"/>
          </a:xfrm>
          <a:prstGeom prst="straightConnector1">
            <a:avLst/>
          </a:prstGeom>
          <a:noFill/>
          <a:ln cap="flat" cmpd="sng" w="9525">
            <a:solidFill>
              <a:srgbClr val="674EA7"/>
            </a:solidFill>
            <a:prstDash val="solid"/>
            <a:round/>
            <a:headEnd len="med" w="med" type="none"/>
            <a:tailEnd len="med" w="med" type="stealth"/>
          </a:ln>
        </p:spPr>
      </p:cxnSp>
      <p:cxnSp>
        <p:nvCxnSpPr>
          <p:cNvPr id="656" name="Google Shape;656;p60"/>
          <p:cNvCxnSpPr/>
          <p:nvPr/>
        </p:nvCxnSpPr>
        <p:spPr>
          <a:xfrm>
            <a:off x="6127697" y="1206380"/>
            <a:ext cx="300" cy="232200"/>
          </a:xfrm>
          <a:prstGeom prst="straightConnector1">
            <a:avLst/>
          </a:prstGeom>
          <a:noFill/>
          <a:ln cap="flat" cmpd="sng" w="9525">
            <a:solidFill>
              <a:srgbClr val="674EA7"/>
            </a:solidFill>
            <a:prstDash val="solid"/>
            <a:round/>
            <a:headEnd len="med" w="med" type="none"/>
            <a:tailEnd len="med" w="med" type="stealth"/>
          </a:ln>
        </p:spPr>
      </p:cxnSp>
      <p:sp>
        <p:nvSpPr>
          <p:cNvPr id="648" name="Google Shape;648;p60"/>
          <p:cNvSpPr txBox="1"/>
          <p:nvPr/>
        </p:nvSpPr>
        <p:spPr>
          <a:xfrm>
            <a:off x="1859925" y="3631150"/>
            <a:ext cx="16953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rPr>
              <a:t>d</a:t>
            </a:r>
            <a:r>
              <a:rPr lang="en">
                <a:solidFill>
                  <a:srgbClr val="073763"/>
                </a:solidFill>
              </a:rPr>
              <a:t>as ist ein satz</a:t>
            </a:r>
            <a:endParaRPr>
              <a:solidFill>
                <a:srgbClr val="073763"/>
              </a:solidFill>
            </a:endParaRPr>
          </a:p>
        </p:txBody>
      </p:sp>
      <p:sp>
        <p:nvSpPr>
          <p:cNvPr id="657" name="Google Shape;657;p60"/>
          <p:cNvSpPr txBox="1"/>
          <p:nvPr/>
        </p:nvSpPr>
        <p:spPr>
          <a:xfrm>
            <a:off x="5109050" y="3631150"/>
            <a:ext cx="20205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80000"/>
                </a:solidFill>
              </a:rPr>
              <a:t>This is a sentence.</a:t>
            </a:r>
            <a:endParaRPr>
              <a:solidFill>
                <a:srgbClr val="980000"/>
              </a:solidFill>
            </a:endParaRPr>
          </a:p>
        </p:txBody>
      </p:sp>
      <p:cxnSp>
        <p:nvCxnSpPr>
          <p:cNvPr id="658" name="Google Shape;658;p60"/>
          <p:cNvCxnSpPr>
            <a:stCxn id="650" idx="2"/>
            <a:endCxn id="657" idx="0"/>
          </p:cNvCxnSpPr>
          <p:nvPr/>
        </p:nvCxnSpPr>
        <p:spPr>
          <a:xfrm>
            <a:off x="6114177" y="3332253"/>
            <a:ext cx="5100" cy="298800"/>
          </a:xfrm>
          <a:prstGeom prst="straightConnector1">
            <a:avLst/>
          </a:prstGeom>
          <a:noFill/>
          <a:ln cap="flat" cmpd="sng" w="9525">
            <a:solidFill>
              <a:srgbClr val="674EA7"/>
            </a:solidFill>
            <a:prstDash val="solid"/>
            <a:round/>
            <a:headEnd len="med" w="med" type="none"/>
            <a:tailEnd len="med" w="med" type="stealth"/>
          </a:ln>
        </p:spPr>
      </p:cxnSp>
      <p:sp>
        <p:nvSpPr>
          <p:cNvPr id="659" name="Google Shape;659;p60"/>
          <p:cNvSpPr/>
          <p:nvPr/>
        </p:nvSpPr>
        <p:spPr>
          <a:xfrm>
            <a:off x="3555225" y="858625"/>
            <a:ext cx="3964800" cy="3664800"/>
          </a:xfrm>
          <a:prstGeom prst="rect">
            <a:avLst/>
          </a:prstGeom>
          <a:solidFill>
            <a:srgbClr val="FFFFFF">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1" name="Google Shape;661;p60"/>
          <p:cNvSpPr txBox="1"/>
          <p:nvPr/>
        </p:nvSpPr>
        <p:spPr>
          <a:xfrm>
            <a:off x="6555825" y="4435825"/>
            <a:ext cx="241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latin typeface="Source Sans Pro"/>
                <a:ea typeface="Source Sans Pro"/>
                <a:cs typeface="Source Sans Pro"/>
                <a:sym typeface="Source Sans Pro"/>
              </a:rPr>
              <a:t>(Wang et al. 2010; Cho et al. 2013/2014)</a:t>
            </a:r>
            <a:endParaRPr sz="1000">
              <a:solidFill>
                <a:schemeClr val="lt2"/>
              </a:solidFill>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cxnSp>
        <p:nvCxnSpPr>
          <p:cNvPr id="666" name="Google Shape;666;p61"/>
          <p:cNvCxnSpPr>
            <a:stCxn id="667" idx="2"/>
            <a:endCxn id="668" idx="0"/>
          </p:cNvCxnSpPr>
          <p:nvPr/>
        </p:nvCxnSpPr>
        <p:spPr>
          <a:xfrm>
            <a:off x="2702150" y="2123850"/>
            <a:ext cx="5400" cy="1507200"/>
          </a:xfrm>
          <a:prstGeom prst="straightConnector1">
            <a:avLst/>
          </a:prstGeom>
          <a:noFill/>
          <a:ln cap="flat" cmpd="sng" w="9525">
            <a:solidFill>
              <a:srgbClr val="674EA7"/>
            </a:solidFill>
            <a:prstDash val="solid"/>
            <a:round/>
            <a:headEnd len="med" w="med" type="none"/>
            <a:tailEnd len="med" w="med" type="stealth"/>
          </a:ln>
        </p:spPr>
      </p:cxnSp>
      <p:sp>
        <p:nvSpPr>
          <p:cNvPr id="667" name="Google Shape;667;p61"/>
          <p:cNvSpPr/>
          <p:nvPr/>
        </p:nvSpPr>
        <p:spPr>
          <a:xfrm>
            <a:off x="1943900" y="1500450"/>
            <a:ext cx="1516500" cy="623400"/>
          </a:xfrm>
          <a:prstGeom prst="rect">
            <a:avLst/>
          </a:prstGeom>
          <a:solidFill>
            <a:schemeClr val="accent3"/>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ASR</a:t>
            </a:r>
            <a:endParaRPr sz="2000"/>
          </a:p>
        </p:txBody>
      </p:sp>
      <p:sp>
        <p:nvSpPr>
          <p:cNvPr id="669" name="Google Shape;669;p61"/>
          <p:cNvSpPr txBox="1"/>
          <p:nvPr>
            <p:ph type="title"/>
          </p:nvPr>
        </p:nvSpPr>
        <p:spPr>
          <a:xfrm>
            <a:off x="311700" y="2164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Modular Models</a:t>
            </a:r>
            <a:endParaRPr/>
          </a:p>
        </p:txBody>
      </p:sp>
      <p:sp>
        <p:nvSpPr>
          <p:cNvPr id="670" name="Google Shape;670;p61"/>
          <p:cNvSpPr/>
          <p:nvPr/>
        </p:nvSpPr>
        <p:spPr>
          <a:xfrm>
            <a:off x="5355927" y="1500453"/>
            <a:ext cx="1516500" cy="1831800"/>
          </a:xfrm>
          <a:prstGeom prst="rect">
            <a:avLst/>
          </a:prstGeom>
          <a:solidFill>
            <a:schemeClr val="accent3"/>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MT</a:t>
            </a:r>
            <a:endParaRPr sz="2000"/>
          </a:p>
        </p:txBody>
      </p:sp>
      <p:pic>
        <p:nvPicPr>
          <p:cNvPr id="671" name="Google Shape;671;p61"/>
          <p:cNvPicPr preferRelativeResize="0"/>
          <p:nvPr/>
        </p:nvPicPr>
        <p:blipFill>
          <a:blip r:embed="rId3">
            <a:alphaModFix/>
          </a:blip>
          <a:stretch>
            <a:fillRect/>
          </a:stretch>
        </p:blipFill>
        <p:spPr>
          <a:xfrm>
            <a:off x="1934700" y="858628"/>
            <a:ext cx="1588956" cy="503227"/>
          </a:xfrm>
          <a:prstGeom prst="rect">
            <a:avLst/>
          </a:prstGeom>
          <a:noFill/>
          <a:ln>
            <a:noFill/>
          </a:ln>
        </p:spPr>
      </p:pic>
      <p:sp>
        <p:nvSpPr>
          <p:cNvPr id="672" name="Google Shape;672;p61"/>
          <p:cNvSpPr/>
          <p:nvPr/>
        </p:nvSpPr>
        <p:spPr>
          <a:xfrm>
            <a:off x="1944050" y="2285450"/>
            <a:ext cx="1516500" cy="519900"/>
          </a:xfrm>
          <a:prstGeom prst="rect">
            <a:avLst/>
          </a:prstGeom>
          <a:solidFill>
            <a:srgbClr val="76A5A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disfluency removal</a:t>
            </a:r>
            <a:endParaRPr sz="1600"/>
          </a:p>
        </p:txBody>
      </p:sp>
      <p:sp>
        <p:nvSpPr>
          <p:cNvPr id="673" name="Google Shape;673;p61"/>
          <p:cNvSpPr/>
          <p:nvPr/>
        </p:nvSpPr>
        <p:spPr>
          <a:xfrm>
            <a:off x="1944050" y="2920200"/>
            <a:ext cx="1516500" cy="519900"/>
          </a:xfrm>
          <a:prstGeom prst="rect">
            <a:avLst/>
          </a:prstGeom>
          <a:solidFill>
            <a:srgbClr val="F9CB9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recase &amp; repunctuate</a:t>
            </a:r>
            <a:endParaRPr sz="1600"/>
          </a:p>
        </p:txBody>
      </p:sp>
      <p:sp>
        <p:nvSpPr>
          <p:cNvPr id="674" name="Google Shape;674;p61"/>
          <p:cNvSpPr txBox="1"/>
          <p:nvPr/>
        </p:nvSpPr>
        <p:spPr>
          <a:xfrm>
            <a:off x="5297050" y="839825"/>
            <a:ext cx="15891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rPr>
              <a:t>Das ist ein Satz.</a:t>
            </a:r>
            <a:endParaRPr>
              <a:solidFill>
                <a:srgbClr val="073763"/>
              </a:solidFill>
            </a:endParaRPr>
          </a:p>
        </p:txBody>
      </p:sp>
      <p:cxnSp>
        <p:nvCxnSpPr>
          <p:cNvPr id="675" name="Google Shape;675;p61"/>
          <p:cNvCxnSpPr>
            <a:stCxn id="668" idx="3"/>
            <a:endCxn id="674" idx="1"/>
          </p:cNvCxnSpPr>
          <p:nvPr/>
        </p:nvCxnSpPr>
        <p:spPr>
          <a:xfrm flipH="1" rot="10800000">
            <a:off x="3555225" y="1099900"/>
            <a:ext cx="1741800" cy="2791200"/>
          </a:xfrm>
          <a:prstGeom prst="curvedConnector3">
            <a:avLst>
              <a:gd fmla="val 50001" name="adj1"/>
            </a:avLst>
          </a:prstGeom>
          <a:noFill/>
          <a:ln cap="flat" cmpd="sng" w="28575">
            <a:solidFill>
              <a:srgbClr val="674EA7"/>
            </a:solidFill>
            <a:prstDash val="solid"/>
            <a:round/>
            <a:headEnd len="med" w="med" type="none"/>
            <a:tailEnd len="med" w="med" type="stealth"/>
          </a:ln>
        </p:spPr>
      </p:cxnSp>
      <p:cxnSp>
        <p:nvCxnSpPr>
          <p:cNvPr id="676" name="Google Shape;676;p61"/>
          <p:cNvCxnSpPr/>
          <p:nvPr/>
        </p:nvCxnSpPr>
        <p:spPr>
          <a:xfrm>
            <a:off x="2710624" y="1206380"/>
            <a:ext cx="300" cy="232200"/>
          </a:xfrm>
          <a:prstGeom prst="straightConnector1">
            <a:avLst/>
          </a:prstGeom>
          <a:noFill/>
          <a:ln cap="flat" cmpd="sng" w="9525">
            <a:solidFill>
              <a:srgbClr val="674EA7"/>
            </a:solidFill>
            <a:prstDash val="solid"/>
            <a:round/>
            <a:headEnd len="med" w="med" type="none"/>
            <a:tailEnd len="med" w="med" type="stealth"/>
          </a:ln>
        </p:spPr>
      </p:cxnSp>
      <p:cxnSp>
        <p:nvCxnSpPr>
          <p:cNvPr id="677" name="Google Shape;677;p61"/>
          <p:cNvCxnSpPr/>
          <p:nvPr/>
        </p:nvCxnSpPr>
        <p:spPr>
          <a:xfrm>
            <a:off x="6127697" y="1206380"/>
            <a:ext cx="300" cy="232200"/>
          </a:xfrm>
          <a:prstGeom prst="straightConnector1">
            <a:avLst/>
          </a:prstGeom>
          <a:noFill/>
          <a:ln cap="flat" cmpd="sng" w="9525">
            <a:solidFill>
              <a:srgbClr val="674EA7"/>
            </a:solidFill>
            <a:prstDash val="solid"/>
            <a:round/>
            <a:headEnd len="med" w="med" type="none"/>
            <a:tailEnd len="med" w="med" type="stealth"/>
          </a:ln>
        </p:spPr>
      </p:cxnSp>
      <p:sp>
        <p:nvSpPr>
          <p:cNvPr id="668" name="Google Shape;668;p61"/>
          <p:cNvSpPr txBox="1"/>
          <p:nvPr/>
        </p:nvSpPr>
        <p:spPr>
          <a:xfrm>
            <a:off x="1859925" y="3631150"/>
            <a:ext cx="16953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rPr>
              <a:t>Das ist ein Satz.</a:t>
            </a:r>
            <a:endParaRPr>
              <a:solidFill>
                <a:srgbClr val="073763"/>
              </a:solidFill>
            </a:endParaRPr>
          </a:p>
        </p:txBody>
      </p:sp>
      <p:sp>
        <p:nvSpPr>
          <p:cNvPr id="678" name="Google Shape;678;p61"/>
          <p:cNvSpPr txBox="1"/>
          <p:nvPr/>
        </p:nvSpPr>
        <p:spPr>
          <a:xfrm>
            <a:off x="5109050" y="3631150"/>
            <a:ext cx="20205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80000"/>
                </a:solidFill>
              </a:rPr>
              <a:t>This is a sentence.</a:t>
            </a:r>
            <a:endParaRPr>
              <a:solidFill>
                <a:srgbClr val="980000"/>
              </a:solidFill>
            </a:endParaRPr>
          </a:p>
        </p:txBody>
      </p:sp>
      <p:cxnSp>
        <p:nvCxnSpPr>
          <p:cNvPr id="679" name="Google Shape;679;p61"/>
          <p:cNvCxnSpPr>
            <a:stCxn id="670" idx="2"/>
            <a:endCxn id="678" idx="0"/>
          </p:cNvCxnSpPr>
          <p:nvPr/>
        </p:nvCxnSpPr>
        <p:spPr>
          <a:xfrm>
            <a:off x="6114177" y="3332253"/>
            <a:ext cx="5100" cy="298800"/>
          </a:xfrm>
          <a:prstGeom prst="straightConnector1">
            <a:avLst/>
          </a:prstGeom>
          <a:noFill/>
          <a:ln cap="flat" cmpd="sng" w="9525">
            <a:solidFill>
              <a:srgbClr val="674EA7"/>
            </a:solidFill>
            <a:prstDash val="solid"/>
            <a:round/>
            <a:headEnd len="med" w="med" type="none"/>
            <a:tailEnd len="med" w="med" type="stealth"/>
          </a:ln>
        </p:spPr>
      </p:cxnSp>
      <p:sp>
        <p:nvSpPr>
          <p:cNvPr id="680" name="Google Shape;680;p61"/>
          <p:cNvSpPr/>
          <p:nvPr/>
        </p:nvSpPr>
        <p:spPr>
          <a:xfrm>
            <a:off x="3555225" y="858625"/>
            <a:ext cx="3964800" cy="3664800"/>
          </a:xfrm>
          <a:prstGeom prst="rect">
            <a:avLst/>
          </a:prstGeom>
          <a:solidFill>
            <a:srgbClr val="FFFFFF">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2" name="Google Shape;682;p61"/>
          <p:cNvSpPr txBox="1"/>
          <p:nvPr/>
        </p:nvSpPr>
        <p:spPr>
          <a:xfrm>
            <a:off x="6555825" y="4435825"/>
            <a:ext cx="241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latin typeface="Source Sans Pro"/>
                <a:ea typeface="Source Sans Pro"/>
                <a:cs typeface="Source Sans Pro"/>
                <a:sym typeface="Source Sans Pro"/>
              </a:rPr>
              <a:t>(Cho et al. 2012;  Cho et al. 2017)</a:t>
            </a:r>
            <a:endParaRPr sz="1000">
              <a:solidFill>
                <a:schemeClr val="lt2"/>
              </a:solidFill>
              <a:latin typeface="Source Sans Pro"/>
              <a:ea typeface="Source Sans Pro"/>
              <a:cs typeface="Source Sans Pro"/>
              <a:sym typeface="Source Sans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cxnSp>
        <p:nvCxnSpPr>
          <p:cNvPr id="687" name="Google Shape;687;p62"/>
          <p:cNvCxnSpPr>
            <a:stCxn id="688" idx="2"/>
            <a:endCxn id="689" idx="0"/>
          </p:cNvCxnSpPr>
          <p:nvPr/>
        </p:nvCxnSpPr>
        <p:spPr>
          <a:xfrm>
            <a:off x="2702150" y="2123850"/>
            <a:ext cx="5400" cy="1507200"/>
          </a:xfrm>
          <a:prstGeom prst="straightConnector1">
            <a:avLst/>
          </a:prstGeom>
          <a:noFill/>
          <a:ln cap="flat" cmpd="sng" w="9525">
            <a:solidFill>
              <a:srgbClr val="674EA7"/>
            </a:solidFill>
            <a:prstDash val="solid"/>
            <a:round/>
            <a:headEnd len="med" w="med" type="none"/>
            <a:tailEnd len="med" w="med" type="stealth"/>
          </a:ln>
        </p:spPr>
      </p:cxnSp>
      <p:sp>
        <p:nvSpPr>
          <p:cNvPr id="688" name="Google Shape;688;p62"/>
          <p:cNvSpPr/>
          <p:nvPr/>
        </p:nvSpPr>
        <p:spPr>
          <a:xfrm>
            <a:off x="1943900" y="1500450"/>
            <a:ext cx="1516500" cy="623400"/>
          </a:xfrm>
          <a:prstGeom prst="rect">
            <a:avLst/>
          </a:prstGeom>
          <a:solidFill>
            <a:schemeClr val="accent3"/>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ASR</a:t>
            </a:r>
            <a:endParaRPr sz="2000"/>
          </a:p>
        </p:txBody>
      </p:sp>
      <p:sp>
        <p:nvSpPr>
          <p:cNvPr id="690" name="Google Shape;690;p62"/>
          <p:cNvSpPr txBox="1"/>
          <p:nvPr>
            <p:ph type="title"/>
          </p:nvPr>
        </p:nvSpPr>
        <p:spPr>
          <a:xfrm>
            <a:off x="311700" y="2164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Modular Models</a:t>
            </a:r>
            <a:endParaRPr/>
          </a:p>
        </p:txBody>
      </p:sp>
      <p:sp>
        <p:nvSpPr>
          <p:cNvPr id="691" name="Google Shape;691;p62"/>
          <p:cNvSpPr/>
          <p:nvPr/>
        </p:nvSpPr>
        <p:spPr>
          <a:xfrm>
            <a:off x="5355927" y="1500453"/>
            <a:ext cx="1516500" cy="1831800"/>
          </a:xfrm>
          <a:prstGeom prst="rect">
            <a:avLst/>
          </a:prstGeom>
          <a:solidFill>
            <a:schemeClr val="accent3"/>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MT</a:t>
            </a:r>
            <a:endParaRPr sz="2000"/>
          </a:p>
        </p:txBody>
      </p:sp>
      <p:pic>
        <p:nvPicPr>
          <p:cNvPr id="692" name="Google Shape;692;p62"/>
          <p:cNvPicPr preferRelativeResize="0"/>
          <p:nvPr/>
        </p:nvPicPr>
        <p:blipFill>
          <a:blip r:embed="rId3">
            <a:alphaModFix/>
          </a:blip>
          <a:stretch>
            <a:fillRect/>
          </a:stretch>
        </p:blipFill>
        <p:spPr>
          <a:xfrm>
            <a:off x="1934700" y="858628"/>
            <a:ext cx="1588956" cy="503227"/>
          </a:xfrm>
          <a:prstGeom prst="rect">
            <a:avLst/>
          </a:prstGeom>
          <a:noFill/>
          <a:ln>
            <a:noFill/>
          </a:ln>
        </p:spPr>
      </p:pic>
      <p:sp>
        <p:nvSpPr>
          <p:cNvPr id="693" name="Google Shape;693;p62"/>
          <p:cNvSpPr/>
          <p:nvPr/>
        </p:nvSpPr>
        <p:spPr>
          <a:xfrm>
            <a:off x="1944050" y="2285450"/>
            <a:ext cx="1516500" cy="519900"/>
          </a:xfrm>
          <a:prstGeom prst="rect">
            <a:avLst/>
          </a:prstGeom>
          <a:solidFill>
            <a:srgbClr val="76A5A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disfluency removal</a:t>
            </a:r>
            <a:endParaRPr sz="1600"/>
          </a:p>
        </p:txBody>
      </p:sp>
      <p:sp>
        <p:nvSpPr>
          <p:cNvPr id="694" name="Google Shape;694;p62"/>
          <p:cNvSpPr/>
          <p:nvPr/>
        </p:nvSpPr>
        <p:spPr>
          <a:xfrm>
            <a:off x="1944050" y="2920200"/>
            <a:ext cx="1516500" cy="519900"/>
          </a:xfrm>
          <a:prstGeom prst="rect">
            <a:avLst/>
          </a:prstGeom>
          <a:solidFill>
            <a:srgbClr val="F9CB9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recase &amp; repunctuate</a:t>
            </a:r>
            <a:endParaRPr sz="1600"/>
          </a:p>
        </p:txBody>
      </p:sp>
      <p:sp>
        <p:nvSpPr>
          <p:cNvPr id="695" name="Google Shape;695;p62"/>
          <p:cNvSpPr txBox="1"/>
          <p:nvPr/>
        </p:nvSpPr>
        <p:spPr>
          <a:xfrm>
            <a:off x="5297050" y="839825"/>
            <a:ext cx="15891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rPr>
              <a:t>Das ist ein Satz.</a:t>
            </a:r>
            <a:endParaRPr>
              <a:solidFill>
                <a:srgbClr val="073763"/>
              </a:solidFill>
            </a:endParaRPr>
          </a:p>
        </p:txBody>
      </p:sp>
      <p:cxnSp>
        <p:nvCxnSpPr>
          <p:cNvPr id="696" name="Google Shape;696;p62"/>
          <p:cNvCxnSpPr>
            <a:stCxn id="689" idx="3"/>
            <a:endCxn id="695" idx="1"/>
          </p:cNvCxnSpPr>
          <p:nvPr/>
        </p:nvCxnSpPr>
        <p:spPr>
          <a:xfrm flipH="1" rot="10800000">
            <a:off x="3555225" y="1099900"/>
            <a:ext cx="1741800" cy="2791200"/>
          </a:xfrm>
          <a:prstGeom prst="curvedConnector3">
            <a:avLst>
              <a:gd fmla="val 50001" name="adj1"/>
            </a:avLst>
          </a:prstGeom>
          <a:noFill/>
          <a:ln cap="flat" cmpd="sng" w="28575">
            <a:solidFill>
              <a:srgbClr val="674EA7"/>
            </a:solidFill>
            <a:prstDash val="solid"/>
            <a:round/>
            <a:headEnd len="med" w="med" type="none"/>
            <a:tailEnd len="med" w="med" type="stealth"/>
          </a:ln>
        </p:spPr>
      </p:cxnSp>
      <p:cxnSp>
        <p:nvCxnSpPr>
          <p:cNvPr id="697" name="Google Shape;697;p62"/>
          <p:cNvCxnSpPr/>
          <p:nvPr/>
        </p:nvCxnSpPr>
        <p:spPr>
          <a:xfrm>
            <a:off x="2710624" y="1206380"/>
            <a:ext cx="300" cy="232200"/>
          </a:xfrm>
          <a:prstGeom prst="straightConnector1">
            <a:avLst/>
          </a:prstGeom>
          <a:noFill/>
          <a:ln cap="flat" cmpd="sng" w="9525">
            <a:solidFill>
              <a:srgbClr val="674EA7"/>
            </a:solidFill>
            <a:prstDash val="solid"/>
            <a:round/>
            <a:headEnd len="med" w="med" type="none"/>
            <a:tailEnd len="med" w="med" type="stealth"/>
          </a:ln>
        </p:spPr>
      </p:cxnSp>
      <p:cxnSp>
        <p:nvCxnSpPr>
          <p:cNvPr id="698" name="Google Shape;698;p62"/>
          <p:cNvCxnSpPr/>
          <p:nvPr/>
        </p:nvCxnSpPr>
        <p:spPr>
          <a:xfrm>
            <a:off x="6127697" y="1206380"/>
            <a:ext cx="300" cy="232200"/>
          </a:xfrm>
          <a:prstGeom prst="straightConnector1">
            <a:avLst/>
          </a:prstGeom>
          <a:noFill/>
          <a:ln cap="flat" cmpd="sng" w="9525">
            <a:solidFill>
              <a:srgbClr val="674EA7"/>
            </a:solidFill>
            <a:prstDash val="solid"/>
            <a:round/>
            <a:headEnd len="med" w="med" type="none"/>
            <a:tailEnd len="med" w="med" type="stealth"/>
          </a:ln>
        </p:spPr>
      </p:cxnSp>
      <p:sp>
        <p:nvSpPr>
          <p:cNvPr id="689" name="Google Shape;689;p62"/>
          <p:cNvSpPr txBox="1"/>
          <p:nvPr/>
        </p:nvSpPr>
        <p:spPr>
          <a:xfrm>
            <a:off x="1859925" y="3631150"/>
            <a:ext cx="16953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rPr>
              <a:t>Das ist ein Satz.</a:t>
            </a:r>
            <a:endParaRPr>
              <a:solidFill>
                <a:srgbClr val="073763"/>
              </a:solidFill>
            </a:endParaRPr>
          </a:p>
        </p:txBody>
      </p:sp>
      <p:sp>
        <p:nvSpPr>
          <p:cNvPr id="699" name="Google Shape;699;p62"/>
          <p:cNvSpPr txBox="1"/>
          <p:nvPr/>
        </p:nvSpPr>
        <p:spPr>
          <a:xfrm>
            <a:off x="5109050" y="3631150"/>
            <a:ext cx="20205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80000"/>
                </a:solidFill>
              </a:rPr>
              <a:t>This is a sentence.</a:t>
            </a:r>
            <a:endParaRPr>
              <a:solidFill>
                <a:srgbClr val="980000"/>
              </a:solidFill>
            </a:endParaRPr>
          </a:p>
        </p:txBody>
      </p:sp>
      <p:cxnSp>
        <p:nvCxnSpPr>
          <p:cNvPr id="700" name="Google Shape;700;p62"/>
          <p:cNvCxnSpPr>
            <a:stCxn id="691" idx="2"/>
            <a:endCxn id="699" idx="0"/>
          </p:cNvCxnSpPr>
          <p:nvPr/>
        </p:nvCxnSpPr>
        <p:spPr>
          <a:xfrm>
            <a:off x="6114177" y="3332253"/>
            <a:ext cx="5100" cy="298800"/>
          </a:xfrm>
          <a:prstGeom prst="straightConnector1">
            <a:avLst/>
          </a:prstGeom>
          <a:noFill/>
          <a:ln cap="flat" cmpd="sng" w="9525">
            <a:solidFill>
              <a:srgbClr val="674EA7"/>
            </a:solidFill>
            <a:prstDash val="solid"/>
            <a:round/>
            <a:headEnd len="med" w="med" type="none"/>
            <a:tailEnd len="med" w="med" type="stealth"/>
          </a:ln>
        </p:spPr>
      </p:cxnSp>
      <p:sp>
        <p:nvSpPr>
          <p:cNvPr id="701" name="Google Shape;701;p6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cxnSp>
        <p:nvCxnSpPr>
          <p:cNvPr id="706" name="Google Shape;706;p63"/>
          <p:cNvCxnSpPr>
            <a:stCxn id="707" idx="2"/>
            <a:endCxn id="708" idx="0"/>
          </p:cNvCxnSpPr>
          <p:nvPr/>
        </p:nvCxnSpPr>
        <p:spPr>
          <a:xfrm>
            <a:off x="2702150" y="2123850"/>
            <a:ext cx="5400" cy="1507200"/>
          </a:xfrm>
          <a:prstGeom prst="straightConnector1">
            <a:avLst/>
          </a:prstGeom>
          <a:noFill/>
          <a:ln cap="flat" cmpd="sng" w="9525">
            <a:solidFill>
              <a:srgbClr val="674EA7"/>
            </a:solidFill>
            <a:prstDash val="solid"/>
            <a:round/>
            <a:headEnd len="med" w="med" type="none"/>
            <a:tailEnd len="med" w="med" type="stealth"/>
          </a:ln>
        </p:spPr>
      </p:cxnSp>
      <p:sp>
        <p:nvSpPr>
          <p:cNvPr id="707" name="Google Shape;707;p63"/>
          <p:cNvSpPr/>
          <p:nvPr/>
        </p:nvSpPr>
        <p:spPr>
          <a:xfrm>
            <a:off x="1943900" y="1500450"/>
            <a:ext cx="1516500" cy="623400"/>
          </a:xfrm>
          <a:prstGeom prst="rect">
            <a:avLst/>
          </a:prstGeom>
          <a:solidFill>
            <a:schemeClr val="accent3"/>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ASR</a:t>
            </a:r>
            <a:endParaRPr sz="2000"/>
          </a:p>
        </p:txBody>
      </p:sp>
      <p:sp>
        <p:nvSpPr>
          <p:cNvPr id="709" name="Google Shape;709;p63"/>
          <p:cNvSpPr txBox="1"/>
          <p:nvPr>
            <p:ph type="title"/>
          </p:nvPr>
        </p:nvSpPr>
        <p:spPr>
          <a:xfrm>
            <a:off x="311700" y="2164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Modular Models</a:t>
            </a:r>
            <a:endParaRPr/>
          </a:p>
        </p:txBody>
      </p:sp>
      <p:sp>
        <p:nvSpPr>
          <p:cNvPr id="710" name="Google Shape;710;p63"/>
          <p:cNvSpPr/>
          <p:nvPr/>
        </p:nvSpPr>
        <p:spPr>
          <a:xfrm>
            <a:off x="5355927" y="1500453"/>
            <a:ext cx="1516500" cy="1831800"/>
          </a:xfrm>
          <a:prstGeom prst="rect">
            <a:avLst/>
          </a:prstGeom>
          <a:solidFill>
            <a:schemeClr val="accent3"/>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MT</a:t>
            </a:r>
            <a:endParaRPr sz="2000"/>
          </a:p>
        </p:txBody>
      </p:sp>
      <p:pic>
        <p:nvPicPr>
          <p:cNvPr id="711" name="Google Shape;711;p63"/>
          <p:cNvPicPr preferRelativeResize="0"/>
          <p:nvPr/>
        </p:nvPicPr>
        <p:blipFill>
          <a:blip r:embed="rId3">
            <a:alphaModFix/>
          </a:blip>
          <a:stretch>
            <a:fillRect/>
          </a:stretch>
        </p:blipFill>
        <p:spPr>
          <a:xfrm>
            <a:off x="1934700" y="858628"/>
            <a:ext cx="1588956" cy="503227"/>
          </a:xfrm>
          <a:prstGeom prst="rect">
            <a:avLst/>
          </a:prstGeom>
          <a:noFill/>
          <a:ln>
            <a:noFill/>
          </a:ln>
        </p:spPr>
      </p:pic>
      <p:sp>
        <p:nvSpPr>
          <p:cNvPr id="712" name="Google Shape;712;p63"/>
          <p:cNvSpPr/>
          <p:nvPr/>
        </p:nvSpPr>
        <p:spPr>
          <a:xfrm>
            <a:off x="1944050" y="2285450"/>
            <a:ext cx="1516500" cy="519900"/>
          </a:xfrm>
          <a:prstGeom prst="rect">
            <a:avLst/>
          </a:prstGeom>
          <a:solidFill>
            <a:srgbClr val="76A5A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disfluency removal</a:t>
            </a:r>
            <a:endParaRPr sz="1600"/>
          </a:p>
        </p:txBody>
      </p:sp>
      <p:sp>
        <p:nvSpPr>
          <p:cNvPr id="713" name="Google Shape;713;p63"/>
          <p:cNvSpPr/>
          <p:nvPr/>
        </p:nvSpPr>
        <p:spPr>
          <a:xfrm>
            <a:off x="1944050" y="2920200"/>
            <a:ext cx="1516500" cy="519900"/>
          </a:xfrm>
          <a:prstGeom prst="rect">
            <a:avLst/>
          </a:prstGeom>
          <a:solidFill>
            <a:srgbClr val="F9CB9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recase &amp; repunctuate</a:t>
            </a:r>
            <a:endParaRPr sz="1600"/>
          </a:p>
        </p:txBody>
      </p:sp>
      <p:sp>
        <p:nvSpPr>
          <p:cNvPr id="714" name="Google Shape;714;p63"/>
          <p:cNvSpPr txBox="1"/>
          <p:nvPr/>
        </p:nvSpPr>
        <p:spPr>
          <a:xfrm>
            <a:off x="5297050" y="839825"/>
            <a:ext cx="15891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rPr>
              <a:t>Das ist ein Satz.</a:t>
            </a:r>
            <a:endParaRPr>
              <a:solidFill>
                <a:srgbClr val="073763"/>
              </a:solidFill>
            </a:endParaRPr>
          </a:p>
        </p:txBody>
      </p:sp>
      <p:cxnSp>
        <p:nvCxnSpPr>
          <p:cNvPr id="715" name="Google Shape;715;p63"/>
          <p:cNvCxnSpPr>
            <a:stCxn id="708" idx="3"/>
            <a:endCxn id="714" idx="1"/>
          </p:cNvCxnSpPr>
          <p:nvPr/>
        </p:nvCxnSpPr>
        <p:spPr>
          <a:xfrm flipH="1" rot="10800000">
            <a:off x="3555225" y="1099900"/>
            <a:ext cx="1741800" cy="2791200"/>
          </a:xfrm>
          <a:prstGeom prst="curvedConnector3">
            <a:avLst>
              <a:gd fmla="val 50001" name="adj1"/>
            </a:avLst>
          </a:prstGeom>
          <a:noFill/>
          <a:ln cap="flat" cmpd="sng" w="28575">
            <a:solidFill>
              <a:srgbClr val="674EA7"/>
            </a:solidFill>
            <a:prstDash val="solid"/>
            <a:round/>
            <a:headEnd len="med" w="med" type="none"/>
            <a:tailEnd len="med" w="med" type="stealth"/>
          </a:ln>
        </p:spPr>
      </p:cxnSp>
      <p:cxnSp>
        <p:nvCxnSpPr>
          <p:cNvPr id="716" name="Google Shape;716;p63"/>
          <p:cNvCxnSpPr/>
          <p:nvPr/>
        </p:nvCxnSpPr>
        <p:spPr>
          <a:xfrm>
            <a:off x="2710624" y="1206380"/>
            <a:ext cx="300" cy="232200"/>
          </a:xfrm>
          <a:prstGeom prst="straightConnector1">
            <a:avLst/>
          </a:prstGeom>
          <a:noFill/>
          <a:ln cap="flat" cmpd="sng" w="9525">
            <a:solidFill>
              <a:srgbClr val="674EA7"/>
            </a:solidFill>
            <a:prstDash val="solid"/>
            <a:round/>
            <a:headEnd len="med" w="med" type="none"/>
            <a:tailEnd len="med" w="med" type="stealth"/>
          </a:ln>
        </p:spPr>
      </p:cxnSp>
      <p:cxnSp>
        <p:nvCxnSpPr>
          <p:cNvPr id="717" name="Google Shape;717;p63"/>
          <p:cNvCxnSpPr/>
          <p:nvPr/>
        </p:nvCxnSpPr>
        <p:spPr>
          <a:xfrm>
            <a:off x="6127697" y="1206380"/>
            <a:ext cx="300" cy="232200"/>
          </a:xfrm>
          <a:prstGeom prst="straightConnector1">
            <a:avLst/>
          </a:prstGeom>
          <a:noFill/>
          <a:ln cap="flat" cmpd="sng" w="9525">
            <a:solidFill>
              <a:srgbClr val="674EA7"/>
            </a:solidFill>
            <a:prstDash val="solid"/>
            <a:round/>
            <a:headEnd len="med" w="med" type="none"/>
            <a:tailEnd len="med" w="med" type="stealth"/>
          </a:ln>
        </p:spPr>
      </p:cxnSp>
      <p:sp>
        <p:nvSpPr>
          <p:cNvPr id="708" name="Google Shape;708;p63"/>
          <p:cNvSpPr txBox="1"/>
          <p:nvPr/>
        </p:nvSpPr>
        <p:spPr>
          <a:xfrm>
            <a:off x="1859925" y="3631150"/>
            <a:ext cx="16953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rPr>
              <a:t>Das ist ein Satz.</a:t>
            </a:r>
            <a:endParaRPr>
              <a:solidFill>
                <a:srgbClr val="073763"/>
              </a:solidFill>
            </a:endParaRPr>
          </a:p>
        </p:txBody>
      </p:sp>
      <p:sp>
        <p:nvSpPr>
          <p:cNvPr id="718" name="Google Shape;718;p63"/>
          <p:cNvSpPr txBox="1"/>
          <p:nvPr/>
        </p:nvSpPr>
        <p:spPr>
          <a:xfrm>
            <a:off x="5109050" y="3631150"/>
            <a:ext cx="20205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80000"/>
                </a:solidFill>
              </a:rPr>
              <a:t>This is a sentence.</a:t>
            </a:r>
            <a:endParaRPr>
              <a:solidFill>
                <a:srgbClr val="980000"/>
              </a:solidFill>
            </a:endParaRPr>
          </a:p>
        </p:txBody>
      </p:sp>
      <p:cxnSp>
        <p:nvCxnSpPr>
          <p:cNvPr id="719" name="Google Shape;719;p63"/>
          <p:cNvCxnSpPr>
            <a:stCxn id="710" idx="2"/>
            <a:endCxn id="718" idx="0"/>
          </p:cNvCxnSpPr>
          <p:nvPr/>
        </p:nvCxnSpPr>
        <p:spPr>
          <a:xfrm>
            <a:off x="6114177" y="3332253"/>
            <a:ext cx="5100" cy="298800"/>
          </a:xfrm>
          <a:prstGeom prst="straightConnector1">
            <a:avLst/>
          </a:prstGeom>
          <a:noFill/>
          <a:ln cap="flat" cmpd="sng" w="9525">
            <a:solidFill>
              <a:srgbClr val="674EA7"/>
            </a:solidFill>
            <a:prstDash val="solid"/>
            <a:round/>
            <a:headEnd len="med" w="med" type="none"/>
            <a:tailEnd len="med" w="med" type="stealth"/>
          </a:ln>
        </p:spPr>
      </p:cxnSp>
      <p:sp>
        <p:nvSpPr>
          <p:cNvPr id="720" name="Google Shape;720;p63"/>
          <p:cNvSpPr txBox="1"/>
          <p:nvPr/>
        </p:nvSpPr>
        <p:spPr>
          <a:xfrm>
            <a:off x="6847525" y="839825"/>
            <a:ext cx="1385400" cy="366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5"/>
                </a:solidFill>
              </a:rPr>
              <a:t>das is ein satz</a:t>
            </a:r>
            <a:endParaRPr>
              <a:solidFill>
                <a:schemeClr val="accent5"/>
              </a:solidFill>
            </a:endParaRPr>
          </a:p>
        </p:txBody>
      </p:sp>
      <p:cxnSp>
        <p:nvCxnSpPr>
          <p:cNvPr id="721" name="Google Shape;721;p63"/>
          <p:cNvCxnSpPr>
            <a:stCxn id="720" idx="2"/>
          </p:cNvCxnSpPr>
          <p:nvPr/>
        </p:nvCxnSpPr>
        <p:spPr>
          <a:xfrm flipH="1">
            <a:off x="6895525" y="1206425"/>
            <a:ext cx="644700" cy="240300"/>
          </a:xfrm>
          <a:prstGeom prst="straightConnector1">
            <a:avLst/>
          </a:prstGeom>
          <a:noFill/>
          <a:ln cap="flat" cmpd="sng" w="9525">
            <a:solidFill>
              <a:schemeClr val="accent5"/>
            </a:solidFill>
            <a:prstDash val="solid"/>
            <a:round/>
            <a:headEnd len="med" w="med" type="none"/>
            <a:tailEnd len="med" w="med" type="stealth"/>
          </a:ln>
        </p:spPr>
      </p:cxnSp>
      <p:sp>
        <p:nvSpPr>
          <p:cNvPr id="722" name="Google Shape;722;p63"/>
          <p:cNvSpPr txBox="1"/>
          <p:nvPr/>
        </p:nvSpPr>
        <p:spPr>
          <a:xfrm>
            <a:off x="6895525" y="575300"/>
            <a:ext cx="13854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a:t>
            </a:r>
            <a:r>
              <a:rPr lang="en" sz="1200"/>
              <a:t>dapted data</a:t>
            </a:r>
            <a:endParaRPr sz="1200"/>
          </a:p>
        </p:txBody>
      </p:sp>
      <p:sp>
        <p:nvSpPr>
          <p:cNvPr id="723" name="Google Shape;723;p6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4" name="Google Shape;724;p63"/>
          <p:cNvSpPr txBox="1"/>
          <p:nvPr/>
        </p:nvSpPr>
        <p:spPr>
          <a:xfrm>
            <a:off x="6515450" y="4512025"/>
            <a:ext cx="225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latin typeface="Source Sans Pro"/>
                <a:ea typeface="Source Sans Pro"/>
                <a:cs typeface="Source Sans Pro"/>
                <a:sym typeface="Source Sans Pro"/>
              </a:rPr>
              <a:t>(Tsvetkov et al. 2014; Ruiz et al. 2015;   </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 Sperber et al. 2017)</a:t>
            </a:r>
            <a:endParaRPr sz="1000">
              <a:solidFill>
                <a:schemeClr val="lt2"/>
              </a:solidFill>
              <a:latin typeface="Source Sans Pro"/>
              <a:ea typeface="Source Sans Pro"/>
              <a:cs typeface="Source Sans Pro"/>
              <a:sym typeface="Source Sans Pr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cxnSp>
        <p:nvCxnSpPr>
          <p:cNvPr id="729" name="Google Shape;729;p64"/>
          <p:cNvCxnSpPr>
            <a:stCxn id="730" idx="2"/>
            <a:endCxn id="731" idx="0"/>
          </p:cNvCxnSpPr>
          <p:nvPr/>
        </p:nvCxnSpPr>
        <p:spPr>
          <a:xfrm>
            <a:off x="2702150" y="2123850"/>
            <a:ext cx="5400" cy="1507200"/>
          </a:xfrm>
          <a:prstGeom prst="straightConnector1">
            <a:avLst/>
          </a:prstGeom>
          <a:noFill/>
          <a:ln cap="flat" cmpd="sng" w="9525">
            <a:solidFill>
              <a:srgbClr val="674EA7"/>
            </a:solidFill>
            <a:prstDash val="solid"/>
            <a:round/>
            <a:headEnd len="med" w="med" type="none"/>
            <a:tailEnd len="med" w="med" type="stealth"/>
          </a:ln>
        </p:spPr>
      </p:cxnSp>
      <p:sp>
        <p:nvSpPr>
          <p:cNvPr id="730" name="Google Shape;730;p64"/>
          <p:cNvSpPr/>
          <p:nvPr/>
        </p:nvSpPr>
        <p:spPr>
          <a:xfrm>
            <a:off x="1943900" y="1500450"/>
            <a:ext cx="1516500" cy="623400"/>
          </a:xfrm>
          <a:prstGeom prst="rect">
            <a:avLst/>
          </a:prstGeom>
          <a:solidFill>
            <a:schemeClr val="accent3"/>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ASR</a:t>
            </a:r>
            <a:endParaRPr sz="2000"/>
          </a:p>
        </p:txBody>
      </p:sp>
      <p:sp>
        <p:nvSpPr>
          <p:cNvPr id="732" name="Google Shape;732;p64"/>
          <p:cNvSpPr txBox="1"/>
          <p:nvPr>
            <p:ph type="title"/>
          </p:nvPr>
        </p:nvSpPr>
        <p:spPr>
          <a:xfrm>
            <a:off x="311700" y="2164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Modular Models</a:t>
            </a:r>
            <a:endParaRPr/>
          </a:p>
        </p:txBody>
      </p:sp>
      <p:sp>
        <p:nvSpPr>
          <p:cNvPr id="733" name="Google Shape;733;p64"/>
          <p:cNvSpPr/>
          <p:nvPr/>
        </p:nvSpPr>
        <p:spPr>
          <a:xfrm>
            <a:off x="5355927" y="1500453"/>
            <a:ext cx="1516500" cy="1831800"/>
          </a:xfrm>
          <a:prstGeom prst="rect">
            <a:avLst/>
          </a:prstGeom>
          <a:solidFill>
            <a:schemeClr val="accent3"/>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MT</a:t>
            </a:r>
            <a:endParaRPr sz="2000"/>
          </a:p>
        </p:txBody>
      </p:sp>
      <p:pic>
        <p:nvPicPr>
          <p:cNvPr id="734" name="Google Shape;734;p64"/>
          <p:cNvPicPr preferRelativeResize="0"/>
          <p:nvPr/>
        </p:nvPicPr>
        <p:blipFill>
          <a:blip r:embed="rId3">
            <a:alphaModFix/>
          </a:blip>
          <a:stretch>
            <a:fillRect/>
          </a:stretch>
        </p:blipFill>
        <p:spPr>
          <a:xfrm>
            <a:off x="1934700" y="858628"/>
            <a:ext cx="1588956" cy="503227"/>
          </a:xfrm>
          <a:prstGeom prst="rect">
            <a:avLst/>
          </a:prstGeom>
          <a:noFill/>
          <a:ln>
            <a:noFill/>
          </a:ln>
        </p:spPr>
      </p:pic>
      <p:sp>
        <p:nvSpPr>
          <p:cNvPr id="735" name="Google Shape;735;p64"/>
          <p:cNvSpPr/>
          <p:nvPr/>
        </p:nvSpPr>
        <p:spPr>
          <a:xfrm>
            <a:off x="1944050" y="2285450"/>
            <a:ext cx="1516500" cy="519900"/>
          </a:xfrm>
          <a:prstGeom prst="rect">
            <a:avLst/>
          </a:prstGeom>
          <a:solidFill>
            <a:srgbClr val="76A5A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disfluency removal</a:t>
            </a:r>
            <a:endParaRPr sz="1600"/>
          </a:p>
        </p:txBody>
      </p:sp>
      <p:sp>
        <p:nvSpPr>
          <p:cNvPr id="736" name="Google Shape;736;p64"/>
          <p:cNvSpPr/>
          <p:nvPr/>
        </p:nvSpPr>
        <p:spPr>
          <a:xfrm>
            <a:off x="1944050" y="2920200"/>
            <a:ext cx="1516500" cy="519900"/>
          </a:xfrm>
          <a:prstGeom prst="rect">
            <a:avLst/>
          </a:prstGeom>
          <a:solidFill>
            <a:srgbClr val="F9CB9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recase &amp; repunctuate</a:t>
            </a:r>
            <a:endParaRPr sz="1600"/>
          </a:p>
        </p:txBody>
      </p:sp>
      <p:sp>
        <p:nvSpPr>
          <p:cNvPr id="737" name="Google Shape;737;p64"/>
          <p:cNvSpPr txBox="1"/>
          <p:nvPr/>
        </p:nvSpPr>
        <p:spPr>
          <a:xfrm>
            <a:off x="5297050" y="839825"/>
            <a:ext cx="15891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rPr>
              <a:t>Das ist ein Satz.</a:t>
            </a:r>
            <a:endParaRPr>
              <a:solidFill>
                <a:srgbClr val="073763"/>
              </a:solidFill>
            </a:endParaRPr>
          </a:p>
        </p:txBody>
      </p:sp>
      <p:cxnSp>
        <p:nvCxnSpPr>
          <p:cNvPr id="738" name="Google Shape;738;p64"/>
          <p:cNvCxnSpPr>
            <a:stCxn id="739" idx="6"/>
            <a:endCxn id="737" idx="1"/>
          </p:cNvCxnSpPr>
          <p:nvPr/>
        </p:nvCxnSpPr>
        <p:spPr>
          <a:xfrm flipH="1" rot="10800000">
            <a:off x="3433800" y="1099875"/>
            <a:ext cx="1863300" cy="3179700"/>
          </a:xfrm>
          <a:prstGeom prst="curvedConnector3">
            <a:avLst>
              <a:gd fmla="val 49999" name="adj1"/>
            </a:avLst>
          </a:prstGeom>
          <a:noFill/>
          <a:ln cap="flat" cmpd="sng" w="28575">
            <a:solidFill>
              <a:srgbClr val="674EA7"/>
            </a:solidFill>
            <a:prstDash val="solid"/>
            <a:round/>
            <a:headEnd len="med" w="med" type="none"/>
            <a:tailEnd len="med" w="med" type="stealth"/>
          </a:ln>
        </p:spPr>
      </p:cxnSp>
      <p:cxnSp>
        <p:nvCxnSpPr>
          <p:cNvPr id="740" name="Google Shape;740;p64"/>
          <p:cNvCxnSpPr/>
          <p:nvPr/>
        </p:nvCxnSpPr>
        <p:spPr>
          <a:xfrm>
            <a:off x="2710624" y="1206380"/>
            <a:ext cx="300" cy="232200"/>
          </a:xfrm>
          <a:prstGeom prst="straightConnector1">
            <a:avLst/>
          </a:prstGeom>
          <a:noFill/>
          <a:ln cap="flat" cmpd="sng" w="9525">
            <a:solidFill>
              <a:srgbClr val="674EA7"/>
            </a:solidFill>
            <a:prstDash val="solid"/>
            <a:round/>
            <a:headEnd len="med" w="med" type="none"/>
            <a:tailEnd len="med" w="med" type="stealth"/>
          </a:ln>
        </p:spPr>
      </p:cxnSp>
      <p:cxnSp>
        <p:nvCxnSpPr>
          <p:cNvPr id="741" name="Google Shape;741;p64"/>
          <p:cNvCxnSpPr/>
          <p:nvPr/>
        </p:nvCxnSpPr>
        <p:spPr>
          <a:xfrm>
            <a:off x="6127697" y="1206380"/>
            <a:ext cx="300" cy="232200"/>
          </a:xfrm>
          <a:prstGeom prst="straightConnector1">
            <a:avLst/>
          </a:prstGeom>
          <a:noFill/>
          <a:ln cap="flat" cmpd="sng" w="9525">
            <a:solidFill>
              <a:srgbClr val="674EA7"/>
            </a:solidFill>
            <a:prstDash val="solid"/>
            <a:round/>
            <a:headEnd len="med" w="med" type="none"/>
            <a:tailEnd len="med" w="med" type="stealth"/>
          </a:ln>
        </p:spPr>
      </p:cxnSp>
      <p:sp>
        <p:nvSpPr>
          <p:cNvPr id="731" name="Google Shape;731;p64"/>
          <p:cNvSpPr txBox="1"/>
          <p:nvPr/>
        </p:nvSpPr>
        <p:spPr>
          <a:xfrm>
            <a:off x="1859925" y="3631150"/>
            <a:ext cx="1695300" cy="41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rPr>
              <a:t>Das ist ein Satz.</a:t>
            </a:r>
            <a:endParaRPr>
              <a:solidFill>
                <a:srgbClr val="073763"/>
              </a:solidFill>
            </a:endParaRPr>
          </a:p>
        </p:txBody>
      </p:sp>
      <p:sp>
        <p:nvSpPr>
          <p:cNvPr id="742" name="Google Shape;742;p64"/>
          <p:cNvSpPr txBox="1"/>
          <p:nvPr/>
        </p:nvSpPr>
        <p:spPr>
          <a:xfrm>
            <a:off x="5109050" y="3631150"/>
            <a:ext cx="20205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80000"/>
                </a:solidFill>
              </a:rPr>
              <a:t>This is a sentence.</a:t>
            </a:r>
            <a:endParaRPr>
              <a:solidFill>
                <a:srgbClr val="980000"/>
              </a:solidFill>
            </a:endParaRPr>
          </a:p>
        </p:txBody>
      </p:sp>
      <p:cxnSp>
        <p:nvCxnSpPr>
          <p:cNvPr id="743" name="Google Shape;743;p64"/>
          <p:cNvCxnSpPr>
            <a:stCxn id="733" idx="2"/>
            <a:endCxn id="742" idx="0"/>
          </p:cNvCxnSpPr>
          <p:nvPr/>
        </p:nvCxnSpPr>
        <p:spPr>
          <a:xfrm>
            <a:off x="6114177" y="3332253"/>
            <a:ext cx="5100" cy="298800"/>
          </a:xfrm>
          <a:prstGeom prst="straightConnector1">
            <a:avLst/>
          </a:prstGeom>
          <a:noFill/>
          <a:ln cap="flat" cmpd="sng" w="9525">
            <a:solidFill>
              <a:srgbClr val="674EA7"/>
            </a:solidFill>
            <a:prstDash val="solid"/>
            <a:round/>
            <a:headEnd len="med" w="med" type="none"/>
            <a:tailEnd len="med" w="med" type="stealth"/>
          </a:ln>
        </p:spPr>
      </p:cxnSp>
      <p:sp>
        <p:nvSpPr>
          <p:cNvPr id="744" name="Google Shape;744;p64"/>
          <p:cNvSpPr txBox="1"/>
          <p:nvPr/>
        </p:nvSpPr>
        <p:spPr>
          <a:xfrm>
            <a:off x="6847525" y="839825"/>
            <a:ext cx="1385400" cy="366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5"/>
                </a:solidFill>
              </a:rPr>
              <a:t>das is ein satz</a:t>
            </a:r>
            <a:endParaRPr>
              <a:solidFill>
                <a:schemeClr val="accent5"/>
              </a:solidFill>
            </a:endParaRPr>
          </a:p>
        </p:txBody>
      </p:sp>
      <p:cxnSp>
        <p:nvCxnSpPr>
          <p:cNvPr id="745" name="Google Shape;745;p64"/>
          <p:cNvCxnSpPr>
            <a:stCxn id="744" idx="2"/>
          </p:cNvCxnSpPr>
          <p:nvPr/>
        </p:nvCxnSpPr>
        <p:spPr>
          <a:xfrm flipH="1">
            <a:off x="6895525" y="1206425"/>
            <a:ext cx="644700" cy="240300"/>
          </a:xfrm>
          <a:prstGeom prst="straightConnector1">
            <a:avLst/>
          </a:prstGeom>
          <a:noFill/>
          <a:ln cap="flat" cmpd="sng" w="9525">
            <a:solidFill>
              <a:schemeClr val="accent5"/>
            </a:solidFill>
            <a:prstDash val="solid"/>
            <a:round/>
            <a:headEnd len="med" w="med" type="none"/>
            <a:tailEnd len="med" w="med" type="stealth"/>
          </a:ln>
        </p:spPr>
      </p:cxnSp>
      <p:sp>
        <p:nvSpPr>
          <p:cNvPr id="746" name="Google Shape;746;p64"/>
          <p:cNvSpPr/>
          <p:nvPr/>
        </p:nvSpPr>
        <p:spPr>
          <a:xfrm>
            <a:off x="2119325" y="4257675"/>
            <a:ext cx="81000" cy="76200"/>
          </a:xfrm>
          <a:prstGeom prst="ellipse">
            <a:avLst/>
          </a:prstGeom>
          <a:solidFill>
            <a:srgbClr val="6D9EEB"/>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4"/>
          <p:cNvSpPr/>
          <p:nvPr/>
        </p:nvSpPr>
        <p:spPr>
          <a:xfrm>
            <a:off x="2347925" y="4105275"/>
            <a:ext cx="81000" cy="76200"/>
          </a:xfrm>
          <a:prstGeom prst="ellipse">
            <a:avLst/>
          </a:prstGeom>
          <a:solidFill>
            <a:srgbClr val="6D9EEB"/>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4"/>
          <p:cNvSpPr/>
          <p:nvPr/>
        </p:nvSpPr>
        <p:spPr>
          <a:xfrm>
            <a:off x="2621150" y="4205300"/>
            <a:ext cx="81000" cy="76200"/>
          </a:xfrm>
          <a:prstGeom prst="ellipse">
            <a:avLst/>
          </a:prstGeom>
          <a:solidFill>
            <a:srgbClr val="6D9EEB"/>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4"/>
          <p:cNvSpPr/>
          <p:nvPr/>
        </p:nvSpPr>
        <p:spPr>
          <a:xfrm>
            <a:off x="2905125" y="4105275"/>
            <a:ext cx="81000" cy="76200"/>
          </a:xfrm>
          <a:prstGeom prst="ellipse">
            <a:avLst/>
          </a:prstGeom>
          <a:solidFill>
            <a:srgbClr val="6D9EEB"/>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4"/>
          <p:cNvSpPr/>
          <p:nvPr/>
        </p:nvSpPr>
        <p:spPr>
          <a:xfrm>
            <a:off x="3209950" y="4234400"/>
            <a:ext cx="81000" cy="76200"/>
          </a:xfrm>
          <a:prstGeom prst="ellipse">
            <a:avLst/>
          </a:prstGeom>
          <a:solidFill>
            <a:srgbClr val="6D9EEB"/>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4"/>
          <p:cNvSpPr/>
          <p:nvPr/>
        </p:nvSpPr>
        <p:spPr>
          <a:xfrm>
            <a:off x="2347925" y="4382050"/>
            <a:ext cx="81000" cy="76200"/>
          </a:xfrm>
          <a:prstGeom prst="ellipse">
            <a:avLst/>
          </a:prstGeom>
          <a:solidFill>
            <a:srgbClr val="6D9EEB"/>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4"/>
          <p:cNvSpPr/>
          <p:nvPr/>
        </p:nvSpPr>
        <p:spPr>
          <a:xfrm>
            <a:off x="2905125" y="4429675"/>
            <a:ext cx="81000" cy="76200"/>
          </a:xfrm>
          <a:prstGeom prst="ellipse">
            <a:avLst/>
          </a:prstGeom>
          <a:solidFill>
            <a:srgbClr val="6D9EEB"/>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3" name="Google Shape;753;p64"/>
          <p:cNvCxnSpPr>
            <a:stCxn id="746" idx="7"/>
            <a:endCxn id="747" idx="3"/>
          </p:cNvCxnSpPr>
          <p:nvPr/>
        </p:nvCxnSpPr>
        <p:spPr>
          <a:xfrm flipH="1" rot="10800000">
            <a:off x="2188463" y="4170434"/>
            <a:ext cx="171300" cy="98400"/>
          </a:xfrm>
          <a:prstGeom prst="straightConnector1">
            <a:avLst/>
          </a:prstGeom>
          <a:noFill/>
          <a:ln cap="flat" cmpd="sng" w="9525">
            <a:solidFill>
              <a:schemeClr val="accent1"/>
            </a:solidFill>
            <a:prstDash val="solid"/>
            <a:round/>
            <a:headEnd len="med" w="med" type="none"/>
            <a:tailEnd len="med" w="med" type="none"/>
          </a:ln>
        </p:spPr>
      </p:cxnSp>
      <p:cxnSp>
        <p:nvCxnSpPr>
          <p:cNvPr id="754" name="Google Shape;754;p64"/>
          <p:cNvCxnSpPr>
            <a:stCxn id="747" idx="6"/>
            <a:endCxn id="748" idx="1"/>
          </p:cNvCxnSpPr>
          <p:nvPr/>
        </p:nvCxnSpPr>
        <p:spPr>
          <a:xfrm>
            <a:off x="2428925" y="4143375"/>
            <a:ext cx="204000" cy="73200"/>
          </a:xfrm>
          <a:prstGeom prst="straightConnector1">
            <a:avLst/>
          </a:prstGeom>
          <a:noFill/>
          <a:ln cap="flat" cmpd="sng" w="9525">
            <a:solidFill>
              <a:schemeClr val="accent1"/>
            </a:solidFill>
            <a:prstDash val="solid"/>
            <a:round/>
            <a:headEnd len="med" w="med" type="none"/>
            <a:tailEnd len="med" w="med" type="none"/>
          </a:ln>
        </p:spPr>
      </p:cxnSp>
      <p:cxnSp>
        <p:nvCxnSpPr>
          <p:cNvPr id="755" name="Google Shape;755;p64"/>
          <p:cNvCxnSpPr>
            <a:stCxn id="748" idx="7"/>
            <a:endCxn id="749" idx="2"/>
          </p:cNvCxnSpPr>
          <p:nvPr/>
        </p:nvCxnSpPr>
        <p:spPr>
          <a:xfrm flipH="1" rot="10800000">
            <a:off x="2690288" y="4143259"/>
            <a:ext cx="214800" cy="73200"/>
          </a:xfrm>
          <a:prstGeom prst="straightConnector1">
            <a:avLst/>
          </a:prstGeom>
          <a:noFill/>
          <a:ln cap="flat" cmpd="sng" w="9525">
            <a:solidFill>
              <a:schemeClr val="accent1"/>
            </a:solidFill>
            <a:prstDash val="solid"/>
            <a:round/>
            <a:headEnd len="med" w="med" type="none"/>
            <a:tailEnd len="med" w="med" type="none"/>
          </a:ln>
        </p:spPr>
      </p:cxnSp>
      <p:cxnSp>
        <p:nvCxnSpPr>
          <p:cNvPr id="756" name="Google Shape;756;p64"/>
          <p:cNvCxnSpPr>
            <a:stCxn id="749" idx="6"/>
            <a:endCxn id="750" idx="1"/>
          </p:cNvCxnSpPr>
          <p:nvPr/>
        </p:nvCxnSpPr>
        <p:spPr>
          <a:xfrm>
            <a:off x="2986125" y="4143375"/>
            <a:ext cx="235800" cy="102300"/>
          </a:xfrm>
          <a:prstGeom prst="straightConnector1">
            <a:avLst/>
          </a:prstGeom>
          <a:noFill/>
          <a:ln cap="flat" cmpd="sng" w="9525">
            <a:solidFill>
              <a:schemeClr val="accent1"/>
            </a:solidFill>
            <a:prstDash val="solid"/>
            <a:round/>
            <a:headEnd len="med" w="med" type="none"/>
            <a:tailEnd len="med" w="med" type="none"/>
          </a:ln>
        </p:spPr>
      </p:cxnSp>
      <p:cxnSp>
        <p:nvCxnSpPr>
          <p:cNvPr id="757" name="Google Shape;757;p64"/>
          <p:cNvCxnSpPr>
            <a:stCxn id="746" idx="5"/>
            <a:endCxn id="751" idx="1"/>
          </p:cNvCxnSpPr>
          <p:nvPr/>
        </p:nvCxnSpPr>
        <p:spPr>
          <a:xfrm>
            <a:off x="2188463" y="4322716"/>
            <a:ext cx="171300" cy="70500"/>
          </a:xfrm>
          <a:prstGeom prst="straightConnector1">
            <a:avLst/>
          </a:prstGeom>
          <a:noFill/>
          <a:ln cap="flat" cmpd="sng" w="9525">
            <a:solidFill>
              <a:schemeClr val="accent1"/>
            </a:solidFill>
            <a:prstDash val="solid"/>
            <a:round/>
            <a:headEnd len="med" w="med" type="none"/>
            <a:tailEnd len="med" w="med" type="none"/>
          </a:ln>
        </p:spPr>
      </p:cxnSp>
      <p:cxnSp>
        <p:nvCxnSpPr>
          <p:cNvPr id="758" name="Google Shape;758;p64"/>
          <p:cNvCxnSpPr>
            <a:stCxn id="751" idx="6"/>
            <a:endCxn id="752" idx="2"/>
          </p:cNvCxnSpPr>
          <p:nvPr/>
        </p:nvCxnSpPr>
        <p:spPr>
          <a:xfrm>
            <a:off x="2428925" y="4420150"/>
            <a:ext cx="476100" cy="47700"/>
          </a:xfrm>
          <a:prstGeom prst="straightConnector1">
            <a:avLst/>
          </a:prstGeom>
          <a:noFill/>
          <a:ln cap="flat" cmpd="sng" w="9525">
            <a:solidFill>
              <a:schemeClr val="accent1"/>
            </a:solidFill>
            <a:prstDash val="solid"/>
            <a:round/>
            <a:headEnd len="med" w="med" type="none"/>
            <a:tailEnd len="med" w="med" type="none"/>
          </a:ln>
        </p:spPr>
      </p:cxnSp>
      <p:cxnSp>
        <p:nvCxnSpPr>
          <p:cNvPr id="759" name="Google Shape;759;p64"/>
          <p:cNvCxnSpPr>
            <a:stCxn id="751" idx="7"/>
            <a:endCxn id="748" idx="3"/>
          </p:cNvCxnSpPr>
          <p:nvPr/>
        </p:nvCxnSpPr>
        <p:spPr>
          <a:xfrm flipH="1" rot="10800000">
            <a:off x="2417063" y="4270209"/>
            <a:ext cx="216000" cy="123000"/>
          </a:xfrm>
          <a:prstGeom prst="straightConnector1">
            <a:avLst/>
          </a:prstGeom>
          <a:noFill/>
          <a:ln cap="flat" cmpd="sng" w="9525">
            <a:solidFill>
              <a:schemeClr val="accent1"/>
            </a:solidFill>
            <a:prstDash val="solid"/>
            <a:round/>
            <a:headEnd len="med" w="med" type="none"/>
            <a:tailEnd len="med" w="med" type="none"/>
          </a:ln>
        </p:spPr>
      </p:cxnSp>
      <p:cxnSp>
        <p:nvCxnSpPr>
          <p:cNvPr id="760" name="Google Shape;760;p64"/>
          <p:cNvCxnSpPr>
            <a:stCxn id="748" idx="6"/>
            <a:endCxn id="750" idx="2"/>
          </p:cNvCxnSpPr>
          <p:nvPr/>
        </p:nvCxnSpPr>
        <p:spPr>
          <a:xfrm>
            <a:off x="2702150" y="4243400"/>
            <a:ext cx="507900" cy="29100"/>
          </a:xfrm>
          <a:prstGeom prst="straightConnector1">
            <a:avLst/>
          </a:prstGeom>
          <a:noFill/>
          <a:ln cap="flat" cmpd="sng" w="9525">
            <a:solidFill>
              <a:schemeClr val="accent1"/>
            </a:solidFill>
            <a:prstDash val="solid"/>
            <a:round/>
            <a:headEnd len="med" w="med" type="none"/>
            <a:tailEnd len="med" w="med" type="none"/>
          </a:ln>
        </p:spPr>
      </p:cxnSp>
      <p:cxnSp>
        <p:nvCxnSpPr>
          <p:cNvPr id="761" name="Google Shape;761;p64"/>
          <p:cNvCxnSpPr>
            <a:stCxn id="752" idx="6"/>
            <a:endCxn id="750" idx="3"/>
          </p:cNvCxnSpPr>
          <p:nvPr/>
        </p:nvCxnSpPr>
        <p:spPr>
          <a:xfrm flipH="1" rot="10800000">
            <a:off x="2986125" y="4299475"/>
            <a:ext cx="235800" cy="168300"/>
          </a:xfrm>
          <a:prstGeom prst="straightConnector1">
            <a:avLst/>
          </a:prstGeom>
          <a:noFill/>
          <a:ln cap="flat" cmpd="sng" w="9525">
            <a:solidFill>
              <a:schemeClr val="accent1"/>
            </a:solidFill>
            <a:prstDash val="solid"/>
            <a:round/>
            <a:headEnd len="med" w="med" type="none"/>
            <a:tailEnd len="med" w="med" type="none"/>
          </a:ln>
        </p:spPr>
      </p:cxnSp>
      <p:sp>
        <p:nvSpPr>
          <p:cNvPr id="739" name="Google Shape;739;p64"/>
          <p:cNvSpPr/>
          <p:nvPr/>
        </p:nvSpPr>
        <p:spPr>
          <a:xfrm>
            <a:off x="3352800" y="4244325"/>
            <a:ext cx="81000" cy="70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4"/>
          <p:cNvSpPr txBox="1"/>
          <p:nvPr/>
        </p:nvSpPr>
        <p:spPr>
          <a:xfrm>
            <a:off x="1974275" y="4509575"/>
            <a:ext cx="13854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lattice output</a:t>
            </a:r>
            <a:endParaRPr sz="1200"/>
          </a:p>
        </p:txBody>
      </p:sp>
      <p:sp>
        <p:nvSpPr>
          <p:cNvPr id="763" name="Google Shape;763;p64"/>
          <p:cNvSpPr txBox="1"/>
          <p:nvPr/>
        </p:nvSpPr>
        <p:spPr>
          <a:xfrm>
            <a:off x="6895525" y="575300"/>
            <a:ext cx="13854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adapted data</a:t>
            </a:r>
            <a:endParaRPr sz="1200"/>
          </a:p>
        </p:txBody>
      </p:sp>
      <p:sp>
        <p:nvSpPr>
          <p:cNvPr id="764" name="Google Shape;764;p6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5" name="Google Shape;765;p64"/>
          <p:cNvSpPr txBox="1"/>
          <p:nvPr/>
        </p:nvSpPr>
        <p:spPr>
          <a:xfrm>
            <a:off x="5659550" y="4588225"/>
            <a:ext cx="310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latin typeface="Source Sans Pro"/>
                <a:ea typeface="Source Sans Pro"/>
                <a:cs typeface="Source Sans Pro"/>
                <a:sym typeface="Source Sans Pro"/>
              </a:rPr>
              <a:t>(Post et al. 2013; Kumar et al. 2014; Sperber et al. 2017)</a:t>
            </a:r>
            <a:endParaRPr sz="1000">
              <a:solidFill>
                <a:schemeClr val="lt2"/>
              </a:solidFill>
              <a:latin typeface="Source Sans Pro"/>
              <a:ea typeface="Source Sans Pro"/>
              <a:cs typeface="Source Sans Pro"/>
              <a:sym typeface="Source Sans Pr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cxnSp>
        <p:nvCxnSpPr>
          <p:cNvPr id="770" name="Google Shape;770;p65"/>
          <p:cNvCxnSpPr>
            <a:stCxn id="771" idx="2"/>
            <a:endCxn id="772" idx="0"/>
          </p:cNvCxnSpPr>
          <p:nvPr/>
        </p:nvCxnSpPr>
        <p:spPr>
          <a:xfrm>
            <a:off x="2702150" y="2123850"/>
            <a:ext cx="5400" cy="1507200"/>
          </a:xfrm>
          <a:prstGeom prst="straightConnector1">
            <a:avLst/>
          </a:prstGeom>
          <a:noFill/>
          <a:ln cap="flat" cmpd="sng" w="9525">
            <a:solidFill>
              <a:srgbClr val="674EA7"/>
            </a:solidFill>
            <a:prstDash val="solid"/>
            <a:round/>
            <a:headEnd len="med" w="med" type="none"/>
            <a:tailEnd len="med" w="med" type="stealth"/>
          </a:ln>
        </p:spPr>
      </p:cxnSp>
      <p:sp>
        <p:nvSpPr>
          <p:cNvPr id="771" name="Google Shape;771;p65"/>
          <p:cNvSpPr/>
          <p:nvPr/>
        </p:nvSpPr>
        <p:spPr>
          <a:xfrm>
            <a:off x="1943900" y="1500450"/>
            <a:ext cx="1516500" cy="623400"/>
          </a:xfrm>
          <a:prstGeom prst="rect">
            <a:avLst/>
          </a:prstGeom>
          <a:solidFill>
            <a:schemeClr val="accent3"/>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ASR</a:t>
            </a:r>
            <a:endParaRPr sz="2000"/>
          </a:p>
        </p:txBody>
      </p:sp>
      <p:sp>
        <p:nvSpPr>
          <p:cNvPr id="773" name="Google Shape;773;p65"/>
          <p:cNvSpPr txBox="1"/>
          <p:nvPr>
            <p:ph type="title"/>
          </p:nvPr>
        </p:nvSpPr>
        <p:spPr>
          <a:xfrm>
            <a:off x="311700" y="2164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Modular Models</a:t>
            </a:r>
            <a:endParaRPr/>
          </a:p>
        </p:txBody>
      </p:sp>
      <p:sp>
        <p:nvSpPr>
          <p:cNvPr id="774" name="Google Shape;774;p65"/>
          <p:cNvSpPr/>
          <p:nvPr/>
        </p:nvSpPr>
        <p:spPr>
          <a:xfrm>
            <a:off x="5355927" y="1500453"/>
            <a:ext cx="1516500" cy="1831800"/>
          </a:xfrm>
          <a:prstGeom prst="rect">
            <a:avLst/>
          </a:prstGeom>
          <a:solidFill>
            <a:schemeClr val="accent3"/>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MT</a:t>
            </a:r>
            <a:endParaRPr sz="2000"/>
          </a:p>
        </p:txBody>
      </p:sp>
      <p:pic>
        <p:nvPicPr>
          <p:cNvPr id="775" name="Google Shape;775;p65"/>
          <p:cNvPicPr preferRelativeResize="0"/>
          <p:nvPr/>
        </p:nvPicPr>
        <p:blipFill>
          <a:blip r:embed="rId4">
            <a:alphaModFix/>
          </a:blip>
          <a:stretch>
            <a:fillRect/>
          </a:stretch>
        </p:blipFill>
        <p:spPr>
          <a:xfrm>
            <a:off x="1934700" y="858628"/>
            <a:ext cx="1588956" cy="503227"/>
          </a:xfrm>
          <a:prstGeom prst="rect">
            <a:avLst/>
          </a:prstGeom>
          <a:noFill/>
          <a:ln>
            <a:noFill/>
          </a:ln>
        </p:spPr>
      </p:pic>
      <p:sp>
        <p:nvSpPr>
          <p:cNvPr id="776" name="Google Shape;776;p65"/>
          <p:cNvSpPr/>
          <p:nvPr/>
        </p:nvSpPr>
        <p:spPr>
          <a:xfrm>
            <a:off x="1944050" y="2285450"/>
            <a:ext cx="1516500" cy="519900"/>
          </a:xfrm>
          <a:prstGeom prst="rect">
            <a:avLst/>
          </a:prstGeom>
          <a:solidFill>
            <a:srgbClr val="76A5A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disfluency removal</a:t>
            </a:r>
            <a:endParaRPr sz="1600"/>
          </a:p>
        </p:txBody>
      </p:sp>
      <p:sp>
        <p:nvSpPr>
          <p:cNvPr id="777" name="Google Shape;777;p65"/>
          <p:cNvSpPr/>
          <p:nvPr/>
        </p:nvSpPr>
        <p:spPr>
          <a:xfrm>
            <a:off x="1944050" y="2920200"/>
            <a:ext cx="1516500" cy="519900"/>
          </a:xfrm>
          <a:prstGeom prst="rect">
            <a:avLst/>
          </a:prstGeom>
          <a:solidFill>
            <a:srgbClr val="F9CB9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recase &amp; repunctuate</a:t>
            </a:r>
            <a:endParaRPr sz="1600"/>
          </a:p>
        </p:txBody>
      </p:sp>
      <p:sp>
        <p:nvSpPr>
          <p:cNvPr id="778" name="Google Shape;778;p65"/>
          <p:cNvSpPr txBox="1"/>
          <p:nvPr/>
        </p:nvSpPr>
        <p:spPr>
          <a:xfrm>
            <a:off x="5297050" y="839825"/>
            <a:ext cx="15891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rPr>
              <a:t>Das ist ein Satz.</a:t>
            </a:r>
            <a:endParaRPr>
              <a:solidFill>
                <a:srgbClr val="073763"/>
              </a:solidFill>
            </a:endParaRPr>
          </a:p>
        </p:txBody>
      </p:sp>
      <p:cxnSp>
        <p:nvCxnSpPr>
          <p:cNvPr id="779" name="Google Shape;779;p65"/>
          <p:cNvCxnSpPr>
            <a:stCxn id="780" idx="6"/>
            <a:endCxn id="778" idx="1"/>
          </p:cNvCxnSpPr>
          <p:nvPr/>
        </p:nvCxnSpPr>
        <p:spPr>
          <a:xfrm flipH="1" rot="10800000">
            <a:off x="3433800" y="1099875"/>
            <a:ext cx="1863300" cy="3179700"/>
          </a:xfrm>
          <a:prstGeom prst="curvedConnector3">
            <a:avLst>
              <a:gd fmla="val 49999" name="adj1"/>
            </a:avLst>
          </a:prstGeom>
          <a:noFill/>
          <a:ln cap="flat" cmpd="sng" w="28575">
            <a:solidFill>
              <a:srgbClr val="674EA7"/>
            </a:solidFill>
            <a:prstDash val="solid"/>
            <a:round/>
            <a:headEnd len="med" w="med" type="none"/>
            <a:tailEnd len="med" w="med" type="stealth"/>
          </a:ln>
        </p:spPr>
      </p:cxnSp>
      <p:cxnSp>
        <p:nvCxnSpPr>
          <p:cNvPr id="781" name="Google Shape;781;p65"/>
          <p:cNvCxnSpPr/>
          <p:nvPr/>
        </p:nvCxnSpPr>
        <p:spPr>
          <a:xfrm>
            <a:off x="2710624" y="1206380"/>
            <a:ext cx="300" cy="232200"/>
          </a:xfrm>
          <a:prstGeom prst="straightConnector1">
            <a:avLst/>
          </a:prstGeom>
          <a:noFill/>
          <a:ln cap="flat" cmpd="sng" w="9525">
            <a:solidFill>
              <a:srgbClr val="674EA7"/>
            </a:solidFill>
            <a:prstDash val="solid"/>
            <a:round/>
            <a:headEnd len="med" w="med" type="none"/>
            <a:tailEnd len="med" w="med" type="stealth"/>
          </a:ln>
        </p:spPr>
      </p:cxnSp>
      <p:cxnSp>
        <p:nvCxnSpPr>
          <p:cNvPr id="782" name="Google Shape;782;p65"/>
          <p:cNvCxnSpPr/>
          <p:nvPr/>
        </p:nvCxnSpPr>
        <p:spPr>
          <a:xfrm>
            <a:off x="6127697" y="1206380"/>
            <a:ext cx="300" cy="232200"/>
          </a:xfrm>
          <a:prstGeom prst="straightConnector1">
            <a:avLst/>
          </a:prstGeom>
          <a:noFill/>
          <a:ln cap="flat" cmpd="sng" w="9525">
            <a:solidFill>
              <a:srgbClr val="674EA7"/>
            </a:solidFill>
            <a:prstDash val="solid"/>
            <a:round/>
            <a:headEnd len="med" w="med" type="none"/>
            <a:tailEnd len="med" w="med" type="stealth"/>
          </a:ln>
        </p:spPr>
      </p:cxnSp>
      <p:sp>
        <p:nvSpPr>
          <p:cNvPr id="772" name="Google Shape;772;p65"/>
          <p:cNvSpPr txBox="1"/>
          <p:nvPr/>
        </p:nvSpPr>
        <p:spPr>
          <a:xfrm>
            <a:off x="1859925" y="3631150"/>
            <a:ext cx="1695300" cy="41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rPr>
              <a:t>Das ist ein Satz.</a:t>
            </a:r>
            <a:endParaRPr>
              <a:solidFill>
                <a:srgbClr val="073763"/>
              </a:solidFill>
            </a:endParaRPr>
          </a:p>
        </p:txBody>
      </p:sp>
      <p:sp>
        <p:nvSpPr>
          <p:cNvPr id="783" name="Google Shape;783;p65"/>
          <p:cNvSpPr txBox="1"/>
          <p:nvPr/>
        </p:nvSpPr>
        <p:spPr>
          <a:xfrm>
            <a:off x="5109050" y="3631150"/>
            <a:ext cx="20205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80000"/>
                </a:solidFill>
              </a:rPr>
              <a:t>This is a sentence.</a:t>
            </a:r>
            <a:endParaRPr>
              <a:solidFill>
                <a:srgbClr val="980000"/>
              </a:solidFill>
            </a:endParaRPr>
          </a:p>
        </p:txBody>
      </p:sp>
      <p:cxnSp>
        <p:nvCxnSpPr>
          <p:cNvPr id="784" name="Google Shape;784;p65"/>
          <p:cNvCxnSpPr>
            <a:stCxn id="774" idx="2"/>
            <a:endCxn id="783" idx="0"/>
          </p:cNvCxnSpPr>
          <p:nvPr/>
        </p:nvCxnSpPr>
        <p:spPr>
          <a:xfrm>
            <a:off x="6114177" y="3332253"/>
            <a:ext cx="5100" cy="298800"/>
          </a:xfrm>
          <a:prstGeom prst="straightConnector1">
            <a:avLst/>
          </a:prstGeom>
          <a:noFill/>
          <a:ln cap="flat" cmpd="sng" w="9525">
            <a:solidFill>
              <a:srgbClr val="674EA7"/>
            </a:solidFill>
            <a:prstDash val="solid"/>
            <a:round/>
            <a:headEnd len="med" w="med" type="none"/>
            <a:tailEnd len="med" w="med" type="stealth"/>
          </a:ln>
        </p:spPr>
      </p:cxnSp>
      <p:sp>
        <p:nvSpPr>
          <p:cNvPr id="785" name="Google Shape;785;p65"/>
          <p:cNvSpPr txBox="1"/>
          <p:nvPr/>
        </p:nvSpPr>
        <p:spPr>
          <a:xfrm>
            <a:off x="6847525" y="839825"/>
            <a:ext cx="1385400" cy="366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5"/>
                </a:solidFill>
              </a:rPr>
              <a:t>das is ein satz</a:t>
            </a:r>
            <a:endParaRPr>
              <a:solidFill>
                <a:schemeClr val="accent5"/>
              </a:solidFill>
            </a:endParaRPr>
          </a:p>
        </p:txBody>
      </p:sp>
      <p:cxnSp>
        <p:nvCxnSpPr>
          <p:cNvPr id="786" name="Google Shape;786;p65"/>
          <p:cNvCxnSpPr>
            <a:stCxn id="785" idx="2"/>
          </p:cNvCxnSpPr>
          <p:nvPr/>
        </p:nvCxnSpPr>
        <p:spPr>
          <a:xfrm flipH="1">
            <a:off x="6895525" y="1206425"/>
            <a:ext cx="644700" cy="240300"/>
          </a:xfrm>
          <a:prstGeom prst="straightConnector1">
            <a:avLst/>
          </a:prstGeom>
          <a:noFill/>
          <a:ln cap="flat" cmpd="sng" w="9525">
            <a:solidFill>
              <a:schemeClr val="accent5"/>
            </a:solidFill>
            <a:prstDash val="solid"/>
            <a:round/>
            <a:headEnd len="med" w="med" type="none"/>
            <a:tailEnd len="med" w="med" type="stealth"/>
          </a:ln>
        </p:spPr>
      </p:cxnSp>
      <p:sp>
        <p:nvSpPr>
          <p:cNvPr id="787" name="Google Shape;787;p65"/>
          <p:cNvSpPr/>
          <p:nvPr/>
        </p:nvSpPr>
        <p:spPr>
          <a:xfrm>
            <a:off x="2119325" y="4257675"/>
            <a:ext cx="81000" cy="76200"/>
          </a:xfrm>
          <a:prstGeom prst="ellipse">
            <a:avLst/>
          </a:prstGeom>
          <a:solidFill>
            <a:srgbClr val="6D9EEB"/>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5"/>
          <p:cNvSpPr/>
          <p:nvPr/>
        </p:nvSpPr>
        <p:spPr>
          <a:xfrm>
            <a:off x="2347925" y="4105275"/>
            <a:ext cx="81000" cy="76200"/>
          </a:xfrm>
          <a:prstGeom prst="ellipse">
            <a:avLst/>
          </a:prstGeom>
          <a:solidFill>
            <a:srgbClr val="6D9EEB"/>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5"/>
          <p:cNvSpPr/>
          <p:nvPr/>
        </p:nvSpPr>
        <p:spPr>
          <a:xfrm>
            <a:off x="2621150" y="4205300"/>
            <a:ext cx="81000" cy="76200"/>
          </a:xfrm>
          <a:prstGeom prst="ellipse">
            <a:avLst/>
          </a:prstGeom>
          <a:solidFill>
            <a:srgbClr val="6D9EEB"/>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5"/>
          <p:cNvSpPr/>
          <p:nvPr/>
        </p:nvSpPr>
        <p:spPr>
          <a:xfrm>
            <a:off x="2905125" y="4105275"/>
            <a:ext cx="81000" cy="76200"/>
          </a:xfrm>
          <a:prstGeom prst="ellipse">
            <a:avLst/>
          </a:prstGeom>
          <a:solidFill>
            <a:srgbClr val="6D9EEB"/>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5"/>
          <p:cNvSpPr/>
          <p:nvPr/>
        </p:nvSpPr>
        <p:spPr>
          <a:xfrm>
            <a:off x="3209950" y="4234400"/>
            <a:ext cx="81000" cy="76200"/>
          </a:xfrm>
          <a:prstGeom prst="ellipse">
            <a:avLst/>
          </a:prstGeom>
          <a:solidFill>
            <a:srgbClr val="6D9EEB"/>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5"/>
          <p:cNvSpPr/>
          <p:nvPr/>
        </p:nvSpPr>
        <p:spPr>
          <a:xfrm>
            <a:off x="2347925" y="4382050"/>
            <a:ext cx="81000" cy="76200"/>
          </a:xfrm>
          <a:prstGeom prst="ellipse">
            <a:avLst/>
          </a:prstGeom>
          <a:solidFill>
            <a:srgbClr val="6D9EEB"/>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5"/>
          <p:cNvSpPr/>
          <p:nvPr/>
        </p:nvSpPr>
        <p:spPr>
          <a:xfrm>
            <a:off x="2905125" y="4429675"/>
            <a:ext cx="81000" cy="76200"/>
          </a:xfrm>
          <a:prstGeom prst="ellipse">
            <a:avLst/>
          </a:prstGeom>
          <a:solidFill>
            <a:srgbClr val="6D9EEB"/>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4" name="Google Shape;794;p65"/>
          <p:cNvCxnSpPr>
            <a:stCxn id="787" idx="7"/>
            <a:endCxn id="788" idx="3"/>
          </p:cNvCxnSpPr>
          <p:nvPr/>
        </p:nvCxnSpPr>
        <p:spPr>
          <a:xfrm flipH="1" rot="10800000">
            <a:off x="2188463" y="4170434"/>
            <a:ext cx="171300" cy="98400"/>
          </a:xfrm>
          <a:prstGeom prst="straightConnector1">
            <a:avLst/>
          </a:prstGeom>
          <a:noFill/>
          <a:ln cap="flat" cmpd="sng" w="9525">
            <a:solidFill>
              <a:schemeClr val="accent1"/>
            </a:solidFill>
            <a:prstDash val="solid"/>
            <a:round/>
            <a:headEnd len="med" w="med" type="none"/>
            <a:tailEnd len="med" w="med" type="none"/>
          </a:ln>
        </p:spPr>
      </p:cxnSp>
      <p:cxnSp>
        <p:nvCxnSpPr>
          <p:cNvPr id="795" name="Google Shape;795;p65"/>
          <p:cNvCxnSpPr>
            <a:stCxn id="788" idx="6"/>
            <a:endCxn id="789" idx="1"/>
          </p:cNvCxnSpPr>
          <p:nvPr/>
        </p:nvCxnSpPr>
        <p:spPr>
          <a:xfrm>
            <a:off x="2428925" y="4143375"/>
            <a:ext cx="204000" cy="73200"/>
          </a:xfrm>
          <a:prstGeom prst="straightConnector1">
            <a:avLst/>
          </a:prstGeom>
          <a:noFill/>
          <a:ln cap="flat" cmpd="sng" w="9525">
            <a:solidFill>
              <a:schemeClr val="accent1"/>
            </a:solidFill>
            <a:prstDash val="solid"/>
            <a:round/>
            <a:headEnd len="med" w="med" type="none"/>
            <a:tailEnd len="med" w="med" type="none"/>
          </a:ln>
        </p:spPr>
      </p:cxnSp>
      <p:cxnSp>
        <p:nvCxnSpPr>
          <p:cNvPr id="796" name="Google Shape;796;p65"/>
          <p:cNvCxnSpPr>
            <a:stCxn id="789" idx="7"/>
            <a:endCxn id="790" idx="2"/>
          </p:cNvCxnSpPr>
          <p:nvPr/>
        </p:nvCxnSpPr>
        <p:spPr>
          <a:xfrm flipH="1" rot="10800000">
            <a:off x="2690288" y="4143259"/>
            <a:ext cx="214800" cy="73200"/>
          </a:xfrm>
          <a:prstGeom prst="straightConnector1">
            <a:avLst/>
          </a:prstGeom>
          <a:noFill/>
          <a:ln cap="flat" cmpd="sng" w="9525">
            <a:solidFill>
              <a:schemeClr val="accent1"/>
            </a:solidFill>
            <a:prstDash val="solid"/>
            <a:round/>
            <a:headEnd len="med" w="med" type="none"/>
            <a:tailEnd len="med" w="med" type="none"/>
          </a:ln>
        </p:spPr>
      </p:cxnSp>
      <p:cxnSp>
        <p:nvCxnSpPr>
          <p:cNvPr id="797" name="Google Shape;797;p65"/>
          <p:cNvCxnSpPr>
            <a:stCxn id="790" idx="6"/>
            <a:endCxn id="791" idx="1"/>
          </p:cNvCxnSpPr>
          <p:nvPr/>
        </p:nvCxnSpPr>
        <p:spPr>
          <a:xfrm>
            <a:off x="2986125" y="4143375"/>
            <a:ext cx="235800" cy="102300"/>
          </a:xfrm>
          <a:prstGeom prst="straightConnector1">
            <a:avLst/>
          </a:prstGeom>
          <a:noFill/>
          <a:ln cap="flat" cmpd="sng" w="9525">
            <a:solidFill>
              <a:schemeClr val="accent1"/>
            </a:solidFill>
            <a:prstDash val="solid"/>
            <a:round/>
            <a:headEnd len="med" w="med" type="none"/>
            <a:tailEnd len="med" w="med" type="none"/>
          </a:ln>
        </p:spPr>
      </p:cxnSp>
      <p:cxnSp>
        <p:nvCxnSpPr>
          <p:cNvPr id="798" name="Google Shape;798;p65"/>
          <p:cNvCxnSpPr>
            <a:stCxn id="787" idx="5"/>
            <a:endCxn id="792" idx="1"/>
          </p:cNvCxnSpPr>
          <p:nvPr/>
        </p:nvCxnSpPr>
        <p:spPr>
          <a:xfrm>
            <a:off x="2188463" y="4322716"/>
            <a:ext cx="171300" cy="70500"/>
          </a:xfrm>
          <a:prstGeom prst="straightConnector1">
            <a:avLst/>
          </a:prstGeom>
          <a:noFill/>
          <a:ln cap="flat" cmpd="sng" w="9525">
            <a:solidFill>
              <a:schemeClr val="accent1"/>
            </a:solidFill>
            <a:prstDash val="solid"/>
            <a:round/>
            <a:headEnd len="med" w="med" type="none"/>
            <a:tailEnd len="med" w="med" type="none"/>
          </a:ln>
        </p:spPr>
      </p:cxnSp>
      <p:cxnSp>
        <p:nvCxnSpPr>
          <p:cNvPr id="799" name="Google Shape;799;p65"/>
          <p:cNvCxnSpPr>
            <a:stCxn id="792" idx="6"/>
            <a:endCxn id="793" idx="2"/>
          </p:cNvCxnSpPr>
          <p:nvPr/>
        </p:nvCxnSpPr>
        <p:spPr>
          <a:xfrm>
            <a:off x="2428925" y="4420150"/>
            <a:ext cx="476100" cy="47700"/>
          </a:xfrm>
          <a:prstGeom prst="straightConnector1">
            <a:avLst/>
          </a:prstGeom>
          <a:noFill/>
          <a:ln cap="flat" cmpd="sng" w="9525">
            <a:solidFill>
              <a:schemeClr val="accent1"/>
            </a:solidFill>
            <a:prstDash val="solid"/>
            <a:round/>
            <a:headEnd len="med" w="med" type="none"/>
            <a:tailEnd len="med" w="med" type="none"/>
          </a:ln>
        </p:spPr>
      </p:cxnSp>
      <p:cxnSp>
        <p:nvCxnSpPr>
          <p:cNvPr id="800" name="Google Shape;800;p65"/>
          <p:cNvCxnSpPr>
            <a:stCxn id="792" idx="7"/>
            <a:endCxn id="789" idx="3"/>
          </p:cNvCxnSpPr>
          <p:nvPr/>
        </p:nvCxnSpPr>
        <p:spPr>
          <a:xfrm flipH="1" rot="10800000">
            <a:off x="2417063" y="4270209"/>
            <a:ext cx="216000" cy="123000"/>
          </a:xfrm>
          <a:prstGeom prst="straightConnector1">
            <a:avLst/>
          </a:prstGeom>
          <a:noFill/>
          <a:ln cap="flat" cmpd="sng" w="9525">
            <a:solidFill>
              <a:schemeClr val="accent1"/>
            </a:solidFill>
            <a:prstDash val="solid"/>
            <a:round/>
            <a:headEnd len="med" w="med" type="none"/>
            <a:tailEnd len="med" w="med" type="none"/>
          </a:ln>
        </p:spPr>
      </p:cxnSp>
      <p:cxnSp>
        <p:nvCxnSpPr>
          <p:cNvPr id="801" name="Google Shape;801;p65"/>
          <p:cNvCxnSpPr>
            <a:stCxn id="789" idx="6"/>
            <a:endCxn id="791" idx="2"/>
          </p:cNvCxnSpPr>
          <p:nvPr/>
        </p:nvCxnSpPr>
        <p:spPr>
          <a:xfrm>
            <a:off x="2702150" y="4243400"/>
            <a:ext cx="507900" cy="29100"/>
          </a:xfrm>
          <a:prstGeom prst="straightConnector1">
            <a:avLst/>
          </a:prstGeom>
          <a:noFill/>
          <a:ln cap="flat" cmpd="sng" w="9525">
            <a:solidFill>
              <a:schemeClr val="accent1"/>
            </a:solidFill>
            <a:prstDash val="solid"/>
            <a:round/>
            <a:headEnd len="med" w="med" type="none"/>
            <a:tailEnd len="med" w="med" type="none"/>
          </a:ln>
        </p:spPr>
      </p:cxnSp>
      <p:cxnSp>
        <p:nvCxnSpPr>
          <p:cNvPr id="802" name="Google Shape;802;p65"/>
          <p:cNvCxnSpPr>
            <a:stCxn id="793" idx="6"/>
            <a:endCxn id="791" idx="3"/>
          </p:cNvCxnSpPr>
          <p:nvPr/>
        </p:nvCxnSpPr>
        <p:spPr>
          <a:xfrm flipH="1" rot="10800000">
            <a:off x="2986125" y="4299475"/>
            <a:ext cx="235800" cy="168300"/>
          </a:xfrm>
          <a:prstGeom prst="straightConnector1">
            <a:avLst/>
          </a:prstGeom>
          <a:noFill/>
          <a:ln cap="flat" cmpd="sng" w="9525">
            <a:solidFill>
              <a:schemeClr val="accent1"/>
            </a:solidFill>
            <a:prstDash val="solid"/>
            <a:round/>
            <a:headEnd len="med" w="med" type="none"/>
            <a:tailEnd len="med" w="med" type="none"/>
          </a:ln>
        </p:spPr>
      </p:cxnSp>
      <p:sp>
        <p:nvSpPr>
          <p:cNvPr id="780" name="Google Shape;780;p65"/>
          <p:cNvSpPr/>
          <p:nvPr/>
        </p:nvSpPr>
        <p:spPr>
          <a:xfrm>
            <a:off x="3352800" y="4244325"/>
            <a:ext cx="81000" cy="70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5"/>
          <p:cNvSpPr txBox="1"/>
          <p:nvPr/>
        </p:nvSpPr>
        <p:spPr>
          <a:xfrm>
            <a:off x="1974275" y="4509575"/>
            <a:ext cx="13854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lattice output</a:t>
            </a:r>
            <a:endParaRPr sz="1200"/>
          </a:p>
        </p:txBody>
      </p:sp>
      <p:sp>
        <p:nvSpPr>
          <p:cNvPr id="804" name="Google Shape;804;p65"/>
          <p:cNvSpPr txBox="1"/>
          <p:nvPr/>
        </p:nvSpPr>
        <p:spPr>
          <a:xfrm>
            <a:off x="6895525" y="575300"/>
            <a:ext cx="13854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adapted data</a:t>
            </a:r>
            <a:endParaRPr sz="1200"/>
          </a:p>
        </p:txBody>
      </p:sp>
      <p:sp>
        <p:nvSpPr>
          <p:cNvPr id="805" name="Google Shape;805;p65"/>
          <p:cNvSpPr txBox="1"/>
          <p:nvPr>
            <p:ph idx="1" type="body"/>
          </p:nvPr>
        </p:nvSpPr>
        <p:spPr>
          <a:xfrm>
            <a:off x="4870975" y="4105275"/>
            <a:ext cx="4202400" cy="913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Caveat"/>
                <a:ea typeface="Caveat"/>
                <a:cs typeface="Caveat"/>
                <a:sym typeface="Caveat"/>
              </a:rPr>
              <a:t>Several modules, each with an isolated task</a:t>
            </a:r>
            <a:endParaRPr b="1" sz="2000">
              <a:solidFill>
                <a:schemeClr val="dk1"/>
              </a:solidFill>
              <a:latin typeface="Caveat"/>
              <a:ea typeface="Caveat"/>
              <a:cs typeface="Caveat"/>
              <a:sym typeface="Caveat"/>
            </a:endParaRPr>
          </a:p>
          <a:p>
            <a:pPr indent="0" lvl="0" marL="0" rtl="0" algn="l">
              <a:spcBef>
                <a:spcPts val="0"/>
              </a:spcBef>
              <a:spcAft>
                <a:spcPts val="0"/>
              </a:spcAft>
              <a:buNone/>
            </a:pPr>
            <a:r>
              <a:rPr b="1" lang="en" sz="2000">
                <a:solidFill>
                  <a:schemeClr val="dk1"/>
                </a:solidFill>
                <a:latin typeface="Caveat"/>
                <a:ea typeface="Caveat"/>
                <a:cs typeface="Caveat"/>
                <a:sym typeface="Caveat"/>
              </a:rPr>
              <a:t>Designed to remove errors, c</a:t>
            </a:r>
            <a:r>
              <a:rPr b="1" lang="en" sz="2000">
                <a:solidFill>
                  <a:schemeClr val="dk1"/>
                </a:solidFill>
                <a:latin typeface="Caveat"/>
                <a:ea typeface="Caveat"/>
                <a:cs typeface="Caveat"/>
                <a:sym typeface="Caveat"/>
              </a:rPr>
              <a:t>an still propagate</a:t>
            </a:r>
            <a:endParaRPr b="1" sz="2000">
              <a:solidFill>
                <a:schemeClr val="dk1"/>
              </a:solidFill>
              <a:latin typeface="Caveat"/>
              <a:ea typeface="Caveat"/>
              <a:cs typeface="Caveat"/>
              <a:sym typeface="Caveat"/>
            </a:endParaRPr>
          </a:p>
        </p:txBody>
      </p:sp>
      <p:sp>
        <p:nvSpPr>
          <p:cNvPr id="806" name="Google Shape;806;p6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5">
                                            <p:txEl>
                                              <p:pRg end="0" st="0"/>
                                            </p:txEl>
                                          </p:spTgt>
                                        </p:tgtEl>
                                        <p:attrNameLst>
                                          <p:attrName>style.visibility</p:attrName>
                                        </p:attrNameLst>
                                      </p:cBhvr>
                                      <p:to>
                                        <p:strVal val="visible"/>
                                      </p:to>
                                    </p:set>
                                    <p:animEffect filter="fade" transition="in">
                                      <p:cBhvr>
                                        <p:cTn dur="1000"/>
                                        <p:tgtEl>
                                          <p:spTgt spid="8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5">
                                            <p:txEl>
                                              <p:pRg end="1" st="1"/>
                                            </p:txEl>
                                          </p:spTgt>
                                        </p:tgtEl>
                                        <p:attrNameLst>
                                          <p:attrName>style.visibility</p:attrName>
                                        </p:attrNameLst>
                                      </p:cBhvr>
                                      <p:to>
                                        <p:strVal val="visible"/>
                                      </p:to>
                                    </p:set>
                                    <p:animEffect filter="fade" transition="in">
                                      <p:cBhvr>
                                        <p:cTn dur="1000"/>
                                        <p:tgtEl>
                                          <p:spTgt spid="80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66"/>
          <p:cNvSpPr txBox="1"/>
          <p:nvPr>
            <p:ph type="title"/>
          </p:nvPr>
        </p:nvSpPr>
        <p:spPr>
          <a:xfrm>
            <a:off x="265500" y="1678650"/>
            <a:ext cx="4045200" cy="1786200"/>
          </a:xfrm>
          <a:prstGeom prst="rect">
            <a:avLst/>
          </a:prstGeom>
        </p:spPr>
        <p:txBody>
          <a:bodyPr anchorCtr="0" anchor="ctr" bIns="91425" lIns="91425" spcFirstLastPara="1" rIns="91425" wrap="square" tIns="91425">
            <a:noAutofit/>
          </a:bodyPr>
          <a:lstStyle/>
          <a:p>
            <a:pPr indent="457200" lvl="0" marL="0" rtl="0" algn="l">
              <a:lnSpc>
                <a:spcPct val="115000"/>
              </a:lnSpc>
              <a:spcBef>
                <a:spcPts val="0"/>
              </a:spcBef>
              <a:spcAft>
                <a:spcPts val="0"/>
              </a:spcAft>
              <a:buClr>
                <a:schemeClr val="dk2"/>
              </a:buClr>
              <a:buSzPts val="1100"/>
              <a:buFont typeface="Arial"/>
              <a:buNone/>
            </a:pPr>
            <a:r>
              <a:rPr b="0" lang="en" sz="3600">
                <a:solidFill>
                  <a:srgbClr val="434343"/>
                </a:solidFill>
                <a:latin typeface="Caveat"/>
                <a:ea typeface="Caveat"/>
                <a:cs typeface="Caveat"/>
                <a:sym typeface="Caveat"/>
              </a:rPr>
              <a:t>Sec 2:</a:t>
            </a:r>
            <a:endParaRPr b="0" sz="3600">
              <a:solidFill>
                <a:srgbClr val="434343"/>
              </a:solidFill>
              <a:latin typeface="Source Sans Pro"/>
              <a:ea typeface="Source Sans Pro"/>
              <a:cs typeface="Source Sans Pro"/>
              <a:sym typeface="Source Sans Pro"/>
            </a:endParaRPr>
          </a:p>
          <a:p>
            <a:pPr indent="457200" lvl="0" marL="0" rtl="0" algn="l">
              <a:spcBef>
                <a:spcPts val="0"/>
              </a:spcBef>
              <a:spcAft>
                <a:spcPts val="0"/>
              </a:spcAft>
              <a:buNone/>
            </a:pPr>
            <a:r>
              <a:rPr lang="en"/>
              <a:t>End-to-End</a:t>
            </a:r>
            <a:endParaRPr/>
          </a:p>
        </p:txBody>
      </p:sp>
      <p:sp>
        <p:nvSpPr>
          <p:cNvPr id="812" name="Google Shape;812;p66"/>
          <p:cNvSpPr txBox="1"/>
          <p:nvPr>
            <p:ph idx="2" type="body"/>
          </p:nvPr>
        </p:nvSpPr>
        <p:spPr>
          <a:xfrm>
            <a:off x="4939500" y="1134375"/>
            <a:ext cx="3837000" cy="32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Current state</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Input representations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Architecture modifications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Output representations</a:t>
            </a:r>
            <a:endParaRPr b="1"/>
          </a:p>
          <a:p>
            <a:pPr indent="0" lvl="0" marL="0" rtl="0" algn="l">
              <a:spcBef>
                <a:spcPts val="0"/>
              </a:spcBef>
              <a:spcAft>
                <a:spcPts val="1600"/>
              </a:spcAft>
              <a:buNone/>
            </a:pPr>
            <a:r>
              <a:t/>
            </a:r>
            <a:endParaRPr sz="1500"/>
          </a:p>
        </p:txBody>
      </p:sp>
      <p:sp>
        <p:nvSpPr>
          <p:cNvPr id="813" name="Google Shape;813;p6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1"/>
          <p:cNvSpPr txBox="1"/>
          <p:nvPr>
            <p:ph type="title"/>
          </p:nvPr>
        </p:nvSpPr>
        <p:spPr>
          <a:xfrm>
            <a:off x="265500" y="1678650"/>
            <a:ext cx="4045200" cy="1786200"/>
          </a:xfrm>
          <a:prstGeom prst="rect">
            <a:avLst/>
          </a:prstGeom>
        </p:spPr>
        <p:txBody>
          <a:bodyPr anchorCtr="0" anchor="ctr" bIns="91425" lIns="91425" spcFirstLastPara="1" rIns="91425" wrap="square" tIns="91425">
            <a:noAutofit/>
          </a:bodyPr>
          <a:lstStyle/>
          <a:p>
            <a:pPr indent="457200" lvl="0" marL="0" rtl="0" algn="l">
              <a:lnSpc>
                <a:spcPct val="115000"/>
              </a:lnSpc>
              <a:spcBef>
                <a:spcPts val="0"/>
              </a:spcBef>
              <a:spcAft>
                <a:spcPts val="0"/>
              </a:spcAft>
              <a:buClr>
                <a:schemeClr val="dk2"/>
              </a:buClr>
              <a:buSzPts val="1100"/>
              <a:buFont typeface="Arial"/>
              <a:buNone/>
            </a:pPr>
            <a:r>
              <a:rPr b="0" lang="en" sz="3600">
                <a:solidFill>
                  <a:srgbClr val="434343"/>
                </a:solidFill>
                <a:latin typeface="Caveat"/>
                <a:ea typeface="Caveat"/>
                <a:cs typeface="Caveat"/>
                <a:sym typeface="Caveat"/>
              </a:rPr>
              <a:t>Sec 1:</a:t>
            </a:r>
            <a:endParaRPr b="0" sz="3600">
              <a:solidFill>
                <a:srgbClr val="434343"/>
              </a:solidFill>
              <a:latin typeface="Source Sans Pro"/>
              <a:ea typeface="Source Sans Pro"/>
              <a:cs typeface="Source Sans Pro"/>
              <a:sym typeface="Source Sans Pro"/>
            </a:endParaRPr>
          </a:p>
          <a:p>
            <a:pPr indent="0" lvl="0" marL="0" rtl="0" algn="ctr">
              <a:spcBef>
                <a:spcPts val="0"/>
              </a:spcBef>
              <a:spcAft>
                <a:spcPts val="0"/>
              </a:spcAft>
              <a:buNone/>
            </a:pPr>
            <a:r>
              <a:rPr lang="en"/>
              <a:t>Introduction</a:t>
            </a:r>
            <a:endParaRPr/>
          </a:p>
        </p:txBody>
      </p:sp>
      <p:sp>
        <p:nvSpPr>
          <p:cNvPr id="157" name="Google Shape;157;p31"/>
          <p:cNvSpPr txBox="1"/>
          <p:nvPr>
            <p:ph idx="2" type="body"/>
          </p:nvPr>
        </p:nvSpPr>
        <p:spPr>
          <a:xfrm>
            <a:off x="4939500" y="1279450"/>
            <a:ext cx="3837000" cy="31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Task definition</a:t>
            </a:r>
            <a:endParaRPr b="1"/>
          </a:p>
          <a:p>
            <a:pPr indent="0" lvl="0" marL="0" rtl="0" algn="l">
              <a:spcBef>
                <a:spcPts val="0"/>
              </a:spcBef>
              <a:spcAft>
                <a:spcPts val="0"/>
              </a:spcAft>
              <a:buNone/>
            </a:pPr>
            <a:r>
              <a:t/>
            </a:r>
            <a:endParaRPr sz="1500"/>
          </a:p>
          <a:p>
            <a:pPr indent="0" lvl="0" marL="0" rtl="0" algn="l">
              <a:spcBef>
                <a:spcPts val="0"/>
              </a:spcBef>
              <a:spcAft>
                <a:spcPts val="0"/>
              </a:spcAft>
              <a:buNone/>
            </a:pPr>
            <a:r>
              <a:rPr b="1" lang="en"/>
              <a:t>Challenges</a:t>
            </a:r>
            <a:r>
              <a:rPr b="1" lang="en"/>
              <a:t> in translation of speech</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Traditional cascade approaches</a:t>
            </a:r>
            <a:endParaRPr b="1"/>
          </a:p>
          <a:p>
            <a:pPr indent="0" lvl="0" marL="0" rtl="0" algn="l">
              <a:spcBef>
                <a:spcPts val="0"/>
              </a:spcBef>
              <a:spcAft>
                <a:spcPts val="1600"/>
              </a:spcAft>
              <a:buNone/>
            </a:pPr>
            <a:r>
              <a:t/>
            </a:r>
            <a:endParaRPr sz="1500"/>
          </a:p>
        </p:txBody>
      </p:sp>
      <p:sp>
        <p:nvSpPr>
          <p:cNvPr id="158" name="Google Shape;158;p3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67"/>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600">
                <a:solidFill>
                  <a:srgbClr val="CFE2F3"/>
                </a:solidFill>
                <a:latin typeface="Caveat"/>
                <a:ea typeface="Caveat"/>
                <a:cs typeface="Caveat"/>
                <a:sym typeface="Caveat"/>
              </a:rPr>
              <a:t>Sec 2.1</a:t>
            </a:r>
            <a:endParaRPr b="0" sz="3600">
              <a:solidFill>
                <a:srgbClr val="CFE2F3"/>
              </a:solidFill>
              <a:latin typeface="Source Sans Pro"/>
              <a:ea typeface="Source Sans Pro"/>
              <a:cs typeface="Source Sans Pro"/>
              <a:sym typeface="Source Sans Pro"/>
            </a:endParaRPr>
          </a:p>
          <a:p>
            <a:pPr indent="0" lvl="0" marL="0" rtl="0" algn="l">
              <a:spcBef>
                <a:spcPts val="0"/>
              </a:spcBef>
              <a:spcAft>
                <a:spcPts val="0"/>
              </a:spcAft>
              <a:buNone/>
            </a:pPr>
            <a:r>
              <a:rPr lang="en"/>
              <a:t>Current state</a:t>
            </a:r>
            <a:endParaRPr/>
          </a:p>
        </p:txBody>
      </p:sp>
      <p:sp>
        <p:nvSpPr>
          <p:cNvPr id="819" name="Google Shape;819;p6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3" name="Shape 823"/>
        <p:cNvGrpSpPr/>
        <p:nvPr/>
      </p:nvGrpSpPr>
      <p:grpSpPr>
        <a:xfrm>
          <a:off x="0" y="0"/>
          <a:ext cx="0" cy="0"/>
          <a:chOff x="0" y="0"/>
          <a:chExt cx="0" cy="0"/>
        </a:xfrm>
      </p:grpSpPr>
      <p:sp>
        <p:nvSpPr>
          <p:cNvPr id="824" name="Google Shape;824;p68"/>
          <p:cNvSpPr/>
          <p:nvPr/>
        </p:nvSpPr>
        <p:spPr>
          <a:xfrm>
            <a:off x="-8125" y="2614825"/>
            <a:ext cx="3297348" cy="2157516"/>
          </a:xfrm>
          <a:prstGeom prst="cloud">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8"/>
          <p:cNvSpPr txBox="1"/>
          <p:nvPr>
            <p:ph type="title"/>
          </p:nvPr>
        </p:nvSpPr>
        <p:spPr>
          <a:xfrm>
            <a:off x="311700" y="2164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AI Revolution</a:t>
            </a:r>
            <a:endParaRPr b="1"/>
          </a:p>
        </p:txBody>
      </p:sp>
      <p:pic>
        <p:nvPicPr>
          <p:cNvPr id="826" name="Google Shape;826;p68"/>
          <p:cNvPicPr preferRelativeResize="0"/>
          <p:nvPr/>
        </p:nvPicPr>
        <p:blipFill>
          <a:blip r:embed="rId3">
            <a:alphaModFix/>
          </a:blip>
          <a:stretch>
            <a:fillRect/>
          </a:stretch>
        </p:blipFill>
        <p:spPr>
          <a:xfrm>
            <a:off x="3289213" y="1613951"/>
            <a:ext cx="2299850" cy="2273200"/>
          </a:xfrm>
          <a:prstGeom prst="rect">
            <a:avLst/>
          </a:prstGeom>
          <a:noFill/>
          <a:ln>
            <a:noFill/>
          </a:ln>
        </p:spPr>
      </p:pic>
      <p:sp>
        <p:nvSpPr>
          <p:cNvPr id="827" name="Google Shape;827;p68"/>
          <p:cNvSpPr/>
          <p:nvPr/>
        </p:nvSpPr>
        <p:spPr>
          <a:xfrm>
            <a:off x="311700" y="1060000"/>
            <a:ext cx="2810808" cy="1511784"/>
          </a:xfrm>
          <a:prstGeom prst="cloud">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8" name="Google Shape;828;p68"/>
          <p:cNvPicPr preferRelativeResize="0"/>
          <p:nvPr/>
        </p:nvPicPr>
        <p:blipFill>
          <a:blip r:embed="rId4">
            <a:alphaModFix/>
          </a:blip>
          <a:stretch>
            <a:fillRect/>
          </a:stretch>
        </p:blipFill>
        <p:spPr>
          <a:xfrm>
            <a:off x="673700" y="1357375"/>
            <a:ext cx="891300" cy="523625"/>
          </a:xfrm>
          <a:prstGeom prst="rect">
            <a:avLst/>
          </a:prstGeom>
          <a:noFill/>
          <a:ln cap="flat" cmpd="sng" w="9525">
            <a:solidFill>
              <a:srgbClr val="FF0000"/>
            </a:solidFill>
            <a:prstDash val="solid"/>
            <a:round/>
            <a:headEnd len="sm" w="sm" type="none"/>
            <a:tailEnd len="sm" w="sm" type="none"/>
          </a:ln>
        </p:spPr>
      </p:pic>
      <p:pic>
        <p:nvPicPr>
          <p:cNvPr id="829" name="Google Shape;829;p68"/>
          <p:cNvPicPr preferRelativeResize="0"/>
          <p:nvPr/>
        </p:nvPicPr>
        <p:blipFill>
          <a:blip r:embed="rId5">
            <a:alphaModFix/>
          </a:blip>
          <a:stretch>
            <a:fillRect/>
          </a:stretch>
        </p:blipFill>
        <p:spPr>
          <a:xfrm>
            <a:off x="1772700" y="1283275"/>
            <a:ext cx="943400" cy="471700"/>
          </a:xfrm>
          <a:prstGeom prst="rect">
            <a:avLst/>
          </a:prstGeom>
          <a:noFill/>
          <a:ln cap="flat" cmpd="sng" w="9525">
            <a:solidFill>
              <a:srgbClr val="FF0000"/>
            </a:solidFill>
            <a:prstDash val="solid"/>
            <a:round/>
            <a:headEnd len="sm" w="sm" type="none"/>
            <a:tailEnd len="sm" w="sm" type="none"/>
          </a:ln>
        </p:spPr>
      </p:pic>
      <p:pic>
        <p:nvPicPr>
          <p:cNvPr id="830" name="Google Shape;830;p68"/>
          <p:cNvPicPr preferRelativeResize="0"/>
          <p:nvPr/>
        </p:nvPicPr>
        <p:blipFill>
          <a:blip r:embed="rId6">
            <a:alphaModFix/>
          </a:blip>
          <a:stretch>
            <a:fillRect/>
          </a:stretch>
        </p:blipFill>
        <p:spPr>
          <a:xfrm>
            <a:off x="1302550" y="1847563"/>
            <a:ext cx="796800" cy="598475"/>
          </a:xfrm>
          <a:prstGeom prst="rect">
            <a:avLst/>
          </a:prstGeom>
          <a:noFill/>
          <a:ln>
            <a:noFill/>
          </a:ln>
        </p:spPr>
      </p:pic>
      <p:sp>
        <p:nvSpPr>
          <p:cNvPr id="831" name="Google Shape;831;p68"/>
          <p:cNvSpPr txBox="1"/>
          <p:nvPr/>
        </p:nvSpPr>
        <p:spPr>
          <a:xfrm rot="-1502828">
            <a:off x="36173" y="925575"/>
            <a:ext cx="1099055" cy="47148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0000"/>
                </a:solidFill>
                <a:latin typeface="Ubuntu"/>
                <a:ea typeface="Ubuntu"/>
                <a:cs typeface="Ubuntu"/>
                <a:sym typeface="Ubuntu"/>
              </a:rPr>
              <a:t>Health</a:t>
            </a:r>
            <a:endParaRPr b="1" sz="2000">
              <a:solidFill>
                <a:srgbClr val="FF0000"/>
              </a:solidFill>
              <a:latin typeface="Ubuntu"/>
              <a:ea typeface="Ubuntu"/>
              <a:cs typeface="Ubuntu"/>
              <a:sym typeface="Ubuntu"/>
            </a:endParaRPr>
          </a:p>
        </p:txBody>
      </p:sp>
      <p:sp>
        <p:nvSpPr>
          <p:cNvPr id="832" name="Google Shape;832;p68"/>
          <p:cNvSpPr/>
          <p:nvPr/>
        </p:nvSpPr>
        <p:spPr>
          <a:xfrm>
            <a:off x="5479275" y="668499"/>
            <a:ext cx="3417552" cy="1929636"/>
          </a:xfrm>
          <a:prstGeom prst="cloud">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3" name="Google Shape;833;p68"/>
          <p:cNvPicPr preferRelativeResize="0"/>
          <p:nvPr/>
        </p:nvPicPr>
        <p:blipFill rotWithShape="1">
          <a:blip r:embed="rId7">
            <a:alphaModFix/>
          </a:blip>
          <a:srcRect b="0" l="0" r="37245" t="0"/>
          <a:stretch/>
        </p:blipFill>
        <p:spPr>
          <a:xfrm>
            <a:off x="7598175" y="906625"/>
            <a:ext cx="844300" cy="757775"/>
          </a:xfrm>
          <a:prstGeom prst="rect">
            <a:avLst/>
          </a:prstGeom>
          <a:noFill/>
          <a:ln>
            <a:noFill/>
          </a:ln>
        </p:spPr>
      </p:pic>
      <p:pic>
        <p:nvPicPr>
          <p:cNvPr id="834" name="Google Shape;834;p68"/>
          <p:cNvPicPr preferRelativeResize="0"/>
          <p:nvPr/>
        </p:nvPicPr>
        <p:blipFill rotWithShape="1">
          <a:blip r:embed="rId8">
            <a:alphaModFix/>
          </a:blip>
          <a:srcRect b="0" l="13261" r="56320" t="0"/>
          <a:stretch/>
        </p:blipFill>
        <p:spPr>
          <a:xfrm>
            <a:off x="557700" y="3039425"/>
            <a:ext cx="943401" cy="847736"/>
          </a:xfrm>
          <a:prstGeom prst="rect">
            <a:avLst/>
          </a:prstGeom>
          <a:noFill/>
          <a:ln>
            <a:noFill/>
          </a:ln>
        </p:spPr>
      </p:pic>
      <p:pic>
        <p:nvPicPr>
          <p:cNvPr id="835" name="Google Shape;835;p68"/>
          <p:cNvPicPr preferRelativeResize="0"/>
          <p:nvPr/>
        </p:nvPicPr>
        <p:blipFill>
          <a:blip r:embed="rId9">
            <a:alphaModFix/>
          </a:blip>
          <a:stretch>
            <a:fillRect/>
          </a:stretch>
        </p:blipFill>
        <p:spPr>
          <a:xfrm>
            <a:off x="5912300" y="978128"/>
            <a:ext cx="1115100" cy="593760"/>
          </a:xfrm>
          <a:prstGeom prst="rect">
            <a:avLst/>
          </a:prstGeom>
          <a:noFill/>
          <a:ln>
            <a:noFill/>
          </a:ln>
        </p:spPr>
      </p:pic>
      <p:pic>
        <p:nvPicPr>
          <p:cNvPr id="836" name="Google Shape;836;p68"/>
          <p:cNvPicPr preferRelativeResize="0"/>
          <p:nvPr/>
        </p:nvPicPr>
        <p:blipFill>
          <a:blip r:embed="rId10">
            <a:alphaModFix/>
          </a:blip>
          <a:stretch>
            <a:fillRect/>
          </a:stretch>
        </p:blipFill>
        <p:spPr>
          <a:xfrm>
            <a:off x="5912300" y="1651048"/>
            <a:ext cx="1115100" cy="557540"/>
          </a:xfrm>
          <a:prstGeom prst="rect">
            <a:avLst/>
          </a:prstGeom>
          <a:noFill/>
          <a:ln>
            <a:noFill/>
          </a:ln>
        </p:spPr>
      </p:pic>
      <p:sp>
        <p:nvSpPr>
          <p:cNvPr id="837" name="Google Shape;837;p68"/>
          <p:cNvSpPr txBox="1"/>
          <p:nvPr/>
        </p:nvSpPr>
        <p:spPr>
          <a:xfrm rot="813713">
            <a:off x="7429154" y="241536"/>
            <a:ext cx="1617089" cy="47157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000FF"/>
                </a:solidFill>
                <a:latin typeface="Ubuntu"/>
                <a:ea typeface="Ubuntu"/>
                <a:cs typeface="Ubuntu"/>
                <a:sym typeface="Ubuntu"/>
              </a:rPr>
              <a:t>Technology</a:t>
            </a:r>
            <a:endParaRPr b="1" sz="2000">
              <a:solidFill>
                <a:srgbClr val="0000FF"/>
              </a:solidFill>
              <a:latin typeface="Ubuntu"/>
              <a:ea typeface="Ubuntu"/>
              <a:cs typeface="Ubuntu"/>
              <a:sym typeface="Ubuntu"/>
            </a:endParaRPr>
          </a:p>
        </p:txBody>
      </p:sp>
      <p:pic>
        <p:nvPicPr>
          <p:cNvPr id="838" name="Google Shape;838;p68"/>
          <p:cNvPicPr preferRelativeResize="0"/>
          <p:nvPr/>
        </p:nvPicPr>
        <p:blipFill>
          <a:blip r:embed="rId11">
            <a:alphaModFix/>
          </a:blip>
          <a:stretch>
            <a:fillRect/>
          </a:stretch>
        </p:blipFill>
        <p:spPr>
          <a:xfrm>
            <a:off x="7130875" y="1728601"/>
            <a:ext cx="1115099" cy="475667"/>
          </a:xfrm>
          <a:prstGeom prst="rect">
            <a:avLst/>
          </a:prstGeom>
          <a:noFill/>
          <a:ln>
            <a:noFill/>
          </a:ln>
        </p:spPr>
      </p:pic>
      <p:grpSp>
        <p:nvGrpSpPr>
          <p:cNvPr id="839" name="Google Shape;839;p68"/>
          <p:cNvGrpSpPr/>
          <p:nvPr/>
        </p:nvGrpSpPr>
        <p:grpSpPr>
          <a:xfrm>
            <a:off x="5912300" y="2571751"/>
            <a:ext cx="2810808" cy="2098116"/>
            <a:chOff x="5631675" y="2750501"/>
            <a:chExt cx="2810808" cy="2098116"/>
          </a:xfrm>
        </p:grpSpPr>
        <p:sp>
          <p:nvSpPr>
            <p:cNvPr id="840" name="Google Shape;840;p68"/>
            <p:cNvSpPr/>
            <p:nvPr/>
          </p:nvSpPr>
          <p:spPr>
            <a:xfrm>
              <a:off x="5631675" y="2750501"/>
              <a:ext cx="2810808" cy="2098116"/>
            </a:xfrm>
            <a:prstGeom prst="cloud">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1" name="Google Shape;841;p68"/>
            <p:cNvPicPr preferRelativeResize="0"/>
            <p:nvPr/>
          </p:nvPicPr>
          <p:blipFill>
            <a:blip r:embed="rId12">
              <a:alphaModFix/>
            </a:blip>
            <a:stretch>
              <a:fillRect/>
            </a:stretch>
          </p:blipFill>
          <p:spPr>
            <a:xfrm>
              <a:off x="6980380" y="4082251"/>
              <a:ext cx="707697" cy="471676"/>
            </a:xfrm>
            <a:prstGeom prst="rect">
              <a:avLst/>
            </a:prstGeom>
            <a:noFill/>
            <a:ln>
              <a:noFill/>
            </a:ln>
          </p:spPr>
        </p:pic>
        <p:pic>
          <p:nvPicPr>
            <p:cNvPr id="842" name="Google Shape;842;p68"/>
            <p:cNvPicPr preferRelativeResize="0"/>
            <p:nvPr/>
          </p:nvPicPr>
          <p:blipFill rotWithShape="1">
            <a:blip r:embed="rId13">
              <a:alphaModFix/>
            </a:blip>
            <a:srcRect b="15198" l="60730" r="0" t="11589"/>
            <a:stretch/>
          </p:blipFill>
          <p:spPr>
            <a:xfrm>
              <a:off x="7077000" y="3002927"/>
              <a:ext cx="943400" cy="990613"/>
            </a:xfrm>
            <a:prstGeom prst="rect">
              <a:avLst/>
            </a:prstGeom>
            <a:noFill/>
            <a:ln>
              <a:noFill/>
            </a:ln>
          </p:spPr>
        </p:pic>
        <p:pic>
          <p:nvPicPr>
            <p:cNvPr id="843" name="Google Shape;843;p68"/>
            <p:cNvPicPr preferRelativeResize="0"/>
            <p:nvPr/>
          </p:nvPicPr>
          <p:blipFill rotWithShape="1">
            <a:blip r:embed="rId14">
              <a:alphaModFix/>
            </a:blip>
            <a:srcRect b="0" l="0" r="0" t="25116"/>
            <a:stretch/>
          </p:blipFill>
          <p:spPr>
            <a:xfrm>
              <a:off x="6047700" y="3465466"/>
              <a:ext cx="844300" cy="948334"/>
            </a:xfrm>
            <a:prstGeom prst="rect">
              <a:avLst/>
            </a:prstGeom>
            <a:noFill/>
            <a:ln>
              <a:noFill/>
            </a:ln>
          </p:spPr>
        </p:pic>
      </p:grpSp>
      <p:sp>
        <p:nvSpPr>
          <p:cNvPr id="844" name="Google Shape;844;p68"/>
          <p:cNvSpPr txBox="1"/>
          <p:nvPr/>
        </p:nvSpPr>
        <p:spPr>
          <a:xfrm rot="-1543">
            <a:off x="5693600" y="4574714"/>
            <a:ext cx="33420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0FF00"/>
                </a:solidFill>
                <a:latin typeface="Ubuntu"/>
                <a:ea typeface="Ubuntu"/>
                <a:cs typeface="Ubuntu"/>
                <a:sym typeface="Ubuntu"/>
              </a:rPr>
              <a:t>Sport and entertainment</a:t>
            </a:r>
            <a:endParaRPr b="1" sz="2000">
              <a:solidFill>
                <a:srgbClr val="00FF00"/>
              </a:solidFill>
              <a:latin typeface="Ubuntu"/>
              <a:ea typeface="Ubuntu"/>
              <a:cs typeface="Ubuntu"/>
              <a:sym typeface="Ubuntu"/>
            </a:endParaRPr>
          </a:p>
        </p:txBody>
      </p:sp>
      <p:pic>
        <p:nvPicPr>
          <p:cNvPr id="845" name="Google Shape;845;p68"/>
          <p:cNvPicPr preferRelativeResize="0"/>
          <p:nvPr/>
        </p:nvPicPr>
        <p:blipFill>
          <a:blip r:embed="rId15">
            <a:alphaModFix/>
          </a:blip>
          <a:stretch>
            <a:fillRect/>
          </a:stretch>
        </p:blipFill>
        <p:spPr>
          <a:xfrm>
            <a:off x="1846000" y="2943013"/>
            <a:ext cx="796800" cy="1195191"/>
          </a:xfrm>
          <a:prstGeom prst="rect">
            <a:avLst/>
          </a:prstGeom>
          <a:noFill/>
          <a:ln>
            <a:noFill/>
          </a:ln>
        </p:spPr>
      </p:pic>
      <p:pic>
        <p:nvPicPr>
          <p:cNvPr id="846" name="Google Shape;846;p68"/>
          <p:cNvPicPr preferRelativeResize="0"/>
          <p:nvPr/>
        </p:nvPicPr>
        <p:blipFill>
          <a:blip r:embed="rId16">
            <a:alphaModFix/>
          </a:blip>
          <a:stretch>
            <a:fillRect/>
          </a:stretch>
        </p:blipFill>
        <p:spPr>
          <a:xfrm flipH="1">
            <a:off x="1109675" y="3963502"/>
            <a:ext cx="663014" cy="686626"/>
          </a:xfrm>
          <a:prstGeom prst="rect">
            <a:avLst/>
          </a:prstGeom>
          <a:noFill/>
          <a:ln>
            <a:noFill/>
          </a:ln>
        </p:spPr>
      </p:pic>
      <p:sp>
        <p:nvSpPr>
          <p:cNvPr id="847" name="Google Shape;847;p68"/>
          <p:cNvSpPr txBox="1"/>
          <p:nvPr/>
        </p:nvSpPr>
        <p:spPr>
          <a:xfrm rot="-1905">
            <a:off x="455797" y="4650722"/>
            <a:ext cx="21660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latin typeface="Ubuntu"/>
                <a:ea typeface="Ubuntu"/>
                <a:cs typeface="Ubuntu"/>
                <a:sym typeface="Ubuntu"/>
              </a:rPr>
              <a:t>Daily life</a:t>
            </a:r>
            <a:endParaRPr b="1" sz="2000">
              <a:solidFill>
                <a:srgbClr val="980000"/>
              </a:solidFill>
              <a:latin typeface="Ubuntu"/>
              <a:ea typeface="Ubuntu"/>
              <a:cs typeface="Ubuntu"/>
              <a:sym typeface="Ubuntu"/>
            </a:endParaRPr>
          </a:p>
        </p:txBody>
      </p:sp>
      <p:sp>
        <p:nvSpPr>
          <p:cNvPr id="848" name="Google Shape;848;p6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6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End-to-end SLT </a:t>
            </a:r>
            <a:r>
              <a:rPr lang="en" sz="1700"/>
              <a:t>(Bérard et al., 2016; Weiss et al., 2017)</a:t>
            </a:r>
            <a:endParaRPr sz="1700"/>
          </a:p>
          <a:p>
            <a:pPr indent="0" lvl="0" marL="0" rtl="0" algn="l">
              <a:spcBef>
                <a:spcPts val="0"/>
              </a:spcBef>
              <a:spcAft>
                <a:spcPts val="0"/>
              </a:spcAft>
              <a:buNone/>
            </a:pPr>
            <a:r>
              <a:t/>
            </a:r>
            <a:endParaRPr/>
          </a:p>
        </p:txBody>
      </p:sp>
      <p:pic>
        <p:nvPicPr>
          <p:cNvPr id="854" name="Google Shape;854;p69"/>
          <p:cNvPicPr preferRelativeResize="0"/>
          <p:nvPr/>
        </p:nvPicPr>
        <p:blipFill>
          <a:blip r:embed="rId3">
            <a:alphaModFix/>
          </a:blip>
          <a:stretch>
            <a:fillRect/>
          </a:stretch>
        </p:blipFill>
        <p:spPr>
          <a:xfrm>
            <a:off x="2926013" y="1099800"/>
            <a:ext cx="2801825" cy="964793"/>
          </a:xfrm>
          <a:prstGeom prst="rect">
            <a:avLst/>
          </a:prstGeom>
          <a:noFill/>
          <a:ln>
            <a:noFill/>
          </a:ln>
        </p:spPr>
      </p:pic>
      <p:cxnSp>
        <p:nvCxnSpPr>
          <p:cNvPr id="855" name="Google Shape;855;p69"/>
          <p:cNvCxnSpPr>
            <a:stCxn id="854" idx="2"/>
          </p:cNvCxnSpPr>
          <p:nvPr/>
        </p:nvCxnSpPr>
        <p:spPr>
          <a:xfrm>
            <a:off x="4326925" y="2064593"/>
            <a:ext cx="7500" cy="410700"/>
          </a:xfrm>
          <a:prstGeom prst="straightConnector1">
            <a:avLst/>
          </a:prstGeom>
          <a:noFill/>
          <a:ln cap="flat" cmpd="sng" w="28575">
            <a:solidFill>
              <a:srgbClr val="595959"/>
            </a:solidFill>
            <a:prstDash val="solid"/>
            <a:round/>
            <a:headEnd len="med" w="med" type="none"/>
            <a:tailEnd len="med" w="med" type="triangle"/>
          </a:ln>
        </p:spPr>
      </p:cxnSp>
      <p:sp>
        <p:nvSpPr>
          <p:cNvPr id="856" name="Google Shape;856;p69"/>
          <p:cNvSpPr txBox="1"/>
          <p:nvPr/>
        </p:nvSpPr>
        <p:spPr>
          <a:xfrm>
            <a:off x="2679075" y="4538650"/>
            <a:ext cx="325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What a wonderful tutorial!</a:t>
            </a:r>
            <a:endParaRPr sz="2000"/>
          </a:p>
        </p:txBody>
      </p:sp>
      <p:cxnSp>
        <p:nvCxnSpPr>
          <p:cNvPr id="857" name="Google Shape;857;p69"/>
          <p:cNvCxnSpPr>
            <a:endCxn id="856" idx="0"/>
          </p:cNvCxnSpPr>
          <p:nvPr/>
        </p:nvCxnSpPr>
        <p:spPr>
          <a:xfrm flipH="1">
            <a:off x="4307475" y="3929950"/>
            <a:ext cx="13200" cy="608700"/>
          </a:xfrm>
          <a:prstGeom prst="straightConnector1">
            <a:avLst/>
          </a:prstGeom>
          <a:noFill/>
          <a:ln cap="flat" cmpd="sng" w="28575">
            <a:solidFill>
              <a:srgbClr val="595959"/>
            </a:solidFill>
            <a:prstDash val="solid"/>
            <a:round/>
            <a:headEnd len="med" w="med" type="none"/>
            <a:tailEnd len="med" w="med" type="triangle"/>
          </a:ln>
        </p:spPr>
      </p:cxnSp>
      <p:pic>
        <p:nvPicPr>
          <p:cNvPr id="858" name="Google Shape;858;p69"/>
          <p:cNvPicPr preferRelativeResize="0"/>
          <p:nvPr/>
        </p:nvPicPr>
        <p:blipFill>
          <a:blip r:embed="rId4">
            <a:alphaModFix/>
          </a:blip>
          <a:stretch>
            <a:fillRect/>
          </a:stretch>
        </p:blipFill>
        <p:spPr>
          <a:xfrm>
            <a:off x="3351048" y="2343925"/>
            <a:ext cx="2007274" cy="1984025"/>
          </a:xfrm>
          <a:prstGeom prst="rect">
            <a:avLst/>
          </a:prstGeom>
          <a:noFill/>
          <a:ln>
            <a:noFill/>
          </a:ln>
        </p:spPr>
      </p:pic>
      <p:sp>
        <p:nvSpPr>
          <p:cNvPr id="859" name="Google Shape;859;p6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7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of end-to-end approach</a:t>
            </a:r>
            <a:endParaRPr/>
          </a:p>
        </p:txBody>
      </p:sp>
      <p:sp>
        <p:nvSpPr>
          <p:cNvPr id="865" name="Google Shape;865;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Clr>
                <a:schemeClr val="dk2"/>
              </a:buClr>
              <a:buSzPts val="1100"/>
              <a:buFont typeface="Arial"/>
              <a:buNone/>
            </a:pPr>
            <a:r>
              <a:rPr lang="en"/>
              <a:t>E</a:t>
            </a:r>
            <a:r>
              <a:rPr lang="en"/>
              <a:t>nd-to-end model:</a:t>
            </a:r>
            <a:endParaRPr/>
          </a:p>
          <a:p>
            <a:pPr indent="-342900" lvl="0" marL="457200" rtl="0" algn="l">
              <a:spcBef>
                <a:spcPts val="1600"/>
              </a:spcBef>
              <a:spcAft>
                <a:spcPts val="0"/>
              </a:spcAft>
              <a:buSzPts val="1800"/>
              <a:buChar char="●"/>
            </a:pPr>
            <a:r>
              <a:rPr lang="en"/>
              <a:t>No </a:t>
            </a:r>
            <a:r>
              <a:rPr lang="en"/>
              <a:t>intermediate</a:t>
            </a:r>
            <a:r>
              <a:rPr lang="en"/>
              <a:t> discrete representations (transcripts like in cascade or multiple hypotheses like in rover technique)</a:t>
            </a:r>
            <a:endParaRPr/>
          </a:p>
          <a:p>
            <a:pPr indent="-342900" lvl="0" marL="457200" rtl="0" algn="l">
              <a:spcBef>
                <a:spcPts val="1600"/>
              </a:spcBef>
              <a:spcAft>
                <a:spcPts val="0"/>
              </a:spcAft>
              <a:buSzPts val="1800"/>
              <a:buChar char="●"/>
            </a:pPr>
            <a:r>
              <a:rPr lang="en"/>
              <a:t>All parameters/parts that are used during decoding need to be trained on the end2end task (may also be trained on other tasks → multitasking ok, LM rescoring is not ok)</a:t>
            </a:r>
            <a:endParaRPr/>
          </a:p>
          <a:p>
            <a:pPr indent="0" lvl="0" marL="0" rtl="0" algn="l">
              <a:spcBef>
                <a:spcPts val="1600"/>
              </a:spcBef>
              <a:spcAft>
                <a:spcPts val="0"/>
              </a:spcAft>
              <a:buNone/>
            </a:pPr>
            <a:r>
              <a:rPr lang="en"/>
              <a:t>Other definitions are possible depending on the application</a:t>
            </a:r>
            <a:endParaRPr/>
          </a:p>
          <a:p>
            <a:pPr indent="0" lvl="0" marL="0" rtl="0" algn="l">
              <a:spcBef>
                <a:spcPts val="1600"/>
              </a:spcBef>
              <a:spcAft>
                <a:spcPts val="1600"/>
              </a:spcAft>
              <a:buNone/>
            </a:pPr>
            <a:r>
              <a:t/>
            </a:r>
            <a:endParaRPr/>
          </a:p>
        </p:txBody>
      </p:sp>
      <p:sp>
        <p:nvSpPr>
          <p:cNvPr id="866" name="Google Shape;866;p70"/>
          <p:cNvSpPr txBox="1"/>
          <p:nvPr/>
        </p:nvSpPr>
        <p:spPr>
          <a:xfrm>
            <a:off x="404300" y="1255050"/>
            <a:ext cx="3359100" cy="393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2100">
                <a:solidFill>
                  <a:schemeClr val="dk1"/>
                </a:solidFill>
                <a:latin typeface="Caveat"/>
                <a:ea typeface="Caveat"/>
                <a:cs typeface="Caveat"/>
                <a:sym typeface="Caveat"/>
              </a:rPr>
              <a:t>IWSLT 2020 (Ansari et al., 2020)</a:t>
            </a:r>
            <a:endParaRPr b="1" sz="2100">
              <a:solidFill>
                <a:schemeClr val="dk1"/>
              </a:solidFill>
              <a:latin typeface="Caveat"/>
              <a:ea typeface="Caveat"/>
              <a:cs typeface="Caveat"/>
              <a:sym typeface="Caveat"/>
            </a:endParaRPr>
          </a:p>
        </p:txBody>
      </p:sp>
      <p:sp>
        <p:nvSpPr>
          <p:cNvPr id="867" name="Google Shape;867;p7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71"/>
          <p:cNvSpPr txBox="1"/>
          <p:nvPr>
            <p:ph type="title"/>
          </p:nvPr>
        </p:nvSpPr>
        <p:spPr>
          <a:xfrm>
            <a:off x="60275" y="11125"/>
            <a:ext cx="96843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end-to-end speech translation </a:t>
            </a:r>
            <a:r>
              <a:rPr b="1" lang="en" sz="3000"/>
              <a:t>(e2e)</a:t>
            </a:r>
            <a:endParaRPr b="1" sz="3000"/>
          </a:p>
        </p:txBody>
      </p:sp>
      <p:sp>
        <p:nvSpPr>
          <p:cNvPr id="873" name="Google Shape;873;p7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4" name="Google Shape;874;p71"/>
          <p:cNvSpPr txBox="1"/>
          <p:nvPr/>
        </p:nvSpPr>
        <p:spPr>
          <a:xfrm>
            <a:off x="655547" y="2858013"/>
            <a:ext cx="8529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666666"/>
                </a:solidFill>
                <a:latin typeface="Ubuntu"/>
                <a:ea typeface="Ubuntu"/>
                <a:cs typeface="Ubuntu"/>
                <a:sym typeface="Ubuntu"/>
              </a:rPr>
              <a:t>Input text</a:t>
            </a:r>
            <a:endParaRPr sz="2000">
              <a:solidFill>
                <a:srgbClr val="666666"/>
              </a:solidFill>
              <a:latin typeface="Ubuntu"/>
              <a:ea typeface="Ubuntu"/>
              <a:cs typeface="Ubuntu"/>
              <a:sym typeface="Ubuntu"/>
            </a:endParaRPr>
          </a:p>
        </p:txBody>
      </p:sp>
      <p:sp>
        <p:nvSpPr>
          <p:cNvPr id="875" name="Google Shape;875;p71"/>
          <p:cNvSpPr/>
          <p:nvPr/>
        </p:nvSpPr>
        <p:spPr>
          <a:xfrm rot="5400000">
            <a:off x="1374700" y="2329175"/>
            <a:ext cx="2144700" cy="15216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1"/>
          <p:cNvSpPr/>
          <p:nvPr/>
        </p:nvSpPr>
        <p:spPr>
          <a:xfrm>
            <a:off x="3339300" y="2379425"/>
            <a:ext cx="634800" cy="1421100"/>
          </a:xfrm>
          <a:prstGeom prst="rect">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0.71</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0.12</a:t>
            </a:r>
            <a:endParaRPr/>
          </a:p>
          <a:p>
            <a:pPr indent="0" lvl="0" marL="0" rtl="0" algn="r">
              <a:spcBef>
                <a:spcPts val="0"/>
              </a:spcBef>
              <a:spcAft>
                <a:spcPts val="0"/>
              </a:spcAft>
              <a:buNone/>
            </a:pPr>
            <a:r>
              <a:rPr lang="en"/>
              <a:t>0.51</a:t>
            </a:r>
            <a:endParaRPr/>
          </a:p>
          <a:p>
            <a:pPr indent="0" lvl="0" marL="0" rtl="0" algn="r">
              <a:spcBef>
                <a:spcPts val="0"/>
              </a:spcBef>
              <a:spcAft>
                <a:spcPts val="0"/>
              </a:spcAft>
              <a:buNone/>
            </a:pPr>
            <a:r>
              <a:rPr lang="en"/>
              <a:t>0.05</a:t>
            </a:r>
            <a:endParaRPr/>
          </a:p>
          <a:p>
            <a:pPr indent="0" lvl="0" marL="0" rtl="0" algn="r">
              <a:spcBef>
                <a:spcPts val="0"/>
              </a:spcBef>
              <a:spcAft>
                <a:spcPts val="0"/>
              </a:spcAft>
              <a:buNone/>
            </a:pPr>
            <a:r>
              <a:rPr lang="en"/>
              <a:t>0.74</a:t>
            </a:r>
            <a:endParaRPr/>
          </a:p>
        </p:txBody>
      </p:sp>
      <p:sp>
        <p:nvSpPr>
          <p:cNvPr id="877" name="Google Shape;877;p71"/>
          <p:cNvSpPr txBox="1"/>
          <p:nvPr/>
        </p:nvSpPr>
        <p:spPr>
          <a:xfrm>
            <a:off x="3329250" y="2356625"/>
            <a:ext cx="361800" cy="14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78" name="Google Shape;878;p71"/>
          <p:cNvSpPr/>
          <p:nvPr/>
        </p:nvSpPr>
        <p:spPr>
          <a:xfrm rot="-5400000">
            <a:off x="3812600" y="2310575"/>
            <a:ext cx="2144700" cy="15588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1"/>
          <p:cNvSpPr txBox="1"/>
          <p:nvPr/>
        </p:nvSpPr>
        <p:spPr>
          <a:xfrm>
            <a:off x="1663851" y="2850425"/>
            <a:ext cx="15216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880" name="Google Shape;880;p71"/>
          <p:cNvSpPr txBox="1"/>
          <p:nvPr/>
        </p:nvSpPr>
        <p:spPr>
          <a:xfrm>
            <a:off x="3868529" y="2850425"/>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881" name="Google Shape;881;p71"/>
          <p:cNvSpPr txBox="1"/>
          <p:nvPr/>
        </p:nvSpPr>
        <p:spPr>
          <a:xfrm>
            <a:off x="6231950" y="1554625"/>
            <a:ext cx="21993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666666"/>
                </a:solidFill>
                <a:latin typeface="Ubuntu"/>
                <a:ea typeface="Ubuntu"/>
                <a:cs typeface="Ubuntu"/>
                <a:sym typeface="Ubuntu"/>
              </a:rPr>
              <a:t>English Translated text</a:t>
            </a:r>
            <a:endParaRPr b="1" sz="2000">
              <a:solidFill>
                <a:srgbClr val="666666"/>
              </a:solidFill>
              <a:latin typeface="Ubuntu"/>
              <a:ea typeface="Ubuntu"/>
              <a:cs typeface="Ubuntu"/>
              <a:sym typeface="Ubuntu"/>
            </a:endParaRPr>
          </a:p>
        </p:txBody>
      </p:sp>
      <p:pic>
        <p:nvPicPr>
          <p:cNvPr id="882" name="Google Shape;882;p71"/>
          <p:cNvPicPr preferRelativeResize="0"/>
          <p:nvPr/>
        </p:nvPicPr>
        <p:blipFill>
          <a:blip r:embed="rId3">
            <a:alphaModFix/>
          </a:blip>
          <a:stretch>
            <a:fillRect/>
          </a:stretch>
        </p:blipFill>
        <p:spPr>
          <a:xfrm>
            <a:off x="152400" y="2414725"/>
            <a:ext cx="1348799" cy="1331650"/>
          </a:xfrm>
          <a:prstGeom prst="rect">
            <a:avLst/>
          </a:prstGeom>
          <a:noFill/>
          <a:ln>
            <a:noFill/>
          </a:ln>
        </p:spPr>
      </p:pic>
      <p:sp>
        <p:nvSpPr>
          <p:cNvPr id="883" name="Google Shape;883;p71"/>
          <p:cNvSpPr txBox="1"/>
          <p:nvPr/>
        </p:nvSpPr>
        <p:spPr>
          <a:xfrm>
            <a:off x="5865025" y="2332200"/>
            <a:ext cx="3227700" cy="158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solidFill>
                  <a:schemeClr val="dk2"/>
                </a:solidFill>
              </a:rPr>
              <a:t>What a wonderful tutorial!</a:t>
            </a:r>
            <a:endParaRPr sz="2000">
              <a:solidFill>
                <a:schemeClr val="dk2"/>
              </a:solidFill>
            </a:endParaRPr>
          </a:p>
          <a:p>
            <a:pPr indent="0" lvl="0" marL="0" rtl="0" algn="l">
              <a:spcBef>
                <a:spcPts val="0"/>
              </a:spcBef>
              <a:spcAft>
                <a:spcPts val="0"/>
              </a:spcAft>
              <a:buNone/>
            </a:pPr>
            <a:r>
              <a:t/>
            </a:r>
            <a:endParaRPr sz="2000">
              <a:solidFill>
                <a:srgbClr val="666666"/>
              </a:solidFill>
              <a:latin typeface="Ubuntu"/>
              <a:ea typeface="Ubuntu"/>
              <a:cs typeface="Ubuntu"/>
              <a:sym typeface="Ubuntu"/>
            </a:endParaRPr>
          </a:p>
        </p:txBody>
      </p:sp>
      <p:sp>
        <p:nvSpPr>
          <p:cNvPr id="884" name="Google Shape;884;p71"/>
          <p:cNvSpPr txBox="1"/>
          <p:nvPr/>
        </p:nvSpPr>
        <p:spPr>
          <a:xfrm>
            <a:off x="-92125" y="1538525"/>
            <a:ext cx="19422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666666"/>
                </a:solidFill>
                <a:latin typeface="Ubuntu"/>
                <a:ea typeface="Ubuntu"/>
                <a:cs typeface="Ubuntu"/>
                <a:sym typeface="Ubuntu"/>
              </a:rPr>
              <a:t>Spanish Audio</a:t>
            </a:r>
            <a:endParaRPr b="1" sz="2000">
              <a:solidFill>
                <a:srgbClr val="666666"/>
              </a:solidFill>
              <a:latin typeface="Ubuntu"/>
              <a:ea typeface="Ubuntu"/>
              <a:cs typeface="Ubuntu"/>
              <a:sym typeface="Ubuntu"/>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72"/>
          <p:cNvSpPr txBox="1"/>
          <p:nvPr>
            <p:ph type="title"/>
          </p:nvPr>
        </p:nvSpPr>
        <p:spPr>
          <a:xfrm>
            <a:off x="60275" y="11125"/>
            <a:ext cx="96843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end-to-end speech translation </a:t>
            </a:r>
            <a:r>
              <a:rPr b="1" lang="en" sz="3000"/>
              <a:t>(e2e)</a:t>
            </a:r>
            <a:endParaRPr b="1" sz="3000"/>
          </a:p>
        </p:txBody>
      </p:sp>
      <p:sp>
        <p:nvSpPr>
          <p:cNvPr id="890" name="Google Shape;890;p7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1" name="Google Shape;891;p72"/>
          <p:cNvPicPr preferRelativeResize="0"/>
          <p:nvPr/>
        </p:nvPicPr>
        <p:blipFill>
          <a:blip r:embed="rId3">
            <a:alphaModFix/>
          </a:blip>
          <a:stretch>
            <a:fillRect/>
          </a:stretch>
        </p:blipFill>
        <p:spPr>
          <a:xfrm>
            <a:off x="3897600" y="583850"/>
            <a:ext cx="1348799" cy="1331650"/>
          </a:xfrm>
          <a:prstGeom prst="rect">
            <a:avLst/>
          </a:prstGeom>
          <a:noFill/>
          <a:ln>
            <a:noFill/>
          </a:ln>
        </p:spPr>
      </p:pic>
      <p:sp>
        <p:nvSpPr>
          <p:cNvPr id="892" name="Google Shape;892;p72"/>
          <p:cNvSpPr/>
          <p:nvPr/>
        </p:nvSpPr>
        <p:spPr>
          <a:xfrm>
            <a:off x="4485300" y="1981200"/>
            <a:ext cx="173400" cy="645300"/>
          </a:xfrm>
          <a:prstGeom prst="downArrow">
            <a:avLst>
              <a:gd fmla="val 50000" name="adj1"/>
              <a:gd fmla="val 5000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72"/>
          <p:cNvGrpSpPr/>
          <p:nvPr/>
        </p:nvGrpSpPr>
        <p:grpSpPr>
          <a:xfrm>
            <a:off x="117300" y="2692200"/>
            <a:ext cx="972900" cy="211800"/>
            <a:chOff x="269700" y="2692200"/>
            <a:chExt cx="972900" cy="211800"/>
          </a:xfrm>
        </p:grpSpPr>
        <p:sp>
          <p:nvSpPr>
            <p:cNvPr id="894" name="Google Shape;894;p72"/>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5" name="Google Shape;895;p72"/>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896" name="Google Shape;896;p72"/>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897" name="Google Shape;897;p72"/>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898" name="Google Shape;898;p72"/>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899" name="Google Shape;899;p72"/>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00" name="Google Shape;900;p72"/>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901" name="Google Shape;901;p72"/>
          <p:cNvGrpSpPr/>
          <p:nvPr/>
        </p:nvGrpSpPr>
        <p:grpSpPr>
          <a:xfrm>
            <a:off x="1245011" y="2692200"/>
            <a:ext cx="972900" cy="211800"/>
            <a:chOff x="269700" y="2692200"/>
            <a:chExt cx="972900" cy="211800"/>
          </a:xfrm>
        </p:grpSpPr>
        <p:sp>
          <p:nvSpPr>
            <p:cNvPr id="902" name="Google Shape;902;p72"/>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3" name="Google Shape;903;p72"/>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04" name="Google Shape;904;p72"/>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05" name="Google Shape;905;p72"/>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06" name="Google Shape;906;p72"/>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07" name="Google Shape;907;p72"/>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08" name="Google Shape;908;p72"/>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909" name="Google Shape;909;p72"/>
          <p:cNvGrpSpPr/>
          <p:nvPr/>
        </p:nvGrpSpPr>
        <p:grpSpPr>
          <a:xfrm>
            <a:off x="2372721" y="2692200"/>
            <a:ext cx="972900" cy="211800"/>
            <a:chOff x="269700" y="2692200"/>
            <a:chExt cx="972900" cy="211800"/>
          </a:xfrm>
        </p:grpSpPr>
        <p:sp>
          <p:nvSpPr>
            <p:cNvPr id="910" name="Google Shape;910;p72"/>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1" name="Google Shape;911;p72"/>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12" name="Google Shape;912;p72"/>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13" name="Google Shape;913;p72"/>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14" name="Google Shape;914;p72"/>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15" name="Google Shape;915;p72"/>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72"/>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917" name="Google Shape;917;p72"/>
          <p:cNvGrpSpPr/>
          <p:nvPr/>
        </p:nvGrpSpPr>
        <p:grpSpPr>
          <a:xfrm>
            <a:off x="3500432" y="2692200"/>
            <a:ext cx="972900" cy="211800"/>
            <a:chOff x="269700" y="2692200"/>
            <a:chExt cx="972900" cy="211800"/>
          </a:xfrm>
        </p:grpSpPr>
        <p:sp>
          <p:nvSpPr>
            <p:cNvPr id="918" name="Google Shape;918;p72"/>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9" name="Google Shape;919;p72"/>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20" name="Google Shape;920;p72"/>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21" name="Google Shape;921;p72"/>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22" name="Google Shape;922;p72"/>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23" name="Google Shape;923;p72"/>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24" name="Google Shape;924;p72"/>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925" name="Google Shape;925;p72"/>
          <p:cNvGrpSpPr/>
          <p:nvPr/>
        </p:nvGrpSpPr>
        <p:grpSpPr>
          <a:xfrm>
            <a:off x="4628143" y="2692200"/>
            <a:ext cx="972900" cy="211800"/>
            <a:chOff x="269700" y="2692200"/>
            <a:chExt cx="972900" cy="211800"/>
          </a:xfrm>
        </p:grpSpPr>
        <p:sp>
          <p:nvSpPr>
            <p:cNvPr id="926" name="Google Shape;926;p72"/>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7" name="Google Shape;927;p72"/>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28" name="Google Shape;928;p72"/>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29" name="Google Shape;929;p72"/>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30" name="Google Shape;930;p72"/>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31" name="Google Shape;931;p72"/>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32" name="Google Shape;932;p72"/>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933" name="Google Shape;933;p72"/>
          <p:cNvGrpSpPr/>
          <p:nvPr/>
        </p:nvGrpSpPr>
        <p:grpSpPr>
          <a:xfrm>
            <a:off x="5755854" y="2692200"/>
            <a:ext cx="972900" cy="211800"/>
            <a:chOff x="269700" y="2692200"/>
            <a:chExt cx="972900" cy="211800"/>
          </a:xfrm>
        </p:grpSpPr>
        <p:sp>
          <p:nvSpPr>
            <p:cNvPr id="934" name="Google Shape;934;p72"/>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5" name="Google Shape;935;p72"/>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36" name="Google Shape;936;p72"/>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37" name="Google Shape;937;p72"/>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38" name="Google Shape;938;p72"/>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39" name="Google Shape;939;p72"/>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40" name="Google Shape;940;p72"/>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941" name="Google Shape;941;p72"/>
          <p:cNvGrpSpPr/>
          <p:nvPr/>
        </p:nvGrpSpPr>
        <p:grpSpPr>
          <a:xfrm>
            <a:off x="6883564" y="2692200"/>
            <a:ext cx="972900" cy="211800"/>
            <a:chOff x="269700" y="2692200"/>
            <a:chExt cx="972900" cy="211800"/>
          </a:xfrm>
        </p:grpSpPr>
        <p:sp>
          <p:nvSpPr>
            <p:cNvPr id="942" name="Google Shape;942;p72"/>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3" name="Google Shape;943;p72"/>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44" name="Google Shape;944;p72"/>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45" name="Google Shape;945;p72"/>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46" name="Google Shape;946;p72"/>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47" name="Google Shape;947;p72"/>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72"/>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949" name="Google Shape;949;p72"/>
          <p:cNvGrpSpPr/>
          <p:nvPr/>
        </p:nvGrpSpPr>
        <p:grpSpPr>
          <a:xfrm>
            <a:off x="8011275" y="2692200"/>
            <a:ext cx="972900" cy="211800"/>
            <a:chOff x="269700" y="2692200"/>
            <a:chExt cx="972900" cy="211800"/>
          </a:xfrm>
        </p:grpSpPr>
        <p:sp>
          <p:nvSpPr>
            <p:cNvPr id="950" name="Google Shape;950;p72"/>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1" name="Google Shape;951;p72"/>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52" name="Google Shape;952;p72"/>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53" name="Google Shape;953;p72"/>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54" name="Google Shape;954;p72"/>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55" name="Google Shape;955;p72"/>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56" name="Google Shape;956;p72"/>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73"/>
          <p:cNvSpPr/>
          <p:nvPr/>
        </p:nvSpPr>
        <p:spPr>
          <a:xfrm>
            <a:off x="60275" y="2389600"/>
            <a:ext cx="8986500" cy="924300"/>
          </a:xfrm>
          <a:prstGeom prst="wedgeRoundRectCallout">
            <a:avLst>
              <a:gd fmla="val -1435" name="adj1"/>
              <a:gd fmla="val 153327" name="adj2"/>
              <a:gd fmla="val 0" name="adj3"/>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3"/>
          <p:cNvSpPr txBox="1"/>
          <p:nvPr>
            <p:ph type="title"/>
          </p:nvPr>
        </p:nvSpPr>
        <p:spPr>
          <a:xfrm>
            <a:off x="60275" y="11125"/>
            <a:ext cx="96843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end-to-end speech translation </a:t>
            </a:r>
            <a:r>
              <a:rPr b="1" lang="en" sz="3000"/>
              <a:t>(e2e)</a:t>
            </a:r>
            <a:endParaRPr b="1" sz="3000"/>
          </a:p>
        </p:txBody>
      </p:sp>
      <p:sp>
        <p:nvSpPr>
          <p:cNvPr id="963" name="Google Shape;963;p7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64" name="Google Shape;964;p73"/>
          <p:cNvPicPr preferRelativeResize="0"/>
          <p:nvPr/>
        </p:nvPicPr>
        <p:blipFill>
          <a:blip r:embed="rId3">
            <a:alphaModFix/>
          </a:blip>
          <a:stretch>
            <a:fillRect/>
          </a:stretch>
        </p:blipFill>
        <p:spPr>
          <a:xfrm>
            <a:off x="3897600" y="583850"/>
            <a:ext cx="1348799" cy="1331650"/>
          </a:xfrm>
          <a:prstGeom prst="rect">
            <a:avLst/>
          </a:prstGeom>
          <a:noFill/>
          <a:ln>
            <a:noFill/>
          </a:ln>
        </p:spPr>
      </p:pic>
      <p:sp>
        <p:nvSpPr>
          <p:cNvPr id="965" name="Google Shape;965;p73"/>
          <p:cNvSpPr/>
          <p:nvPr/>
        </p:nvSpPr>
        <p:spPr>
          <a:xfrm>
            <a:off x="4485300" y="1981200"/>
            <a:ext cx="173400" cy="645300"/>
          </a:xfrm>
          <a:prstGeom prst="downArrow">
            <a:avLst>
              <a:gd fmla="val 50000" name="adj1"/>
              <a:gd fmla="val 5000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 name="Google Shape;966;p73"/>
          <p:cNvGrpSpPr/>
          <p:nvPr/>
        </p:nvGrpSpPr>
        <p:grpSpPr>
          <a:xfrm>
            <a:off x="117300" y="2692200"/>
            <a:ext cx="972900" cy="211800"/>
            <a:chOff x="269700" y="2692200"/>
            <a:chExt cx="972900" cy="211800"/>
          </a:xfrm>
        </p:grpSpPr>
        <p:sp>
          <p:nvSpPr>
            <p:cNvPr id="967" name="Google Shape;967;p73"/>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8" name="Google Shape;968;p73"/>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69" name="Google Shape;969;p73"/>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70" name="Google Shape;970;p73"/>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71" name="Google Shape;971;p73"/>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72" name="Google Shape;972;p73"/>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73" name="Google Shape;973;p73"/>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974" name="Google Shape;974;p73"/>
          <p:cNvGrpSpPr/>
          <p:nvPr/>
        </p:nvGrpSpPr>
        <p:grpSpPr>
          <a:xfrm>
            <a:off x="1245011" y="2692200"/>
            <a:ext cx="972900" cy="211800"/>
            <a:chOff x="269700" y="2692200"/>
            <a:chExt cx="972900" cy="211800"/>
          </a:xfrm>
        </p:grpSpPr>
        <p:sp>
          <p:nvSpPr>
            <p:cNvPr id="975" name="Google Shape;975;p73"/>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6" name="Google Shape;976;p73"/>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77" name="Google Shape;977;p73"/>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78" name="Google Shape;978;p73"/>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79" name="Google Shape;979;p73"/>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80" name="Google Shape;980;p73"/>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81" name="Google Shape;981;p73"/>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982" name="Google Shape;982;p73"/>
          <p:cNvGrpSpPr/>
          <p:nvPr/>
        </p:nvGrpSpPr>
        <p:grpSpPr>
          <a:xfrm>
            <a:off x="2372721" y="2692200"/>
            <a:ext cx="972900" cy="211800"/>
            <a:chOff x="269700" y="2692200"/>
            <a:chExt cx="972900" cy="211800"/>
          </a:xfrm>
        </p:grpSpPr>
        <p:sp>
          <p:nvSpPr>
            <p:cNvPr id="983" name="Google Shape;983;p73"/>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4" name="Google Shape;984;p73"/>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85" name="Google Shape;985;p73"/>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86" name="Google Shape;986;p73"/>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87" name="Google Shape;987;p73"/>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88" name="Google Shape;988;p73"/>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89" name="Google Shape;989;p73"/>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990" name="Google Shape;990;p73"/>
          <p:cNvGrpSpPr/>
          <p:nvPr/>
        </p:nvGrpSpPr>
        <p:grpSpPr>
          <a:xfrm>
            <a:off x="3500432" y="2692200"/>
            <a:ext cx="972900" cy="211800"/>
            <a:chOff x="269700" y="2692200"/>
            <a:chExt cx="972900" cy="211800"/>
          </a:xfrm>
        </p:grpSpPr>
        <p:sp>
          <p:nvSpPr>
            <p:cNvPr id="991" name="Google Shape;991;p73"/>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2" name="Google Shape;992;p73"/>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73"/>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73"/>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73"/>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96" name="Google Shape;996;p73"/>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997" name="Google Shape;997;p73"/>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998" name="Google Shape;998;p73"/>
          <p:cNvGrpSpPr/>
          <p:nvPr/>
        </p:nvGrpSpPr>
        <p:grpSpPr>
          <a:xfrm>
            <a:off x="4628143" y="2692200"/>
            <a:ext cx="972900" cy="211800"/>
            <a:chOff x="269700" y="2692200"/>
            <a:chExt cx="972900" cy="211800"/>
          </a:xfrm>
        </p:grpSpPr>
        <p:sp>
          <p:nvSpPr>
            <p:cNvPr id="999" name="Google Shape;999;p73"/>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0" name="Google Shape;1000;p73"/>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01" name="Google Shape;1001;p73"/>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02" name="Google Shape;1002;p73"/>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03" name="Google Shape;1003;p73"/>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04" name="Google Shape;1004;p73"/>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05" name="Google Shape;1005;p73"/>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006" name="Google Shape;1006;p73"/>
          <p:cNvGrpSpPr/>
          <p:nvPr/>
        </p:nvGrpSpPr>
        <p:grpSpPr>
          <a:xfrm>
            <a:off x="5755854" y="2692200"/>
            <a:ext cx="972900" cy="211800"/>
            <a:chOff x="269700" y="2692200"/>
            <a:chExt cx="972900" cy="211800"/>
          </a:xfrm>
        </p:grpSpPr>
        <p:sp>
          <p:nvSpPr>
            <p:cNvPr id="1007" name="Google Shape;1007;p73"/>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8" name="Google Shape;1008;p73"/>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09" name="Google Shape;1009;p73"/>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10" name="Google Shape;1010;p73"/>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11" name="Google Shape;1011;p73"/>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12" name="Google Shape;1012;p73"/>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13" name="Google Shape;1013;p73"/>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014" name="Google Shape;1014;p73"/>
          <p:cNvGrpSpPr/>
          <p:nvPr/>
        </p:nvGrpSpPr>
        <p:grpSpPr>
          <a:xfrm>
            <a:off x="6883564" y="2692200"/>
            <a:ext cx="972900" cy="211800"/>
            <a:chOff x="269700" y="2692200"/>
            <a:chExt cx="972900" cy="211800"/>
          </a:xfrm>
        </p:grpSpPr>
        <p:sp>
          <p:nvSpPr>
            <p:cNvPr id="1015" name="Google Shape;1015;p73"/>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6" name="Google Shape;1016;p73"/>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17" name="Google Shape;1017;p73"/>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18" name="Google Shape;1018;p73"/>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19" name="Google Shape;1019;p73"/>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20" name="Google Shape;1020;p73"/>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21" name="Google Shape;1021;p73"/>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022" name="Google Shape;1022;p73"/>
          <p:cNvGrpSpPr/>
          <p:nvPr/>
        </p:nvGrpSpPr>
        <p:grpSpPr>
          <a:xfrm>
            <a:off x="8011275" y="2692200"/>
            <a:ext cx="972900" cy="211800"/>
            <a:chOff x="269700" y="2692200"/>
            <a:chExt cx="972900" cy="211800"/>
          </a:xfrm>
        </p:grpSpPr>
        <p:sp>
          <p:nvSpPr>
            <p:cNvPr id="1023" name="Google Shape;1023;p73"/>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4" name="Google Shape;1024;p73"/>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73"/>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73"/>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27" name="Google Shape;1027;p73"/>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28" name="Google Shape;1028;p73"/>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29" name="Google Shape;1029;p73"/>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sp>
        <p:nvSpPr>
          <p:cNvPr id="1030" name="Google Shape;1030;p73"/>
          <p:cNvSpPr txBox="1"/>
          <p:nvPr>
            <p:ph idx="1" type="body"/>
          </p:nvPr>
        </p:nvSpPr>
        <p:spPr>
          <a:xfrm>
            <a:off x="1297200" y="4291100"/>
            <a:ext cx="6549600" cy="687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chemeClr val="dk1"/>
                </a:solidFill>
                <a:latin typeface="Caveat"/>
                <a:ea typeface="Caveat"/>
                <a:cs typeface="Caveat"/>
                <a:sym typeface="Caveat"/>
              </a:rPr>
              <a:t>Audio Representation</a:t>
            </a:r>
            <a:endParaRPr b="1" sz="3500">
              <a:solidFill>
                <a:schemeClr val="dk1"/>
              </a:solidFill>
              <a:latin typeface="Caveat"/>
              <a:ea typeface="Caveat"/>
              <a:cs typeface="Caveat"/>
              <a:sym typeface="Cave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74"/>
          <p:cNvSpPr txBox="1"/>
          <p:nvPr>
            <p:ph type="title"/>
          </p:nvPr>
        </p:nvSpPr>
        <p:spPr>
          <a:xfrm>
            <a:off x="60275" y="11125"/>
            <a:ext cx="96843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end-to-end speech translation </a:t>
            </a:r>
            <a:r>
              <a:rPr b="1" lang="en" sz="3000"/>
              <a:t>(e2e)</a:t>
            </a:r>
            <a:endParaRPr b="1" sz="3000"/>
          </a:p>
        </p:txBody>
      </p:sp>
      <p:sp>
        <p:nvSpPr>
          <p:cNvPr id="1036" name="Google Shape;1036;p7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037" name="Google Shape;1037;p74"/>
          <p:cNvGrpSpPr/>
          <p:nvPr/>
        </p:nvGrpSpPr>
        <p:grpSpPr>
          <a:xfrm>
            <a:off x="-187500" y="711000"/>
            <a:ext cx="972900" cy="211800"/>
            <a:chOff x="269700" y="2692200"/>
            <a:chExt cx="972900" cy="211800"/>
          </a:xfrm>
        </p:grpSpPr>
        <p:sp>
          <p:nvSpPr>
            <p:cNvPr id="1038" name="Google Shape;1038;p74"/>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9" name="Google Shape;1039;p74"/>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40" name="Google Shape;1040;p74"/>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41" name="Google Shape;1041;p74"/>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42" name="Google Shape;1042;p74"/>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43" name="Google Shape;1043;p74"/>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44" name="Google Shape;1044;p74"/>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045" name="Google Shape;1045;p74"/>
          <p:cNvGrpSpPr/>
          <p:nvPr/>
        </p:nvGrpSpPr>
        <p:grpSpPr>
          <a:xfrm>
            <a:off x="1038182" y="711000"/>
            <a:ext cx="972900" cy="211800"/>
            <a:chOff x="269700" y="2692200"/>
            <a:chExt cx="972900" cy="211800"/>
          </a:xfrm>
        </p:grpSpPr>
        <p:sp>
          <p:nvSpPr>
            <p:cNvPr id="1046" name="Google Shape;1046;p74"/>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7" name="Google Shape;1047;p74"/>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48" name="Google Shape;1048;p74"/>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49" name="Google Shape;1049;p74"/>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50" name="Google Shape;1050;p74"/>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51" name="Google Shape;1051;p74"/>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52" name="Google Shape;1052;p74"/>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053" name="Google Shape;1053;p74"/>
          <p:cNvGrpSpPr/>
          <p:nvPr/>
        </p:nvGrpSpPr>
        <p:grpSpPr>
          <a:xfrm>
            <a:off x="2263864" y="711000"/>
            <a:ext cx="972900" cy="211800"/>
            <a:chOff x="269700" y="2692200"/>
            <a:chExt cx="972900" cy="211800"/>
          </a:xfrm>
        </p:grpSpPr>
        <p:sp>
          <p:nvSpPr>
            <p:cNvPr id="1054" name="Google Shape;1054;p74"/>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5" name="Google Shape;1055;p74"/>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56" name="Google Shape;1056;p74"/>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57" name="Google Shape;1057;p74"/>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58" name="Google Shape;1058;p74"/>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59" name="Google Shape;1059;p74"/>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60" name="Google Shape;1060;p74"/>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061" name="Google Shape;1061;p74"/>
          <p:cNvGrpSpPr/>
          <p:nvPr/>
        </p:nvGrpSpPr>
        <p:grpSpPr>
          <a:xfrm>
            <a:off x="3489546" y="711000"/>
            <a:ext cx="972900" cy="211800"/>
            <a:chOff x="269700" y="2692200"/>
            <a:chExt cx="972900" cy="211800"/>
          </a:xfrm>
        </p:grpSpPr>
        <p:sp>
          <p:nvSpPr>
            <p:cNvPr id="1062" name="Google Shape;1062;p74"/>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3" name="Google Shape;1063;p74"/>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64" name="Google Shape;1064;p74"/>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65" name="Google Shape;1065;p74"/>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74"/>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67" name="Google Shape;1067;p74"/>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68" name="Google Shape;1068;p74"/>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069" name="Google Shape;1069;p74"/>
          <p:cNvGrpSpPr/>
          <p:nvPr/>
        </p:nvGrpSpPr>
        <p:grpSpPr>
          <a:xfrm>
            <a:off x="4715229" y="711000"/>
            <a:ext cx="972900" cy="211800"/>
            <a:chOff x="269700" y="2692200"/>
            <a:chExt cx="972900" cy="211800"/>
          </a:xfrm>
        </p:grpSpPr>
        <p:sp>
          <p:nvSpPr>
            <p:cNvPr id="1070" name="Google Shape;1070;p74"/>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1" name="Google Shape;1071;p74"/>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72" name="Google Shape;1072;p74"/>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73" name="Google Shape;1073;p74"/>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74" name="Google Shape;1074;p74"/>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75" name="Google Shape;1075;p74"/>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76" name="Google Shape;1076;p74"/>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077" name="Google Shape;1077;p74"/>
          <p:cNvGrpSpPr/>
          <p:nvPr/>
        </p:nvGrpSpPr>
        <p:grpSpPr>
          <a:xfrm>
            <a:off x="5940911" y="711000"/>
            <a:ext cx="972900" cy="211800"/>
            <a:chOff x="269700" y="2692200"/>
            <a:chExt cx="972900" cy="211800"/>
          </a:xfrm>
        </p:grpSpPr>
        <p:sp>
          <p:nvSpPr>
            <p:cNvPr id="1078" name="Google Shape;1078;p74"/>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9" name="Google Shape;1079;p74"/>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80" name="Google Shape;1080;p74"/>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81" name="Google Shape;1081;p74"/>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82" name="Google Shape;1082;p74"/>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83" name="Google Shape;1083;p74"/>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84" name="Google Shape;1084;p74"/>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085" name="Google Shape;1085;p74"/>
          <p:cNvGrpSpPr/>
          <p:nvPr/>
        </p:nvGrpSpPr>
        <p:grpSpPr>
          <a:xfrm>
            <a:off x="7166593" y="711000"/>
            <a:ext cx="972900" cy="211800"/>
            <a:chOff x="269700" y="2692200"/>
            <a:chExt cx="972900" cy="211800"/>
          </a:xfrm>
        </p:grpSpPr>
        <p:sp>
          <p:nvSpPr>
            <p:cNvPr id="1086" name="Google Shape;1086;p74"/>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7" name="Google Shape;1087;p74"/>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88" name="Google Shape;1088;p74"/>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89" name="Google Shape;1089;p74"/>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90" name="Google Shape;1090;p74"/>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91" name="Google Shape;1091;p74"/>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92" name="Google Shape;1092;p74"/>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093" name="Google Shape;1093;p74"/>
          <p:cNvGrpSpPr/>
          <p:nvPr/>
        </p:nvGrpSpPr>
        <p:grpSpPr>
          <a:xfrm>
            <a:off x="8392275" y="711000"/>
            <a:ext cx="972900" cy="211800"/>
            <a:chOff x="269700" y="2692200"/>
            <a:chExt cx="972900" cy="211800"/>
          </a:xfrm>
        </p:grpSpPr>
        <p:sp>
          <p:nvSpPr>
            <p:cNvPr id="1094" name="Google Shape;1094;p74"/>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5" name="Google Shape;1095;p74"/>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96" name="Google Shape;1096;p74"/>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97" name="Google Shape;1097;p74"/>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98" name="Google Shape;1098;p74"/>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099" name="Google Shape;1099;p74"/>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00" name="Google Shape;1100;p74"/>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sp>
        <p:nvSpPr>
          <p:cNvPr id="1101" name="Google Shape;1101;p74"/>
          <p:cNvSpPr/>
          <p:nvPr/>
        </p:nvSpPr>
        <p:spPr>
          <a:xfrm rot="10800000">
            <a:off x="2745275" y="1316475"/>
            <a:ext cx="3263400" cy="10767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4"/>
          <p:cNvSpPr txBox="1"/>
          <p:nvPr/>
        </p:nvSpPr>
        <p:spPr>
          <a:xfrm>
            <a:off x="3118932" y="1669543"/>
            <a:ext cx="2398800" cy="33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1103" name="Google Shape;1103;p74"/>
          <p:cNvSpPr txBox="1"/>
          <p:nvPr/>
        </p:nvSpPr>
        <p:spPr>
          <a:xfrm rot="5400000">
            <a:off x="2766190" y="4181364"/>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1104" name="Google Shape;1104;p74"/>
          <p:cNvSpPr/>
          <p:nvPr/>
        </p:nvSpPr>
        <p:spPr>
          <a:xfrm>
            <a:off x="4231625" y="981125"/>
            <a:ext cx="173400" cy="259200"/>
          </a:xfrm>
          <a:prstGeom prst="downArrow">
            <a:avLst>
              <a:gd fmla="val 50000" name="adj1"/>
              <a:gd fmla="val 5000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4"/>
          <p:cNvSpPr txBox="1"/>
          <p:nvPr/>
        </p:nvSpPr>
        <p:spPr>
          <a:xfrm>
            <a:off x="3299115" y="3343640"/>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75"/>
          <p:cNvSpPr txBox="1"/>
          <p:nvPr>
            <p:ph type="title"/>
          </p:nvPr>
        </p:nvSpPr>
        <p:spPr>
          <a:xfrm>
            <a:off x="60275" y="11125"/>
            <a:ext cx="96843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end-to-end speech translation </a:t>
            </a:r>
            <a:r>
              <a:rPr b="1" lang="en" sz="3000"/>
              <a:t>(e2e)</a:t>
            </a:r>
            <a:endParaRPr b="1" sz="3000"/>
          </a:p>
        </p:txBody>
      </p:sp>
      <p:sp>
        <p:nvSpPr>
          <p:cNvPr id="1111" name="Google Shape;1111;p7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112" name="Google Shape;1112;p75"/>
          <p:cNvGrpSpPr/>
          <p:nvPr/>
        </p:nvGrpSpPr>
        <p:grpSpPr>
          <a:xfrm>
            <a:off x="-187500" y="711000"/>
            <a:ext cx="972900" cy="211800"/>
            <a:chOff x="269700" y="2692200"/>
            <a:chExt cx="972900" cy="211800"/>
          </a:xfrm>
        </p:grpSpPr>
        <p:sp>
          <p:nvSpPr>
            <p:cNvPr id="1113" name="Google Shape;1113;p75"/>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4" name="Google Shape;1114;p75"/>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15" name="Google Shape;1115;p75"/>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16" name="Google Shape;1116;p75"/>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17" name="Google Shape;1117;p75"/>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18" name="Google Shape;1118;p75"/>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19" name="Google Shape;1119;p75"/>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120" name="Google Shape;1120;p75"/>
          <p:cNvGrpSpPr/>
          <p:nvPr/>
        </p:nvGrpSpPr>
        <p:grpSpPr>
          <a:xfrm>
            <a:off x="1038182" y="711000"/>
            <a:ext cx="972900" cy="211800"/>
            <a:chOff x="269700" y="2692200"/>
            <a:chExt cx="972900" cy="211800"/>
          </a:xfrm>
        </p:grpSpPr>
        <p:sp>
          <p:nvSpPr>
            <p:cNvPr id="1121" name="Google Shape;1121;p75"/>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2" name="Google Shape;1122;p75"/>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23" name="Google Shape;1123;p75"/>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24" name="Google Shape;1124;p75"/>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25" name="Google Shape;1125;p75"/>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26" name="Google Shape;1126;p75"/>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27" name="Google Shape;1127;p75"/>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128" name="Google Shape;1128;p75"/>
          <p:cNvGrpSpPr/>
          <p:nvPr/>
        </p:nvGrpSpPr>
        <p:grpSpPr>
          <a:xfrm>
            <a:off x="2263864" y="711000"/>
            <a:ext cx="972900" cy="211800"/>
            <a:chOff x="269700" y="2692200"/>
            <a:chExt cx="972900" cy="211800"/>
          </a:xfrm>
        </p:grpSpPr>
        <p:sp>
          <p:nvSpPr>
            <p:cNvPr id="1129" name="Google Shape;1129;p75"/>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0" name="Google Shape;1130;p75"/>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31" name="Google Shape;1131;p75"/>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32" name="Google Shape;1132;p75"/>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33" name="Google Shape;1133;p75"/>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34" name="Google Shape;1134;p75"/>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35" name="Google Shape;1135;p75"/>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136" name="Google Shape;1136;p75"/>
          <p:cNvGrpSpPr/>
          <p:nvPr/>
        </p:nvGrpSpPr>
        <p:grpSpPr>
          <a:xfrm>
            <a:off x="3489546" y="711000"/>
            <a:ext cx="972900" cy="211800"/>
            <a:chOff x="269700" y="2692200"/>
            <a:chExt cx="972900" cy="211800"/>
          </a:xfrm>
        </p:grpSpPr>
        <p:sp>
          <p:nvSpPr>
            <p:cNvPr id="1137" name="Google Shape;1137;p75"/>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8" name="Google Shape;1138;p75"/>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39" name="Google Shape;1139;p75"/>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40" name="Google Shape;1140;p75"/>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41" name="Google Shape;1141;p75"/>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42" name="Google Shape;1142;p75"/>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43" name="Google Shape;1143;p75"/>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144" name="Google Shape;1144;p75"/>
          <p:cNvGrpSpPr/>
          <p:nvPr/>
        </p:nvGrpSpPr>
        <p:grpSpPr>
          <a:xfrm>
            <a:off x="4715229" y="711000"/>
            <a:ext cx="972900" cy="211800"/>
            <a:chOff x="269700" y="2692200"/>
            <a:chExt cx="972900" cy="211800"/>
          </a:xfrm>
        </p:grpSpPr>
        <p:sp>
          <p:nvSpPr>
            <p:cNvPr id="1145" name="Google Shape;1145;p75"/>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6" name="Google Shape;1146;p75"/>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47" name="Google Shape;1147;p75"/>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48" name="Google Shape;1148;p75"/>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49" name="Google Shape;1149;p75"/>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50" name="Google Shape;1150;p75"/>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51" name="Google Shape;1151;p75"/>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152" name="Google Shape;1152;p75"/>
          <p:cNvGrpSpPr/>
          <p:nvPr/>
        </p:nvGrpSpPr>
        <p:grpSpPr>
          <a:xfrm>
            <a:off x="5940911" y="711000"/>
            <a:ext cx="972900" cy="211800"/>
            <a:chOff x="269700" y="2692200"/>
            <a:chExt cx="972900" cy="211800"/>
          </a:xfrm>
        </p:grpSpPr>
        <p:sp>
          <p:nvSpPr>
            <p:cNvPr id="1153" name="Google Shape;1153;p75"/>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4" name="Google Shape;1154;p75"/>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55" name="Google Shape;1155;p75"/>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56" name="Google Shape;1156;p75"/>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57" name="Google Shape;1157;p75"/>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58" name="Google Shape;1158;p75"/>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59" name="Google Shape;1159;p75"/>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160" name="Google Shape;1160;p75"/>
          <p:cNvGrpSpPr/>
          <p:nvPr/>
        </p:nvGrpSpPr>
        <p:grpSpPr>
          <a:xfrm>
            <a:off x="7166593" y="711000"/>
            <a:ext cx="972900" cy="211800"/>
            <a:chOff x="269700" y="2692200"/>
            <a:chExt cx="972900" cy="211800"/>
          </a:xfrm>
        </p:grpSpPr>
        <p:sp>
          <p:nvSpPr>
            <p:cNvPr id="1161" name="Google Shape;1161;p75"/>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2" name="Google Shape;1162;p75"/>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63" name="Google Shape;1163;p75"/>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64" name="Google Shape;1164;p75"/>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65" name="Google Shape;1165;p75"/>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66" name="Google Shape;1166;p75"/>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67" name="Google Shape;1167;p75"/>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168" name="Google Shape;1168;p75"/>
          <p:cNvGrpSpPr/>
          <p:nvPr/>
        </p:nvGrpSpPr>
        <p:grpSpPr>
          <a:xfrm>
            <a:off x="8392275" y="711000"/>
            <a:ext cx="972900" cy="211800"/>
            <a:chOff x="269700" y="2692200"/>
            <a:chExt cx="972900" cy="211800"/>
          </a:xfrm>
        </p:grpSpPr>
        <p:sp>
          <p:nvSpPr>
            <p:cNvPr id="1169" name="Google Shape;1169;p75"/>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0" name="Google Shape;1170;p75"/>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71" name="Google Shape;1171;p75"/>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72" name="Google Shape;1172;p75"/>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73" name="Google Shape;1173;p75"/>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74" name="Google Shape;1174;p75"/>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75" name="Google Shape;1175;p75"/>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sp>
        <p:nvSpPr>
          <p:cNvPr id="1176" name="Google Shape;1176;p75"/>
          <p:cNvSpPr/>
          <p:nvPr/>
        </p:nvSpPr>
        <p:spPr>
          <a:xfrm rot="10800000">
            <a:off x="2745275" y="1316475"/>
            <a:ext cx="3263400" cy="10767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5"/>
          <p:cNvSpPr txBox="1"/>
          <p:nvPr/>
        </p:nvSpPr>
        <p:spPr>
          <a:xfrm>
            <a:off x="3118932" y="1669543"/>
            <a:ext cx="2398800" cy="33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1178" name="Google Shape;1178;p75"/>
          <p:cNvSpPr txBox="1"/>
          <p:nvPr/>
        </p:nvSpPr>
        <p:spPr>
          <a:xfrm rot="5400000">
            <a:off x="2766190" y="4181364"/>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1179" name="Google Shape;1179;p75"/>
          <p:cNvSpPr/>
          <p:nvPr/>
        </p:nvSpPr>
        <p:spPr>
          <a:xfrm>
            <a:off x="4231625" y="981125"/>
            <a:ext cx="173400" cy="259200"/>
          </a:xfrm>
          <a:prstGeom prst="downArrow">
            <a:avLst>
              <a:gd fmla="val 50000" name="adj1"/>
              <a:gd fmla="val 5000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5"/>
          <p:cNvSpPr/>
          <p:nvPr/>
        </p:nvSpPr>
        <p:spPr>
          <a:xfrm rot="5400000">
            <a:off x="4093500" y="1290550"/>
            <a:ext cx="578100" cy="2870400"/>
          </a:xfrm>
          <a:prstGeom prst="rect">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0.71</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0.12</a:t>
            </a:r>
            <a:endParaRPr/>
          </a:p>
          <a:p>
            <a:pPr indent="0" lvl="0" marL="0" rtl="0" algn="r">
              <a:spcBef>
                <a:spcPts val="0"/>
              </a:spcBef>
              <a:spcAft>
                <a:spcPts val="0"/>
              </a:spcAft>
              <a:buNone/>
            </a:pPr>
            <a:r>
              <a:rPr lang="en"/>
              <a:t>0.51</a:t>
            </a:r>
            <a:endParaRPr/>
          </a:p>
          <a:p>
            <a:pPr indent="0" lvl="0" marL="0" rtl="0" algn="r">
              <a:spcBef>
                <a:spcPts val="0"/>
              </a:spcBef>
              <a:spcAft>
                <a:spcPts val="0"/>
              </a:spcAft>
              <a:buNone/>
            </a:pPr>
            <a:r>
              <a:rPr lang="en"/>
              <a:t>0.05</a:t>
            </a:r>
            <a:endParaRPr/>
          </a:p>
          <a:p>
            <a:pPr indent="0" lvl="0" marL="0" rtl="0" algn="r">
              <a:spcBef>
                <a:spcPts val="0"/>
              </a:spcBef>
              <a:spcAft>
                <a:spcPts val="0"/>
              </a:spcAft>
              <a:buNone/>
            </a:pPr>
            <a:r>
              <a:rPr lang="en"/>
              <a:t>0.74</a:t>
            </a:r>
            <a:endParaRPr/>
          </a:p>
          <a:p>
            <a:pPr indent="0" lvl="0" marL="0" rtl="0" algn="r">
              <a:spcBef>
                <a:spcPts val="0"/>
              </a:spcBef>
              <a:spcAft>
                <a:spcPts val="0"/>
              </a:spcAft>
              <a:buNone/>
            </a:pPr>
            <a:r>
              <a:rPr lang="en"/>
              <a:t>0.01</a:t>
            </a:r>
            <a:endParaRPr/>
          </a:p>
          <a:p>
            <a:pPr indent="0" lvl="0" marL="0" rtl="0" algn="r">
              <a:spcBef>
                <a:spcPts val="0"/>
              </a:spcBef>
              <a:spcAft>
                <a:spcPts val="0"/>
              </a:spcAft>
              <a:buNone/>
            </a:pPr>
            <a:r>
              <a:rPr lang="en"/>
              <a:t>0.56</a:t>
            </a:r>
            <a:endParaRPr/>
          </a:p>
          <a:p>
            <a:pPr indent="0" lvl="0" marL="0" rtl="0" algn="r">
              <a:spcBef>
                <a:spcPts val="0"/>
              </a:spcBef>
              <a:spcAft>
                <a:spcPts val="0"/>
              </a:spcAft>
              <a:buNone/>
            </a:pPr>
            <a:r>
              <a:rPr lang="en"/>
              <a:t>0.67</a:t>
            </a:r>
            <a:endParaRPr/>
          </a:p>
          <a:p>
            <a:pPr indent="0" lvl="0" marL="0" rtl="0" algn="r">
              <a:spcBef>
                <a:spcPts val="0"/>
              </a:spcBef>
              <a:spcAft>
                <a:spcPts val="0"/>
              </a:spcAft>
              <a:buNone/>
            </a:pPr>
            <a:r>
              <a:rPr lang="en"/>
              <a:t>0.98</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0.93</a:t>
            </a:r>
            <a:endParaRPr/>
          </a:p>
          <a:p>
            <a:pPr indent="0" lvl="0" marL="0" rtl="0" algn="r">
              <a:spcBef>
                <a:spcPts val="0"/>
              </a:spcBef>
              <a:spcAft>
                <a:spcPts val="0"/>
              </a:spcAft>
              <a:buNone/>
            </a:pPr>
            <a:r>
              <a:rPr lang="en"/>
              <a:t>0.13</a:t>
            </a:r>
            <a:endParaRPr/>
          </a:p>
          <a:p>
            <a:pPr indent="0" lvl="0" marL="0" rtl="0" algn="r">
              <a:spcBef>
                <a:spcPts val="0"/>
              </a:spcBef>
              <a:spcAft>
                <a:spcPts val="0"/>
              </a:spcAft>
              <a:buNone/>
            </a:pPr>
            <a:r>
              <a:t/>
            </a:r>
            <a:endParaRPr/>
          </a:p>
        </p:txBody>
      </p:sp>
      <p:sp>
        <p:nvSpPr>
          <p:cNvPr id="1181" name="Google Shape;1181;p75"/>
          <p:cNvSpPr txBox="1"/>
          <p:nvPr/>
        </p:nvSpPr>
        <p:spPr>
          <a:xfrm>
            <a:off x="3299115" y="3343640"/>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76"/>
          <p:cNvSpPr txBox="1"/>
          <p:nvPr>
            <p:ph type="title"/>
          </p:nvPr>
        </p:nvSpPr>
        <p:spPr>
          <a:xfrm>
            <a:off x="60275" y="11125"/>
            <a:ext cx="96843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end-to-end speech translation </a:t>
            </a:r>
            <a:r>
              <a:rPr b="1" lang="en" sz="3000"/>
              <a:t>(e2e)</a:t>
            </a:r>
            <a:endParaRPr b="1" sz="3000"/>
          </a:p>
        </p:txBody>
      </p:sp>
      <p:sp>
        <p:nvSpPr>
          <p:cNvPr id="1187" name="Google Shape;1187;p7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188" name="Google Shape;1188;p76"/>
          <p:cNvGrpSpPr/>
          <p:nvPr/>
        </p:nvGrpSpPr>
        <p:grpSpPr>
          <a:xfrm>
            <a:off x="-187500" y="711000"/>
            <a:ext cx="972900" cy="211800"/>
            <a:chOff x="269700" y="2692200"/>
            <a:chExt cx="972900" cy="211800"/>
          </a:xfrm>
        </p:grpSpPr>
        <p:sp>
          <p:nvSpPr>
            <p:cNvPr id="1189" name="Google Shape;1189;p76"/>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0" name="Google Shape;1190;p76"/>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91" name="Google Shape;1191;p76"/>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92" name="Google Shape;1192;p76"/>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93" name="Google Shape;1193;p76"/>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94" name="Google Shape;1194;p76"/>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95" name="Google Shape;1195;p76"/>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196" name="Google Shape;1196;p76"/>
          <p:cNvGrpSpPr/>
          <p:nvPr/>
        </p:nvGrpSpPr>
        <p:grpSpPr>
          <a:xfrm>
            <a:off x="1038182" y="711000"/>
            <a:ext cx="972900" cy="211800"/>
            <a:chOff x="269700" y="2692200"/>
            <a:chExt cx="972900" cy="211800"/>
          </a:xfrm>
        </p:grpSpPr>
        <p:sp>
          <p:nvSpPr>
            <p:cNvPr id="1197" name="Google Shape;1197;p76"/>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8" name="Google Shape;1198;p76"/>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199" name="Google Shape;1199;p76"/>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76"/>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01" name="Google Shape;1201;p76"/>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02" name="Google Shape;1202;p76"/>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03" name="Google Shape;1203;p76"/>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204" name="Google Shape;1204;p76"/>
          <p:cNvGrpSpPr/>
          <p:nvPr/>
        </p:nvGrpSpPr>
        <p:grpSpPr>
          <a:xfrm>
            <a:off x="2263864" y="711000"/>
            <a:ext cx="972900" cy="211800"/>
            <a:chOff x="269700" y="2692200"/>
            <a:chExt cx="972900" cy="211800"/>
          </a:xfrm>
        </p:grpSpPr>
        <p:sp>
          <p:nvSpPr>
            <p:cNvPr id="1205" name="Google Shape;1205;p76"/>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6" name="Google Shape;1206;p76"/>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07" name="Google Shape;1207;p76"/>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08" name="Google Shape;1208;p76"/>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09" name="Google Shape;1209;p76"/>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10" name="Google Shape;1210;p76"/>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11" name="Google Shape;1211;p76"/>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212" name="Google Shape;1212;p76"/>
          <p:cNvGrpSpPr/>
          <p:nvPr/>
        </p:nvGrpSpPr>
        <p:grpSpPr>
          <a:xfrm>
            <a:off x="3489546" y="711000"/>
            <a:ext cx="972900" cy="211800"/>
            <a:chOff x="269700" y="2692200"/>
            <a:chExt cx="972900" cy="211800"/>
          </a:xfrm>
        </p:grpSpPr>
        <p:sp>
          <p:nvSpPr>
            <p:cNvPr id="1213" name="Google Shape;1213;p76"/>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4" name="Google Shape;1214;p76"/>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15" name="Google Shape;1215;p76"/>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16" name="Google Shape;1216;p76"/>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17" name="Google Shape;1217;p76"/>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18" name="Google Shape;1218;p76"/>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19" name="Google Shape;1219;p76"/>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220" name="Google Shape;1220;p76"/>
          <p:cNvGrpSpPr/>
          <p:nvPr/>
        </p:nvGrpSpPr>
        <p:grpSpPr>
          <a:xfrm>
            <a:off x="4715229" y="711000"/>
            <a:ext cx="972900" cy="211800"/>
            <a:chOff x="269700" y="2692200"/>
            <a:chExt cx="972900" cy="211800"/>
          </a:xfrm>
        </p:grpSpPr>
        <p:sp>
          <p:nvSpPr>
            <p:cNvPr id="1221" name="Google Shape;1221;p76"/>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2" name="Google Shape;1222;p76"/>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23" name="Google Shape;1223;p76"/>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24" name="Google Shape;1224;p76"/>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25" name="Google Shape;1225;p76"/>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26" name="Google Shape;1226;p76"/>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27" name="Google Shape;1227;p76"/>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228" name="Google Shape;1228;p76"/>
          <p:cNvGrpSpPr/>
          <p:nvPr/>
        </p:nvGrpSpPr>
        <p:grpSpPr>
          <a:xfrm>
            <a:off x="5940911" y="711000"/>
            <a:ext cx="972900" cy="211800"/>
            <a:chOff x="269700" y="2692200"/>
            <a:chExt cx="972900" cy="211800"/>
          </a:xfrm>
        </p:grpSpPr>
        <p:sp>
          <p:nvSpPr>
            <p:cNvPr id="1229" name="Google Shape;1229;p76"/>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0" name="Google Shape;1230;p76"/>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31" name="Google Shape;1231;p76"/>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32" name="Google Shape;1232;p76"/>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33" name="Google Shape;1233;p76"/>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34" name="Google Shape;1234;p76"/>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35" name="Google Shape;1235;p76"/>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236" name="Google Shape;1236;p76"/>
          <p:cNvGrpSpPr/>
          <p:nvPr/>
        </p:nvGrpSpPr>
        <p:grpSpPr>
          <a:xfrm>
            <a:off x="7166593" y="711000"/>
            <a:ext cx="972900" cy="211800"/>
            <a:chOff x="269700" y="2692200"/>
            <a:chExt cx="972900" cy="211800"/>
          </a:xfrm>
        </p:grpSpPr>
        <p:sp>
          <p:nvSpPr>
            <p:cNvPr id="1237" name="Google Shape;1237;p76"/>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8" name="Google Shape;1238;p76"/>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39" name="Google Shape;1239;p76"/>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40" name="Google Shape;1240;p76"/>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41" name="Google Shape;1241;p76"/>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42" name="Google Shape;1242;p76"/>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43" name="Google Shape;1243;p76"/>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244" name="Google Shape;1244;p76"/>
          <p:cNvGrpSpPr/>
          <p:nvPr/>
        </p:nvGrpSpPr>
        <p:grpSpPr>
          <a:xfrm>
            <a:off x="8392275" y="711000"/>
            <a:ext cx="972900" cy="211800"/>
            <a:chOff x="269700" y="2692200"/>
            <a:chExt cx="972900" cy="211800"/>
          </a:xfrm>
        </p:grpSpPr>
        <p:sp>
          <p:nvSpPr>
            <p:cNvPr id="1245" name="Google Shape;1245;p76"/>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6" name="Google Shape;1246;p76"/>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47" name="Google Shape;1247;p76"/>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48" name="Google Shape;1248;p76"/>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49" name="Google Shape;1249;p76"/>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50" name="Google Shape;1250;p76"/>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51" name="Google Shape;1251;p76"/>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sp>
        <p:nvSpPr>
          <p:cNvPr id="1252" name="Google Shape;1252;p76"/>
          <p:cNvSpPr/>
          <p:nvPr/>
        </p:nvSpPr>
        <p:spPr>
          <a:xfrm rot="10800000">
            <a:off x="2745275" y="1316475"/>
            <a:ext cx="3263400" cy="10767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6"/>
          <p:cNvSpPr txBox="1"/>
          <p:nvPr/>
        </p:nvSpPr>
        <p:spPr>
          <a:xfrm>
            <a:off x="3118932" y="1669543"/>
            <a:ext cx="2398800" cy="33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1254" name="Google Shape;1254;p76"/>
          <p:cNvSpPr txBox="1"/>
          <p:nvPr/>
        </p:nvSpPr>
        <p:spPr>
          <a:xfrm rot="5400000">
            <a:off x="2766190" y="4181364"/>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1255" name="Google Shape;1255;p76"/>
          <p:cNvSpPr/>
          <p:nvPr/>
        </p:nvSpPr>
        <p:spPr>
          <a:xfrm>
            <a:off x="4231625" y="981125"/>
            <a:ext cx="173400" cy="259200"/>
          </a:xfrm>
          <a:prstGeom prst="downArrow">
            <a:avLst>
              <a:gd fmla="val 50000" name="adj1"/>
              <a:gd fmla="val 5000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6"/>
          <p:cNvSpPr/>
          <p:nvPr/>
        </p:nvSpPr>
        <p:spPr>
          <a:xfrm rot="5400000">
            <a:off x="4093500" y="1290550"/>
            <a:ext cx="578100" cy="2870400"/>
          </a:xfrm>
          <a:prstGeom prst="rect">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0.71</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0.12</a:t>
            </a:r>
            <a:endParaRPr/>
          </a:p>
          <a:p>
            <a:pPr indent="0" lvl="0" marL="0" rtl="0" algn="r">
              <a:spcBef>
                <a:spcPts val="0"/>
              </a:spcBef>
              <a:spcAft>
                <a:spcPts val="0"/>
              </a:spcAft>
              <a:buNone/>
            </a:pPr>
            <a:r>
              <a:rPr lang="en"/>
              <a:t>0.51</a:t>
            </a:r>
            <a:endParaRPr/>
          </a:p>
          <a:p>
            <a:pPr indent="0" lvl="0" marL="0" rtl="0" algn="r">
              <a:spcBef>
                <a:spcPts val="0"/>
              </a:spcBef>
              <a:spcAft>
                <a:spcPts val="0"/>
              </a:spcAft>
              <a:buNone/>
            </a:pPr>
            <a:r>
              <a:rPr lang="en"/>
              <a:t>0.05</a:t>
            </a:r>
            <a:endParaRPr/>
          </a:p>
          <a:p>
            <a:pPr indent="0" lvl="0" marL="0" rtl="0" algn="r">
              <a:spcBef>
                <a:spcPts val="0"/>
              </a:spcBef>
              <a:spcAft>
                <a:spcPts val="0"/>
              </a:spcAft>
              <a:buNone/>
            </a:pPr>
            <a:r>
              <a:rPr lang="en"/>
              <a:t>0.74</a:t>
            </a:r>
            <a:endParaRPr/>
          </a:p>
          <a:p>
            <a:pPr indent="0" lvl="0" marL="0" rtl="0" algn="r">
              <a:spcBef>
                <a:spcPts val="0"/>
              </a:spcBef>
              <a:spcAft>
                <a:spcPts val="0"/>
              </a:spcAft>
              <a:buNone/>
            </a:pPr>
            <a:r>
              <a:rPr lang="en"/>
              <a:t>0.01</a:t>
            </a:r>
            <a:endParaRPr/>
          </a:p>
          <a:p>
            <a:pPr indent="0" lvl="0" marL="0" rtl="0" algn="r">
              <a:spcBef>
                <a:spcPts val="0"/>
              </a:spcBef>
              <a:spcAft>
                <a:spcPts val="0"/>
              </a:spcAft>
              <a:buNone/>
            </a:pPr>
            <a:r>
              <a:rPr lang="en"/>
              <a:t>0.56</a:t>
            </a:r>
            <a:endParaRPr/>
          </a:p>
          <a:p>
            <a:pPr indent="0" lvl="0" marL="0" rtl="0" algn="r">
              <a:spcBef>
                <a:spcPts val="0"/>
              </a:spcBef>
              <a:spcAft>
                <a:spcPts val="0"/>
              </a:spcAft>
              <a:buNone/>
            </a:pPr>
            <a:r>
              <a:rPr lang="en"/>
              <a:t>0.67</a:t>
            </a:r>
            <a:endParaRPr/>
          </a:p>
          <a:p>
            <a:pPr indent="0" lvl="0" marL="0" rtl="0" algn="r">
              <a:spcBef>
                <a:spcPts val="0"/>
              </a:spcBef>
              <a:spcAft>
                <a:spcPts val="0"/>
              </a:spcAft>
              <a:buNone/>
            </a:pPr>
            <a:r>
              <a:rPr lang="en"/>
              <a:t>0.98</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0.93</a:t>
            </a:r>
            <a:endParaRPr/>
          </a:p>
          <a:p>
            <a:pPr indent="0" lvl="0" marL="0" rtl="0" algn="r">
              <a:spcBef>
                <a:spcPts val="0"/>
              </a:spcBef>
              <a:spcAft>
                <a:spcPts val="0"/>
              </a:spcAft>
              <a:buNone/>
            </a:pPr>
            <a:r>
              <a:rPr lang="en"/>
              <a:t>0.13</a:t>
            </a:r>
            <a:endParaRPr/>
          </a:p>
          <a:p>
            <a:pPr indent="0" lvl="0" marL="0" rtl="0" algn="r">
              <a:spcBef>
                <a:spcPts val="0"/>
              </a:spcBef>
              <a:spcAft>
                <a:spcPts val="0"/>
              </a:spcAft>
              <a:buNone/>
            </a:pPr>
            <a:r>
              <a:t/>
            </a:r>
            <a:endParaRPr/>
          </a:p>
        </p:txBody>
      </p:sp>
      <p:sp>
        <p:nvSpPr>
          <p:cNvPr id="1257" name="Google Shape;1257;p76"/>
          <p:cNvSpPr/>
          <p:nvPr/>
        </p:nvSpPr>
        <p:spPr>
          <a:xfrm>
            <a:off x="2745275" y="3050550"/>
            <a:ext cx="3263400" cy="10767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6"/>
          <p:cNvSpPr txBox="1"/>
          <p:nvPr/>
        </p:nvSpPr>
        <p:spPr>
          <a:xfrm>
            <a:off x="3299115" y="3343640"/>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2"/>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600">
                <a:solidFill>
                  <a:srgbClr val="CFE2F3"/>
                </a:solidFill>
                <a:latin typeface="Caveat"/>
                <a:ea typeface="Caveat"/>
                <a:cs typeface="Caveat"/>
                <a:sym typeface="Caveat"/>
              </a:rPr>
              <a:t>Sec 1.1</a:t>
            </a:r>
            <a:endParaRPr b="0" sz="3600">
              <a:solidFill>
                <a:srgbClr val="CFE2F3"/>
              </a:solidFill>
              <a:latin typeface="Source Sans Pro"/>
              <a:ea typeface="Source Sans Pro"/>
              <a:cs typeface="Source Sans Pro"/>
              <a:sym typeface="Source Sans Pro"/>
            </a:endParaRPr>
          </a:p>
          <a:p>
            <a:pPr indent="0" lvl="0" marL="0" rtl="0" algn="l">
              <a:spcBef>
                <a:spcPts val="0"/>
              </a:spcBef>
              <a:spcAft>
                <a:spcPts val="0"/>
              </a:spcAft>
              <a:buNone/>
            </a:pPr>
            <a:r>
              <a:rPr lang="en"/>
              <a:t>Task Definition</a:t>
            </a:r>
            <a:endParaRPr/>
          </a:p>
        </p:txBody>
      </p:sp>
      <p:sp>
        <p:nvSpPr>
          <p:cNvPr id="164" name="Google Shape;164;p3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77"/>
          <p:cNvSpPr txBox="1"/>
          <p:nvPr>
            <p:ph type="title"/>
          </p:nvPr>
        </p:nvSpPr>
        <p:spPr>
          <a:xfrm>
            <a:off x="60275" y="11125"/>
            <a:ext cx="96843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end-to-end speech translation </a:t>
            </a:r>
            <a:r>
              <a:rPr b="1" lang="en" sz="3000"/>
              <a:t>(e2e)</a:t>
            </a:r>
            <a:endParaRPr b="1" sz="3000"/>
          </a:p>
        </p:txBody>
      </p:sp>
      <p:sp>
        <p:nvSpPr>
          <p:cNvPr id="1264" name="Google Shape;1264;p7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265" name="Google Shape;1265;p77"/>
          <p:cNvGrpSpPr/>
          <p:nvPr/>
        </p:nvGrpSpPr>
        <p:grpSpPr>
          <a:xfrm>
            <a:off x="-187500" y="711000"/>
            <a:ext cx="972900" cy="211800"/>
            <a:chOff x="269700" y="2692200"/>
            <a:chExt cx="972900" cy="211800"/>
          </a:xfrm>
        </p:grpSpPr>
        <p:sp>
          <p:nvSpPr>
            <p:cNvPr id="1266" name="Google Shape;1266;p77"/>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7" name="Google Shape;1267;p77"/>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68" name="Google Shape;1268;p77"/>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69" name="Google Shape;1269;p77"/>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70" name="Google Shape;1270;p77"/>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71" name="Google Shape;1271;p77"/>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72" name="Google Shape;1272;p77"/>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273" name="Google Shape;1273;p77"/>
          <p:cNvGrpSpPr/>
          <p:nvPr/>
        </p:nvGrpSpPr>
        <p:grpSpPr>
          <a:xfrm>
            <a:off x="1038182" y="711000"/>
            <a:ext cx="972900" cy="211800"/>
            <a:chOff x="269700" y="2692200"/>
            <a:chExt cx="972900" cy="211800"/>
          </a:xfrm>
        </p:grpSpPr>
        <p:sp>
          <p:nvSpPr>
            <p:cNvPr id="1274" name="Google Shape;1274;p77"/>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5" name="Google Shape;1275;p77"/>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76" name="Google Shape;1276;p77"/>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77" name="Google Shape;1277;p77"/>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78" name="Google Shape;1278;p77"/>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79" name="Google Shape;1279;p77"/>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80" name="Google Shape;1280;p77"/>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281" name="Google Shape;1281;p77"/>
          <p:cNvGrpSpPr/>
          <p:nvPr/>
        </p:nvGrpSpPr>
        <p:grpSpPr>
          <a:xfrm>
            <a:off x="2263864" y="711000"/>
            <a:ext cx="972900" cy="211800"/>
            <a:chOff x="269700" y="2692200"/>
            <a:chExt cx="972900" cy="211800"/>
          </a:xfrm>
        </p:grpSpPr>
        <p:sp>
          <p:nvSpPr>
            <p:cNvPr id="1282" name="Google Shape;1282;p77"/>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3" name="Google Shape;1283;p77"/>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84" name="Google Shape;1284;p77"/>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85" name="Google Shape;1285;p77"/>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86" name="Google Shape;1286;p77"/>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87" name="Google Shape;1287;p77"/>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88" name="Google Shape;1288;p77"/>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289" name="Google Shape;1289;p77"/>
          <p:cNvGrpSpPr/>
          <p:nvPr/>
        </p:nvGrpSpPr>
        <p:grpSpPr>
          <a:xfrm>
            <a:off x="3489546" y="711000"/>
            <a:ext cx="972900" cy="211800"/>
            <a:chOff x="269700" y="2692200"/>
            <a:chExt cx="972900" cy="211800"/>
          </a:xfrm>
        </p:grpSpPr>
        <p:sp>
          <p:nvSpPr>
            <p:cNvPr id="1290" name="Google Shape;1290;p77"/>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1" name="Google Shape;1291;p77"/>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77"/>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93" name="Google Shape;1293;p77"/>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94" name="Google Shape;1294;p77"/>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95" name="Google Shape;1295;p77"/>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296" name="Google Shape;1296;p77"/>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297" name="Google Shape;1297;p77"/>
          <p:cNvGrpSpPr/>
          <p:nvPr/>
        </p:nvGrpSpPr>
        <p:grpSpPr>
          <a:xfrm>
            <a:off x="4715229" y="711000"/>
            <a:ext cx="972900" cy="211800"/>
            <a:chOff x="269700" y="2692200"/>
            <a:chExt cx="972900" cy="211800"/>
          </a:xfrm>
        </p:grpSpPr>
        <p:sp>
          <p:nvSpPr>
            <p:cNvPr id="1298" name="Google Shape;1298;p77"/>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9" name="Google Shape;1299;p77"/>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300" name="Google Shape;1300;p77"/>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301" name="Google Shape;1301;p77"/>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302" name="Google Shape;1302;p77"/>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303" name="Google Shape;1303;p77"/>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304" name="Google Shape;1304;p77"/>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305" name="Google Shape;1305;p77"/>
          <p:cNvGrpSpPr/>
          <p:nvPr/>
        </p:nvGrpSpPr>
        <p:grpSpPr>
          <a:xfrm>
            <a:off x="5940911" y="711000"/>
            <a:ext cx="972900" cy="211800"/>
            <a:chOff x="269700" y="2692200"/>
            <a:chExt cx="972900" cy="211800"/>
          </a:xfrm>
        </p:grpSpPr>
        <p:sp>
          <p:nvSpPr>
            <p:cNvPr id="1306" name="Google Shape;1306;p77"/>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7" name="Google Shape;1307;p77"/>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308" name="Google Shape;1308;p77"/>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309" name="Google Shape;1309;p77"/>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310" name="Google Shape;1310;p77"/>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311" name="Google Shape;1311;p77"/>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312" name="Google Shape;1312;p77"/>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313" name="Google Shape;1313;p77"/>
          <p:cNvGrpSpPr/>
          <p:nvPr/>
        </p:nvGrpSpPr>
        <p:grpSpPr>
          <a:xfrm>
            <a:off x="7166593" y="711000"/>
            <a:ext cx="972900" cy="211800"/>
            <a:chOff x="269700" y="2692200"/>
            <a:chExt cx="972900" cy="211800"/>
          </a:xfrm>
        </p:grpSpPr>
        <p:sp>
          <p:nvSpPr>
            <p:cNvPr id="1314" name="Google Shape;1314;p77"/>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5" name="Google Shape;1315;p77"/>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316" name="Google Shape;1316;p77"/>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317" name="Google Shape;1317;p77"/>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318" name="Google Shape;1318;p77"/>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319" name="Google Shape;1319;p77"/>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320" name="Google Shape;1320;p77"/>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321" name="Google Shape;1321;p77"/>
          <p:cNvGrpSpPr/>
          <p:nvPr/>
        </p:nvGrpSpPr>
        <p:grpSpPr>
          <a:xfrm>
            <a:off x="8392275" y="711000"/>
            <a:ext cx="972900" cy="211800"/>
            <a:chOff x="269700" y="2692200"/>
            <a:chExt cx="972900" cy="211800"/>
          </a:xfrm>
        </p:grpSpPr>
        <p:sp>
          <p:nvSpPr>
            <p:cNvPr id="1322" name="Google Shape;1322;p77"/>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3" name="Google Shape;1323;p77"/>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324" name="Google Shape;1324;p77"/>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325" name="Google Shape;1325;p77"/>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326" name="Google Shape;1326;p77"/>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327" name="Google Shape;1327;p77"/>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328" name="Google Shape;1328;p77"/>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sp>
        <p:nvSpPr>
          <p:cNvPr id="1329" name="Google Shape;1329;p77"/>
          <p:cNvSpPr/>
          <p:nvPr/>
        </p:nvSpPr>
        <p:spPr>
          <a:xfrm rot="10800000">
            <a:off x="2745275" y="1316475"/>
            <a:ext cx="3263400" cy="10767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7"/>
          <p:cNvSpPr txBox="1"/>
          <p:nvPr/>
        </p:nvSpPr>
        <p:spPr>
          <a:xfrm>
            <a:off x="3118932" y="1669543"/>
            <a:ext cx="2398800" cy="33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1331" name="Google Shape;1331;p77"/>
          <p:cNvSpPr txBox="1"/>
          <p:nvPr/>
        </p:nvSpPr>
        <p:spPr>
          <a:xfrm rot="5400000">
            <a:off x="2766190" y="4181364"/>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1332" name="Google Shape;1332;p77"/>
          <p:cNvSpPr/>
          <p:nvPr/>
        </p:nvSpPr>
        <p:spPr>
          <a:xfrm>
            <a:off x="4231625" y="981125"/>
            <a:ext cx="173400" cy="259200"/>
          </a:xfrm>
          <a:prstGeom prst="downArrow">
            <a:avLst>
              <a:gd fmla="val 50000" name="adj1"/>
              <a:gd fmla="val 5000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7"/>
          <p:cNvSpPr/>
          <p:nvPr/>
        </p:nvSpPr>
        <p:spPr>
          <a:xfrm rot="5400000">
            <a:off x="4093500" y="1290550"/>
            <a:ext cx="578100" cy="2870400"/>
          </a:xfrm>
          <a:prstGeom prst="rect">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0.71</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0.12</a:t>
            </a:r>
            <a:endParaRPr/>
          </a:p>
          <a:p>
            <a:pPr indent="0" lvl="0" marL="0" rtl="0" algn="r">
              <a:spcBef>
                <a:spcPts val="0"/>
              </a:spcBef>
              <a:spcAft>
                <a:spcPts val="0"/>
              </a:spcAft>
              <a:buNone/>
            </a:pPr>
            <a:r>
              <a:rPr lang="en"/>
              <a:t>0.51</a:t>
            </a:r>
            <a:endParaRPr/>
          </a:p>
          <a:p>
            <a:pPr indent="0" lvl="0" marL="0" rtl="0" algn="r">
              <a:spcBef>
                <a:spcPts val="0"/>
              </a:spcBef>
              <a:spcAft>
                <a:spcPts val="0"/>
              </a:spcAft>
              <a:buNone/>
            </a:pPr>
            <a:r>
              <a:rPr lang="en"/>
              <a:t>0.05</a:t>
            </a:r>
            <a:endParaRPr/>
          </a:p>
          <a:p>
            <a:pPr indent="0" lvl="0" marL="0" rtl="0" algn="r">
              <a:spcBef>
                <a:spcPts val="0"/>
              </a:spcBef>
              <a:spcAft>
                <a:spcPts val="0"/>
              </a:spcAft>
              <a:buNone/>
            </a:pPr>
            <a:r>
              <a:rPr lang="en"/>
              <a:t>0.74</a:t>
            </a:r>
            <a:endParaRPr/>
          </a:p>
          <a:p>
            <a:pPr indent="0" lvl="0" marL="0" rtl="0" algn="r">
              <a:spcBef>
                <a:spcPts val="0"/>
              </a:spcBef>
              <a:spcAft>
                <a:spcPts val="0"/>
              </a:spcAft>
              <a:buNone/>
            </a:pPr>
            <a:r>
              <a:rPr lang="en"/>
              <a:t>0.01</a:t>
            </a:r>
            <a:endParaRPr/>
          </a:p>
          <a:p>
            <a:pPr indent="0" lvl="0" marL="0" rtl="0" algn="r">
              <a:spcBef>
                <a:spcPts val="0"/>
              </a:spcBef>
              <a:spcAft>
                <a:spcPts val="0"/>
              </a:spcAft>
              <a:buNone/>
            </a:pPr>
            <a:r>
              <a:rPr lang="en"/>
              <a:t>0.56</a:t>
            </a:r>
            <a:endParaRPr/>
          </a:p>
          <a:p>
            <a:pPr indent="0" lvl="0" marL="0" rtl="0" algn="r">
              <a:spcBef>
                <a:spcPts val="0"/>
              </a:spcBef>
              <a:spcAft>
                <a:spcPts val="0"/>
              </a:spcAft>
              <a:buNone/>
            </a:pPr>
            <a:r>
              <a:rPr lang="en"/>
              <a:t>0.67</a:t>
            </a:r>
            <a:endParaRPr/>
          </a:p>
          <a:p>
            <a:pPr indent="0" lvl="0" marL="0" rtl="0" algn="r">
              <a:spcBef>
                <a:spcPts val="0"/>
              </a:spcBef>
              <a:spcAft>
                <a:spcPts val="0"/>
              </a:spcAft>
              <a:buNone/>
            </a:pPr>
            <a:r>
              <a:rPr lang="en"/>
              <a:t>0.98</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0.93</a:t>
            </a:r>
            <a:endParaRPr/>
          </a:p>
          <a:p>
            <a:pPr indent="0" lvl="0" marL="0" rtl="0" algn="r">
              <a:spcBef>
                <a:spcPts val="0"/>
              </a:spcBef>
              <a:spcAft>
                <a:spcPts val="0"/>
              </a:spcAft>
              <a:buNone/>
            </a:pPr>
            <a:r>
              <a:rPr lang="en"/>
              <a:t>0.13</a:t>
            </a:r>
            <a:endParaRPr/>
          </a:p>
          <a:p>
            <a:pPr indent="0" lvl="0" marL="0" rtl="0" algn="r">
              <a:spcBef>
                <a:spcPts val="0"/>
              </a:spcBef>
              <a:spcAft>
                <a:spcPts val="0"/>
              </a:spcAft>
              <a:buNone/>
            </a:pPr>
            <a:r>
              <a:t/>
            </a:r>
            <a:endParaRPr/>
          </a:p>
        </p:txBody>
      </p:sp>
      <p:sp>
        <p:nvSpPr>
          <p:cNvPr id="1334" name="Google Shape;1334;p77"/>
          <p:cNvSpPr/>
          <p:nvPr/>
        </p:nvSpPr>
        <p:spPr>
          <a:xfrm>
            <a:off x="2745275" y="3050550"/>
            <a:ext cx="3263400" cy="10767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7"/>
          <p:cNvSpPr txBox="1"/>
          <p:nvPr/>
        </p:nvSpPr>
        <p:spPr>
          <a:xfrm>
            <a:off x="3299115" y="3343640"/>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1336" name="Google Shape;1336;p77"/>
          <p:cNvSpPr/>
          <p:nvPr/>
        </p:nvSpPr>
        <p:spPr>
          <a:xfrm>
            <a:off x="2298850" y="1208013"/>
            <a:ext cx="4314900" cy="3005100"/>
          </a:xfrm>
          <a:prstGeom prst="wedgeRoundRectCallout">
            <a:avLst>
              <a:gd fmla="val -59525" name="adj1"/>
              <a:gd fmla="val 58845" name="adj2"/>
              <a:gd fmla="val 0" name="adj3"/>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7"/>
          <p:cNvSpPr txBox="1"/>
          <p:nvPr>
            <p:ph idx="1" type="body"/>
          </p:nvPr>
        </p:nvSpPr>
        <p:spPr>
          <a:xfrm>
            <a:off x="1006400" y="4504325"/>
            <a:ext cx="6549600" cy="578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b="1" lang="en" sz="2800">
                <a:solidFill>
                  <a:schemeClr val="dk1"/>
                </a:solidFill>
                <a:latin typeface="Caveat"/>
                <a:ea typeface="Caveat"/>
                <a:cs typeface="Caveat"/>
                <a:sym typeface="Caveat"/>
              </a:rPr>
              <a:t>System Architectures</a:t>
            </a:r>
            <a:endParaRPr b="1" sz="3000">
              <a:solidFill>
                <a:schemeClr val="dk1"/>
              </a:solidFill>
              <a:latin typeface="Caveat"/>
              <a:ea typeface="Caveat"/>
              <a:cs typeface="Caveat"/>
              <a:sym typeface="Cave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78"/>
          <p:cNvSpPr txBox="1"/>
          <p:nvPr>
            <p:ph type="title"/>
          </p:nvPr>
        </p:nvSpPr>
        <p:spPr>
          <a:xfrm>
            <a:off x="60275" y="11125"/>
            <a:ext cx="96843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end-to-end speech translation </a:t>
            </a:r>
            <a:r>
              <a:rPr b="1" lang="en" sz="3000"/>
              <a:t>(e2e)</a:t>
            </a:r>
            <a:endParaRPr b="1" sz="3000"/>
          </a:p>
        </p:txBody>
      </p:sp>
      <p:sp>
        <p:nvSpPr>
          <p:cNvPr id="1343" name="Google Shape;1343;p7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44" name="Google Shape;1344;p78"/>
          <p:cNvSpPr txBox="1"/>
          <p:nvPr/>
        </p:nvSpPr>
        <p:spPr>
          <a:xfrm>
            <a:off x="3118932" y="1669543"/>
            <a:ext cx="2398800" cy="33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1345" name="Google Shape;1345;p78"/>
          <p:cNvSpPr/>
          <p:nvPr/>
        </p:nvSpPr>
        <p:spPr>
          <a:xfrm rot="5400000">
            <a:off x="4093500" y="-309650"/>
            <a:ext cx="578100" cy="2870400"/>
          </a:xfrm>
          <a:prstGeom prst="rect">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0.71</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0.12</a:t>
            </a:r>
            <a:endParaRPr/>
          </a:p>
          <a:p>
            <a:pPr indent="0" lvl="0" marL="0" rtl="0" algn="r">
              <a:spcBef>
                <a:spcPts val="0"/>
              </a:spcBef>
              <a:spcAft>
                <a:spcPts val="0"/>
              </a:spcAft>
              <a:buNone/>
            </a:pPr>
            <a:r>
              <a:rPr lang="en"/>
              <a:t>0.51</a:t>
            </a:r>
            <a:endParaRPr/>
          </a:p>
          <a:p>
            <a:pPr indent="0" lvl="0" marL="0" rtl="0" algn="r">
              <a:spcBef>
                <a:spcPts val="0"/>
              </a:spcBef>
              <a:spcAft>
                <a:spcPts val="0"/>
              </a:spcAft>
              <a:buNone/>
            </a:pPr>
            <a:r>
              <a:rPr lang="en"/>
              <a:t>0.05</a:t>
            </a:r>
            <a:endParaRPr/>
          </a:p>
          <a:p>
            <a:pPr indent="0" lvl="0" marL="0" rtl="0" algn="r">
              <a:spcBef>
                <a:spcPts val="0"/>
              </a:spcBef>
              <a:spcAft>
                <a:spcPts val="0"/>
              </a:spcAft>
              <a:buNone/>
            </a:pPr>
            <a:r>
              <a:rPr lang="en"/>
              <a:t>0.74</a:t>
            </a:r>
            <a:endParaRPr/>
          </a:p>
          <a:p>
            <a:pPr indent="0" lvl="0" marL="0" rtl="0" algn="r">
              <a:spcBef>
                <a:spcPts val="0"/>
              </a:spcBef>
              <a:spcAft>
                <a:spcPts val="0"/>
              </a:spcAft>
              <a:buNone/>
            </a:pPr>
            <a:r>
              <a:rPr lang="en"/>
              <a:t>0.01</a:t>
            </a:r>
            <a:endParaRPr/>
          </a:p>
          <a:p>
            <a:pPr indent="0" lvl="0" marL="0" rtl="0" algn="r">
              <a:spcBef>
                <a:spcPts val="0"/>
              </a:spcBef>
              <a:spcAft>
                <a:spcPts val="0"/>
              </a:spcAft>
              <a:buNone/>
            </a:pPr>
            <a:r>
              <a:rPr lang="en"/>
              <a:t>0.56</a:t>
            </a:r>
            <a:endParaRPr/>
          </a:p>
          <a:p>
            <a:pPr indent="0" lvl="0" marL="0" rtl="0" algn="r">
              <a:spcBef>
                <a:spcPts val="0"/>
              </a:spcBef>
              <a:spcAft>
                <a:spcPts val="0"/>
              </a:spcAft>
              <a:buNone/>
            </a:pPr>
            <a:r>
              <a:rPr lang="en"/>
              <a:t>0.67</a:t>
            </a:r>
            <a:endParaRPr/>
          </a:p>
          <a:p>
            <a:pPr indent="0" lvl="0" marL="0" rtl="0" algn="r">
              <a:spcBef>
                <a:spcPts val="0"/>
              </a:spcBef>
              <a:spcAft>
                <a:spcPts val="0"/>
              </a:spcAft>
              <a:buNone/>
            </a:pPr>
            <a:r>
              <a:rPr lang="en"/>
              <a:t>0.98</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0.93</a:t>
            </a:r>
            <a:endParaRPr/>
          </a:p>
          <a:p>
            <a:pPr indent="0" lvl="0" marL="0" rtl="0" algn="r">
              <a:spcBef>
                <a:spcPts val="0"/>
              </a:spcBef>
              <a:spcAft>
                <a:spcPts val="0"/>
              </a:spcAft>
              <a:buNone/>
            </a:pPr>
            <a:r>
              <a:rPr lang="en"/>
              <a:t>0.13</a:t>
            </a:r>
            <a:endParaRPr/>
          </a:p>
          <a:p>
            <a:pPr indent="0" lvl="0" marL="0" rtl="0" algn="r">
              <a:spcBef>
                <a:spcPts val="0"/>
              </a:spcBef>
              <a:spcAft>
                <a:spcPts val="0"/>
              </a:spcAft>
              <a:buNone/>
            </a:pPr>
            <a:r>
              <a:t/>
            </a:r>
            <a:endParaRPr/>
          </a:p>
        </p:txBody>
      </p:sp>
      <p:sp>
        <p:nvSpPr>
          <p:cNvPr id="1346" name="Google Shape;1346;p78"/>
          <p:cNvSpPr/>
          <p:nvPr/>
        </p:nvSpPr>
        <p:spPr>
          <a:xfrm>
            <a:off x="2745275" y="1450350"/>
            <a:ext cx="3263400" cy="10767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8"/>
          <p:cNvSpPr txBox="1"/>
          <p:nvPr/>
        </p:nvSpPr>
        <p:spPr>
          <a:xfrm>
            <a:off x="3299115" y="1743440"/>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1348" name="Google Shape;1348;p78"/>
          <p:cNvSpPr/>
          <p:nvPr/>
        </p:nvSpPr>
        <p:spPr>
          <a:xfrm>
            <a:off x="4231625" y="2657525"/>
            <a:ext cx="173400" cy="393600"/>
          </a:xfrm>
          <a:prstGeom prst="downArrow">
            <a:avLst>
              <a:gd fmla="val 50000" name="adj1"/>
              <a:gd fmla="val 5000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8"/>
          <p:cNvSpPr txBox="1"/>
          <p:nvPr/>
        </p:nvSpPr>
        <p:spPr>
          <a:xfrm>
            <a:off x="-15925" y="2848475"/>
            <a:ext cx="9083700" cy="127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2"/>
                </a:solidFill>
              </a:rPr>
              <a:t>W h a t &lt;space&gt; a &lt;space&gt; w o n d e r f u l &lt;space&gt; t u t o r i a l !</a:t>
            </a:r>
            <a:endParaRPr sz="2400">
              <a:solidFill>
                <a:schemeClr val="dk2"/>
              </a:solidFill>
            </a:endParaRPr>
          </a:p>
          <a:p>
            <a:pPr indent="0" lvl="0" marL="0" rtl="0" algn="l">
              <a:spcBef>
                <a:spcPts val="0"/>
              </a:spcBef>
              <a:spcAft>
                <a:spcPts val="0"/>
              </a:spcAft>
              <a:buNone/>
            </a:pPr>
            <a:r>
              <a:t/>
            </a:r>
            <a:endParaRPr sz="2000">
              <a:solidFill>
                <a:srgbClr val="666666"/>
              </a:solidFill>
              <a:latin typeface="Ubuntu"/>
              <a:ea typeface="Ubuntu"/>
              <a:cs typeface="Ubuntu"/>
              <a:sym typeface="Ubuntu"/>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79"/>
          <p:cNvSpPr txBox="1"/>
          <p:nvPr>
            <p:ph type="title"/>
          </p:nvPr>
        </p:nvSpPr>
        <p:spPr>
          <a:xfrm>
            <a:off x="60275" y="11125"/>
            <a:ext cx="96843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end-to-end speech translation </a:t>
            </a:r>
            <a:r>
              <a:rPr b="1" lang="en" sz="3000"/>
              <a:t>(e2e)</a:t>
            </a:r>
            <a:endParaRPr b="1" sz="3000"/>
          </a:p>
        </p:txBody>
      </p:sp>
      <p:sp>
        <p:nvSpPr>
          <p:cNvPr id="1355" name="Google Shape;1355;p7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6" name="Google Shape;1356;p79"/>
          <p:cNvSpPr txBox="1"/>
          <p:nvPr/>
        </p:nvSpPr>
        <p:spPr>
          <a:xfrm>
            <a:off x="3118932" y="1669543"/>
            <a:ext cx="2398800" cy="33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1357" name="Google Shape;1357;p79"/>
          <p:cNvSpPr/>
          <p:nvPr/>
        </p:nvSpPr>
        <p:spPr>
          <a:xfrm rot="5400000">
            <a:off x="4093500" y="-309650"/>
            <a:ext cx="578100" cy="2870400"/>
          </a:xfrm>
          <a:prstGeom prst="rect">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0.71</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0.12</a:t>
            </a:r>
            <a:endParaRPr/>
          </a:p>
          <a:p>
            <a:pPr indent="0" lvl="0" marL="0" rtl="0" algn="r">
              <a:spcBef>
                <a:spcPts val="0"/>
              </a:spcBef>
              <a:spcAft>
                <a:spcPts val="0"/>
              </a:spcAft>
              <a:buNone/>
            </a:pPr>
            <a:r>
              <a:rPr lang="en"/>
              <a:t>0.51</a:t>
            </a:r>
            <a:endParaRPr/>
          </a:p>
          <a:p>
            <a:pPr indent="0" lvl="0" marL="0" rtl="0" algn="r">
              <a:spcBef>
                <a:spcPts val="0"/>
              </a:spcBef>
              <a:spcAft>
                <a:spcPts val="0"/>
              </a:spcAft>
              <a:buNone/>
            </a:pPr>
            <a:r>
              <a:rPr lang="en"/>
              <a:t>0.05</a:t>
            </a:r>
            <a:endParaRPr/>
          </a:p>
          <a:p>
            <a:pPr indent="0" lvl="0" marL="0" rtl="0" algn="r">
              <a:spcBef>
                <a:spcPts val="0"/>
              </a:spcBef>
              <a:spcAft>
                <a:spcPts val="0"/>
              </a:spcAft>
              <a:buNone/>
            </a:pPr>
            <a:r>
              <a:rPr lang="en"/>
              <a:t>0.74</a:t>
            </a:r>
            <a:endParaRPr/>
          </a:p>
          <a:p>
            <a:pPr indent="0" lvl="0" marL="0" rtl="0" algn="r">
              <a:spcBef>
                <a:spcPts val="0"/>
              </a:spcBef>
              <a:spcAft>
                <a:spcPts val="0"/>
              </a:spcAft>
              <a:buNone/>
            </a:pPr>
            <a:r>
              <a:rPr lang="en"/>
              <a:t>0.01</a:t>
            </a:r>
            <a:endParaRPr/>
          </a:p>
          <a:p>
            <a:pPr indent="0" lvl="0" marL="0" rtl="0" algn="r">
              <a:spcBef>
                <a:spcPts val="0"/>
              </a:spcBef>
              <a:spcAft>
                <a:spcPts val="0"/>
              </a:spcAft>
              <a:buNone/>
            </a:pPr>
            <a:r>
              <a:rPr lang="en"/>
              <a:t>0.56</a:t>
            </a:r>
            <a:endParaRPr/>
          </a:p>
          <a:p>
            <a:pPr indent="0" lvl="0" marL="0" rtl="0" algn="r">
              <a:spcBef>
                <a:spcPts val="0"/>
              </a:spcBef>
              <a:spcAft>
                <a:spcPts val="0"/>
              </a:spcAft>
              <a:buNone/>
            </a:pPr>
            <a:r>
              <a:rPr lang="en"/>
              <a:t>0.67</a:t>
            </a:r>
            <a:endParaRPr/>
          </a:p>
          <a:p>
            <a:pPr indent="0" lvl="0" marL="0" rtl="0" algn="r">
              <a:spcBef>
                <a:spcPts val="0"/>
              </a:spcBef>
              <a:spcAft>
                <a:spcPts val="0"/>
              </a:spcAft>
              <a:buNone/>
            </a:pPr>
            <a:r>
              <a:rPr lang="en"/>
              <a:t>0.98</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0.93</a:t>
            </a:r>
            <a:endParaRPr/>
          </a:p>
          <a:p>
            <a:pPr indent="0" lvl="0" marL="0" rtl="0" algn="r">
              <a:spcBef>
                <a:spcPts val="0"/>
              </a:spcBef>
              <a:spcAft>
                <a:spcPts val="0"/>
              </a:spcAft>
              <a:buNone/>
            </a:pPr>
            <a:r>
              <a:rPr lang="en"/>
              <a:t>0.13</a:t>
            </a:r>
            <a:endParaRPr/>
          </a:p>
          <a:p>
            <a:pPr indent="0" lvl="0" marL="0" rtl="0" algn="r">
              <a:spcBef>
                <a:spcPts val="0"/>
              </a:spcBef>
              <a:spcAft>
                <a:spcPts val="0"/>
              </a:spcAft>
              <a:buNone/>
            </a:pPr>
            <a:r>
              <a:t/>
            </a:r>
            <a:endParaRPr/>
          </a:p>
        </p:txBody>
      </p:sp>
      <p:sp>
        <p:nvSpPr>
          <p:cNvPr id="1358" name="Google Shape;1358;p79"/>
          <p:cNvSpPr/>
          <p:nvPr/>
        </p:nvSpPr>
        <p:spPr>
          <a:xfrm>
            <a:off x="2745275" y="1450350"/>
            <a:ext cx="3263400" cy="10767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9"/>
          <p:cNvSpPr txBox="1"/>
          <p:nvPr/>
        </p:nvSpPr>
        <p:spPr>
          <a:xfrm>
            <a:off x="3299115" y="1743440"/>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1360" name="Google Shape;1360;p79"/>
          <p:cNvSpPr/>
          <p:nvPr/>
        </p:nvSpPr>
        <p:spPr>
          <a:xfrm>
            <a:off x="4231625" y="2657525"/>
            <a:ext cx="173400" cy="393600"/>
          </a:xfrm>
          <a:prstGeom prst="downArrow">
            <a:avLst>
              <a:gd fmla="val 50000" name="adj1"/>
              <a:gd fmla="val 5000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9"/>
          <p:cNvSpPr txBox="1"/>
          <p:nvPr/>
        </p:nvSpPr>
        <p:spPr>
          <a:xfrm>
            <a:off x="1307375" y="2876500"/>
            <a:ext cx="6472200" cy="127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2"/>
                </a:solidFill>
              </a:rPr>
              <a:t>Wh @at a w @on @der @fu @l tut @or @ial!</a:t>
            </a:r>
            <a:endParaRPr sz="2400">
              <a:solidFill>
                <a:schemeClr val="dk2"/>
              </a:solidFill>
            </a:endParaRPr>
          </a:p>
          <a:p>
            <a:pPr indent="0" lvl="0" marL="0" rtl="0" algn="l">
              <a:spcBef>
                <a:spcPts val="0"/>
              </a:spcBef>
              <a:spcAft>
                <a:spcPts val="0"/>
              </a:spcAft>
              <a:buNone/>
            </a:pPr>
            <a:r>
              <a:t/>
            </a:r>
            <a:endParaRPr sz="2000">
              <a:solidFill>
                <a:srgbClr val="666666"/>
              </a:solidFill>
              <a:latin typeface="Ubuntu"/>
              <a:ea typeface="Ubuntu"/>
              <a:cs typeface="Ubuntu"/>
              <a:sym typeface="Ubuntu"/>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80"/>
          <p:cNvSpPr txBox="1"/>
          <p:nvPr>
            <p:ph type="title"/>
          </p:nvPr>
        </p:nvSpPr>
        <p:spPr>
          <a:xfrm>
            <a:off x="60275" y="11125"/>
            <a:ext cx="96843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end-to-end speech translation </a:t>
            </a:r>
            <a:r>
              <a:rPr b="1" lang="en" sz="3000"/>
              <a:t>(e2e)</a:t>
            </a:r>
            <a:endParaRPr b="1" sz="3000"/>
          </a:p>
        </p:txBody>
      </p:sp>
      <p:sp>
        <p:nvSpPr>
          <p:cNvPr id="1367" name="Google Shape;1367;p8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68" name="Google Shape;1368;p80"/>
          <p:cNvSpPr txBox="1"/>
          <p:nvPr/>
        </p:nvSpPr>
        <p:spPr>
          <a:xfrm>
            <a:off x="3118932" y="1669543"/>
            <a:ext cx="2398800" cy="33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1369" name="Google Shape;1369;p80"/>
          <p:cNvSpPr/>
          <p:nvPr/>
        </p:nvSpPr>
        <p:spPr>
          <a:xfrm rot="5400000">
            <a:off x="4093500" y="-309650"/>
            <a:ext cx="578100" cy="2870400"/>
          </a:xfrm>
          <a:prstGeom prst="rect">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0.71</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0.12</a:t>
            </a:r>
            <a:endParaRPr/>
          </a:p>
          <a:p>
            <a:pPr indent="0" lvl="0" marL="0" rtl="0" algn="r">
              <a:spcBef>
                <a:spcPts val="0"/>
              </a:spcBef>
              <a:spcAft>
                <a:spcPts val="0"/>
              </a:spcAft>
              <a:buNone/>
            </a:pPr>
            <a:r>
              <a:rPr lang="en"/>
              <a:t>0.51</a:t>
            </a:r>
            <a:endParaRPr/>
          </a:p>
          <a:p>
            <a:pPr indent="0" lvl="0" marL="0" rtl="0" algn="r">
              <a:spcBef>
                <a:spcPts val="0"/>
              </a:spcBef>
              <a:spcAft>
                <a:spcPts val="0"/>
              </a:spcAft>
              <a:buNone/>
            </a:pPr>
            <a:r>
              <a:rPr lang="en"/>
              <a:t>0.05</a:t>
            </a:r>
            <a:endParaRPr/>
          </a:p>
          <a:p>
            <a:pPr indent="0" lvl="0" marL="0" rtl="0" algn="r">
              <a:spcBef>
                <a:spcPts val="0"/>
              </a:spcBef>
              <a:spcAft>
                <a:spcPts val="0"/>
              </a:spcAft>
              <a:buNone/>
            </a:pPr>
            <a:r>
              <a:rPr lang="en"/>
              <a:t>0.74</a:t>
            </a:r>
            <a:endParaRPr/>
          </a:p>
          <a:p>
            <a:pPr indent="0" lvl="0" marL="0" rtl="0" algn="r">
              <a:spcBef>
                <a:spcPts val="0"/>
              </a:spcBef>
              <a:spcAft>
                <a:spcPts val="0"/>
              </a:spcAft>
              <a:buNone/>
            </a:pPr>
            <a:r>
              <a:rPr lang="en"/>
              <a:t>0.01</a:t>
            </a:r>
            <a:endParaRPr/>
          </a:p>
          <a:p>
            <a:pPr indent="0" lvl="0" marL="0" rtl="0" algn="r">
              <a:spcBef>
                <a:spcPts val="0"/>
              </a:spcBef>
              <a:spcAft>
                <a:spcPts val="0"/>
              </a:spcAft>
              <a:buNone/>
            </a:pPr>
            <a:r>
              <a:rPr lang="en"/>
              <a:t>0.56</a:t>
            </a:r>
            <a:endParaRPr/>
          </a:p>
          <a:p>
            <a:pPr indent="0" lvl="0" marL="0" rtl="0" algn="r">
              <a:spcBef>
                <a:spcPts val="0"/>
              </a:spcBef>
              <a:spcAft>
                <a:spcPts val="0"/>
              </a:spcAft>
              <a:buNone/>
            </a:pPr>
            <a:r>
              <a:rPr lang="en"/>
              <a:t>0.67</a:t>
            </a:r>
            <a:endParaRPr/>
          </a:p>
          <a:p>
            <a:pPr indent="0" lvl="0" marL="0" rtl="0" algn="r">
              <a:spcBef>
                <a:spcPts val="0"/>
              </a:spcBef>
              <a:spcAft>
                <a:spcPts val="0"/>
              </a:spcAft>
              <a:buNone/>
            </a:pPr>
            <a:r>
              <a:rPr lang="en"/>
              <a:t>0.98</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0.93</a:t>
            </a:r>
            <a:endParaRPr/>
          </a:p>
          <a:p>
            <a:pPr indent="0" lvl="0" marL="0" rtl="0" algn="r">
              <a:spcBef>
                <a:spcPts val="0"/>
              </a:spcBef>
              <a:spcAft>
                <a:spcPts val="0"/>
              </a:spcAft>
              <a:buNone/>
            </a:pPr>
            <a:r>
              <a:rPr lang="en"/>
              <a:t>0.13</a:t>
            </a:r>
            <a:endParaRPr/>
          </a:p>
          <a:p>
            <a:pPr indent="0" lvl="0" marL="0" rtl="0" algn="r">
              <a:spcBef>
                <a:spcPts val="0"/>
              </a:spcBef>
              <a:spcAft>
                <a:spcPts val="0"/>
              </a:spcAft>
              <a:buNone/>
            </a:pPr>
            <a:r>
              <a:t/>
            </a:r>
            <a:endParaRPr/>
          </a:p>
        </p:txBody>
      </p:sp>
      <p:sp>
        <p:nvSpPr>
          <p:cNvPr id="1370" name="Google Shape;1370;p80"/>
          <p:cNvSpPr/>
          <p:nvPr/>
        </p:nvSpPr>
        <p:spPr>
          <a:xfrm>
            <a:off x="2745275" y="1450350"/>
            <a:ext cx="3263400" cy="10767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0"/>
          <p:cNvSpPr txBox="1"/>
          <p:nvPr/>
        </p:nvSpPr>
        <p:spPr>
          <a:xfrm>
            <a:off x="3299115" y="1743440"/>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1372" name="Google Shape;1372;p80"/>
          <p:cNvSpPr/>
          <p:nvPr/>
        </p:nvSpPr>
        <p:spPr>
          <a:xfrm>
            <a:off x="4231625" y="2657525"/>
            <a:ext cx="173400" cy="393600"/>
          </a:xfrm>
          <a:prstGeom prst="downArrow">
            <a:avLst>
              <a:gd fmla="val 50000" name="adj1"/>
              <a:gd fmla="val 5000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0"/>
          <p:cNvSpPr txBox="1"/>
          <p:nvPr/>
        </p:nvSpPr>
        <p:spPr>
          <a:xfrm>
            <a:off x="2512225" y="2876500"/>
            <a:ext cx="3774900" cy="127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2"/>
                </a:solidFill>
              </a:rPr>
              <a:t>What a wonderful tutorial!</a:t>
            </a:r>
            <a:endParaRPr sz="2400">
              <a:solidFill>
                <a:schemeClr val="dk2"/>
              </a:solidFill>
            </a:endParaRPr>
          </a:p>
          <a:p>
            <a:pPr indent="0" lvl="0" marL="0" rtl="0" algn="l">
              <a:spcBef>
                <a:spcPts val="0"/>
              </a:spcBef>
              <a:spcAft>
                <a:spcPts val="0"/>
              </a:spcAft>
              <a:buNone/>
            </a:pPr>
            <a:r>
              <a:t/>
            </a:r>
            <a:endParaRPr sz="2000">
              <a:solidFill>
                <a:srgbClr val="666666"/>
              </a:solidFill>
              <a:latin typeface="Ubuntu"/>
              <a:ea typeface="Ubuntu"/>
              <a:cs typeface="Ubuntu"/>
              <a:sym typeface="Ubuntu"/>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81"/>
          <p:cNvSpPr txBox="1"/>
          <p:nvPr>
            <p:ph type="title"/>
          </p:nvPr>
        </p:nvSpPr>
        <p:spPr>
          <a:xfrm>
            <a:off x="60275" y="11125"/>
            <a:ext cx="96843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end-to-end speech translation </a:t>
            </a:r>
            <a:r>
              <a:rPr b="1" lang="en" sz="3000"/>
              <a:t>(e2e)</a:t>
            </a:r>
            <a:endParaRPr b="1" sz="3000"/>
          </a:p>
        </p:txBody>
      </p:sp>
      <p:sp>
        <p:nvSpPr>
          <p:cNvPr id="1379" name="Google Shape;1379;p8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80" name="Google Shape;1380;p81"/>
          <p:cNvSpPr txBox="1"/>
          <p:nvPr/>
        </p:nvSpPr>
        <p:spPr>
          <a:xfrm>
            <a:off x="3118932" y="1669543"/>
            <a:ext cx="2398800" cy="33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1381" name="Google Shape;1381;p81"/>
          <p:cNvSpPr/>
          <p:nvPr/>
        </p:nvSpPr>
        <p:spPr>
          <a:xfrm rot="5400000">
            <a:off x="4093500" y="-309650"/>
            <a:ext cx="578100" cy="2870400"/>
          </a:xfrm>
          <a:prstGeom prst="rect">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0.71</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0.12</a:t>
            </a:r>
            <a:endParaRPr/>
          </a:p>
          <a:p>
            <a:pPr indent="0" lvl="0" marL="0" rtl="0" algn="r">
              <a:spcBef>
                <a:spcPts val="0"/>
              </a:spcBef>
              <a:spcAft>
                <a:spcPts val="0"/>
              </a:spcAft>
              <a:buNone/>
            </a:pPr>
            <a:r>
              <a:rPr lang="en"/>
              <a:t>0.51</a:t>
            </a:r>
            <a:endParaRPr/>
          </a:p>
          <a:p>
            <a:pPr indent="0" lvl="0" marL="0" rtl="0" algn="r">
              <a:spcBef>
                <a:spcPts val="0"/>
              </a:spcBef>
              <a:spcAft>
                <a:spcPts val="0"/>
              </a:spcAft>
              <a:buNone/>
            </a:pPr>
            <a:r>
              <a:rPr lang="en"/>
              <a:t>0.05</a:t>
            </a:r>
            <a:endParaRPr/>
          </a:p>
          <a:p>
            <a:pPr indent="0" lvl="0" marL="0" rtl="0" algn="r">
              <a:spcBef>
                <a:spcPts val="0"/>
              </a:spcBef>
              <a:spcAft>
                <a:spcPts val="0"/>
              </a:spcAft>
              <a:buNone/>
            </a:pPr>
            <a:r>
              <a:rPr lang="en"/>
              <a:t>0.74</a:t>
            </a:r>
            <a:endParaRPr/>
          </a:p>
          <a:p>
            <a:pPr indent="0" lvl="0" marL="0" rtl="0" algn="r">
              <a:spcBef>
                <a:spcPts val="0"/>
              </a:spcBef>
              <a:spcAft>
                <a:spcPts val="0"/>
              </a:spcAft>
              <a:buNone/>
            </a:pPr>
            <a:r>
              <a:rPr lang="en"/>
              <a:t>0.01</a:t>
            </a:r>
            <a:endParaRPr/>
          </a:p>
          <a:p>
            <a:pPr indent="0" lvl="0" marL="0" rtl="0" algn="r">
              <a:spcBef>
                <a:spcPts val="0"/>
              </a:spcBef>
              <a:spcAft>
                <a:spcPts val="0"/>
              </a:spcAft>
              <a:buNone/>
            </a:pPr>
            <a:r>
              <a:rPr lang="en"/>
              <a:t>0.56</a:t>
            </a:r>
            <a:endParaRPr/>
          </a:p>
          <a:p>
            <a:pPr indent="0" lvl="0" marL="0" rtl="0" algn="r">
              <a:spcBef>
                <a:spcPts val="0"/>
              </a:spcBef>
              <a:spcAft>
                <a:spcPts val="0"/>
              </a:spcAft>
              <a:buNone/>
            </a:pPr>
            <a:r>
              <a:rPr lang="en"/>
              <a:t>0.67</a:t>
            </a:r>
            <a:endParaRPr/>
          </a:p>
          <a:p>
            <a:pPr indent="0" lvl="0" marL="0" rtl="0" algn="r">
              <a:spcBef>
                <a:spcPts val="0"/>
              </a:spcBef>
              <a:spcAft>
                <a:spcPts val="0"/>
              </a:spcAft>
              <a:buNone/>
            </a:pPr>
            <a:r>
              <a:rPr lang="en"/>
              <a:t>0.98</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0.93</a:t>
            </a:r>
            <a:endParaRPr/>
          </a:p>
          <a:p>
            <a:pPr indent="0" lvl="0" marL="0" rtl="0" algn="r">
              <a:spcBef>
                <a:spcPts val="0"/>
              </a:spcBef>
              <a:spcAft>
                <a:spcPts val="0"/>
              </a:spcAft>
              <a:buNone/>
            </a:pPr>
            <a:r>
              <a:rPr lang="en"/>
              <a:t>0.13</a:t>
            </a:r>
            <a:endParaRPr/>
          </a:p>
          <a:p>
            <a:pPr indent="0" lvl="0" marL="0" rtl="0" algn="r">
              <a:spcBef>
                <a:spcPts val="0"/>
              </a:spcBef>
              <a:spcAft>
                <a:spcPts val="0"/>
              </a:spcAft>
              <a:buNone/>
            </a:pPr>
            <a:r>
              <a:t/>
            </a:r>
            <a:endParaRPr/>
          </a:p>
        </p:txBody>
      </p:sp>
      <p:sp>
        <p:nvSpPr>
          <p:cNvPr id="1382" name="Google Shape;1382;p81"/>
          <p:cNvSpPr/>
          <p:nvPr/>
        </p:nvSpPr>
        <p:spPr>
          <a:xfrm>
            <a:off x="2745275" y="1450350"/>
            <a:ext cx="3263400" cy="10767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1"/>
          <p:cNvSpPr txBox="1"/>
          <p:nvPr/>
        </p:nvSpPr>
        <p:spPr>
          <a:xfrm>
            <a:off x="3299115" y="1743440"/>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1384" name="Google Shape;1384;p81"/>
          <p:cNvSpPr/>
          <p:nvPr/>
        </p:nvSpPr>
        <p:spPr>
          <a:xfrm>
            <a:off x="4231625" y="2657525"/>
            <a:ext cx="173400" cy="393600"/>
          </a:xfrm>
          <a:prstGeom prst="downArrow">
            <a:avLst>
              <a:gd fmla="val 50000" name="adj1"/>
              <a:gd fmla="val 5000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1"/>
          <p:cNvSpPr txBox="1"/>
          <p:nvPr/>
        </p:nvSpPr>
        <p:spPr>
          <a:xfrm>
            <a:off x="2512225" y="2876500"/>
            <a:ext cx="3774900" cy="127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2"/>
                </a:solidFill>
              </a:rPr>
              <a:t>What a wonderful tutorial!</a:t>
            </a:r>
            <a:endParaRPr sz="2400">
              <a:solidFill>
                <a:schemeClr val="dk2"/>
              </a:solidFill>
            </a:endParaRPr>
          </a:p>
          <a:p>
            <a:pPr indent="0" lvl="0" marL="0" rtl="0" algn="l">
              <a:spcBef>
                <a:spcPts val="0"/>
              </a:spcBef>
              <a:spcAft>
                <a:spcPts val="0"/>
              </a:spcAft>
              <a:buNone/>
            </a:pPr>
            <a:r>
              <a:t/>
            </a:r>
            <a:endParaRPr sz="2000">
              <a:solidFill>
                <a:srgbClr val="666666"/>
              </a:solidFill>
              <a:latin typeface="Ubuntu"/>
              <a:ea typeface="Ubuntu"/>
              <a:cs typeface="Ubuntu"/>
              <a:sym typeface="Ubuntu"/>
            </a:endParaRPr>
          </a:p>
        </p:txBody>
      </p:sp>
      <p:sp>
        <p:nvSpPr>
          <p:cNvPr id="1386" name="Google Shape;1386;p81"/>
          <p:cNvSpPr/>
          <p:nvPr/>
        </p:nvSpPr>
        <p:spPr>
          <a:xfrm>
            <a:off x="2146450" y="2571749"/>
            <a:ext cx="4314900" cy="1242600"/>
          </a:xfrm>
          <a:prstGeom prst="wedgeRoundRectCallout">
            <a:avLst>
              <a:gd fmla="val -7512" name="adj1"/>
              <a:gd fmla="val 89528" name="adj2"/>
              <a:gd fmla="val 0" name="adj3"/>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1"/>
          <p:cNvSpPr txBox="1"/>
          <p:nvPr>
            <p:ph idx="1" type="body"/>
          </p:nvPr>
        </p:nvSpPr>
        <p:spPr>
          <a:xfrm>
            <a:off x="1082600" y="4378925"/>
            <a:ext cx="6549600" cy="55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b="1" lang="en" sz="2800">
                <a:solidFill>
                  <a:schemeClr val="dk1"/>
                </a:solidFill>
                <a:latin typeface="Caveat"/>
                <a:ea typeface="Caveat"/>
                <a:cs typeface="Caveat"/>
                <a:sym typeface="Caveat"/>
              </a:rPr>
              <a:t>Output Representation</a:t>
            </a:r>
            <a:endParaRPr b="1" sz="3000">
              <a:solidFill>
                <a:schemeClr val="dk1"/>
              </a:solidFill>
              <a:latin typeface="Caveat"/>
              <a:ea typeface="Caveat"/>
              <a:cs typeface="Caveat"/>
              <a:sym typeface="Cave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82"/>
          <p:cNvSpPr txBox="1"/>
          <p:nvPr>
            <p:ph type="title"/>
          </p:nvPr>
        </p:nvSpPr>
        <p:spPr>
          <a:xfrm>
            <a:off x="60275" y="11125"/>
            <a:ext cx="96843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Sequence-to-Sequence Model</a:t>
            </a:r>
            <a:endParaRPr sz="3000"/>
          </a:p>
        </p:txBody>
      </p:sp>
      <p:sp>
        <p:nvSpPr>
          <p:cNvPr id="1393" name="Google Shape;1393;p8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394" name="Google Shape;1394;p82"/>
          <p:cNvGrpSpPr/>
          <p:nvPr/>
        </p:nvGrpSpPr>
        <p:grpSpPr>
          <a:xfrm>
            <a:off x="1573074" y="798366"/>
            <a:ext cx="5030560" cy="1652062"/>
            <a:chOff x="1573150" y="2017625"/>
            <a:chExt cx="5995900" cy="2144700"/>
          </a:xfrm>
        </p:grpSpPr>
        <p:sp>
          <p:nvSpPr>
            <p:cNvPr id="1395" name="Google Shape;1395;p82"/>
            <p:cNvSpPr/>
            <p:nvPr/>
          </p:nvSpPr>
          <p:spPr>
            <a:xfrm rot="5400000">
              <a:off x="1775350" y="1815425"/>
              <a:ext cx="2144700" cy="25491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2"/>
            <p:cNvSpPr/>
            <p:nvPr/>
          </p:nvSpPr>
          <p:spPr>
            <a:xfrm>
              <a:off x="4253700" y="2379425"/>
              <a:ext cx="634800" cy="1421100"/>
            </a:xfrm>
            <a:prstGeom prst="rect">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1000"/>
                <a:t>0.71</a:t>
              </a:r>
              <a:endParaRPr sz="1000"/>
            </a:p>
            <a:p>
              <a:pPr indent="0" lvl="0" marL="0" rtl="0" algn="r">
                <a:spcBef>
                  <a:spcPts val="0"/>
                </a:spcBef>
                <a:spcAft>
                  <a:spcPts val="0"/>
                </a:spcAft>
                <a:buNone/>
              </a:pPr>
              <a:r>
                <a:rPr lang="en" sz="1000"/>
                <a:t>0.34</a:t>
              </a:r>
              <a:endParaRPr sz="1000"/>
            </a:p>
            <a:p>
              <a:pPr indent="0" lvl="0" marL="0" rtl="0" algn="r">
                <a:spcBef>
                  <a:spcPts val="0"/>
                </a:spcBef>
                <a:spcAft>
                  <a:spcPts val="0"/>
                </a:spcAft>
                <a:buNone/>
              </a:pPr>
              <a:r>
                <a:rPr lang="en" sz="1000"/>
                <a:t>0.12</a:t>
              </a:r>
              <a:endParaRPr sz="1000"/>
            </a:p>
            <a:p>
              <a:pPr indent="0" lvl="0" marL="0" rtl="0" algn="r">
                <a:spcBef>
                  <a:spcPts val="0"/>
                </a:spcBef>
                <a:spcAft>
                  <a:spcPts val="0"/>
                </a:spcAft>
                <a:buNone/>
              </a:pPr>
              <a:r>
                <a:rPr lang="en" sz="1000"/>
                <a:t>0.51</a:t>
              </a:r>
              <a:endParaRPr sz="1000"/>
            </a:p>
            <a:p>
              <a:pPr indent="0" lvl="0" marL="0" rtl="0" algn="r">
                <a:spcBef>
                  <a:spcPts val="0"/>
                </a:spcBef>
                <a:spcAft>
                  <a:spcPts val="0"/>
                </a:spcAft>
                <a:buNone/>
              </a:pPr>
              <a:r>
                <a:rPr lang="en" sz="1000"/>
                <a:t>0.05</a:t>
              </a:r>
              <a:endParaRPr sz="1000"/>
            </a:p>
            <a:p>
              <a:pPr indent="0" lvl="0" marL="0" rtl="0" algn="r">
                <a:spcBef>
                  <a:spcPts val="0"/>
                </a:spcBef>
                <a:spcAft>
                  <a:spcPts val="0"/>
                </a:spcAft>
                <a:buNone/>
              </a:pPr>
              <a:r>
                <a:rPr lang="en" sz="1000"/>
                <a:t>0.74</a:t>
              </a:r>
              <a:endParaRPr sz="1000"/>
            </a:p>
          </p:txBody>
        </p:sp>
        <p:sp>
          <p:nvSpPr>
            <p:cNvPr id="1397" name="Google Shape;1397;p82"/>
            <p:cNvSpPr txBox="1"/>
            <p:nvPr/>
          </p:nvSpPr>
          <p:spPr>
            <a:xfrm>
              <a:off x="4243650" y="2356625"/>
              <a:ext cx="361800" cy="14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a:p>
          </p:txBody>
        </p:sp>
        <p:sp>
          <p:nvSpPr>
            <p:cNvPr id="1398" name="Google Shape;1398;p82"/>
            <p:cNvSpPr/>
            <p:nvPr/>
          </p:nvSpPr>
          <p:spPr>
            <a:xfrm rot="-5400000">
              <a:off x="5222150" y="1815425"/>
              <a:ext cx="2144700" cy="25491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2"/>
            <p:cNvSpPr txBox="1"/>
            <p:nvPr/>
          </p:nvSpPr>
          <p:spPr>
            <a:xfrm>
              <a:off x="1722354" y="2850425"/>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1400" name="Google Shape;1400;p82"/>
            <p:cNvSpPr txBox="1"/>
            <p:nvPr/>
          </p:nvSpPr>
          <p:spPr>
            <a:xfrm>
              <a:off x="5240129" y="2850425"/>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grpSp>
      <p:sp>
        <p:nvSpPr>
          <p:cNvPr id="1401" name="Google Shape;1401;p82"/>
          <p:cNvSpPr txBox="1"/>
          <p:nvPr>
            <p:ph idx="1" type="body"/>
          </p:nvPr>
        </p:nvSpPr>
        <p:spPr>
          <a:xfrm>
            <a:off x="106150" y="2347125"/>
            <a:ext cx="3959400" cy="26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38761D"/>
                </a:solidFill>
              </a:rPr>
              <a:t>Pros</a:t>
            </a:r>
            <a:r>
              <a:rPr lang="en" sz="2000"/>
              <a:t>:</a:t>
            </a:r>
            <a:endParaRPr sz="2000"/>
          </a:p>
          <a:p>
            <a:pPr indent="-355600" lvl="0" marL="457200" rtl="0" algn="l">
              <a:spcBef>
                <a:spcPts val="1600"/>
              </a:spcBef>
              <a:spcAft>
                <a:spcPts val="0"/>
              </a:spcAft>
              <a:buSzPts val="2000"/>
              <a:buChar char="●"/>
            </a:pPr>
            <a:r>
              <a:rPr lang="en" sz="2000"/>
              <a:t>Direct access to the audio during translation</a:t>
            </a:r>
            <a:endParaRPr sz="2000"/>
          </a:p>
          <a:p>
            <a:pPr indent="-355600" lvl="0" marL="457200" rtl="0" algn="l">
              <a:spcBef>
                <a:spcPts val="1000"/>
              </a:spcBef>
              <a:spcAft>
                <a:spcPts val="0"/>
              </a:spcAft>
              <a:buSzPts val="2000"/>
              <a:buChar char="●"/>
            </a:pPr>
            <a:r>
              <a:rPr lang="en" sz="2000"/>
              <a:t>No error propagation</a:t>
            </a:r>
            <a:endParaRPr sz="2000"/>
          </a:p>
          <a:p>
            <a:pPr indent="-355600" lvl="0" marL="457200" rtl="0" algn="l">
              <a:spcBef>
                <a:spcPts val="1000"/>
              </a:spcBef>
              <a:spcAft>
                <a:spcPts val="1600"/>
              </a:spcAft>
              <a:buSzPts val="2000"/>
              <a:buChar char="●"/>
            </a:pPr>
            <a:r>
              <a:rPr lang="en" sz="2000"/>
              <a:t>One system to maintain</a:t>
            </a:r>
            <a:endParaRPr sz="22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83"/>
          <p:cNvSpPr txBox="1"/>
          <p:nvPr>
            <p:ph type="title"/>
          </p:nvPr>
        </p:nvSpPr>
        <p:spPr>
          <a:xfrm>
            <a:off x="60275" y="11125"/>
            <a:ext cx="96843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Sequence-to-Sequence Model</a:t>
            </a:r>
            <a:endParaRPr sz="3000"/>
          </a:p>
        </p:txBody>
      </p:sp>
      <p:sp>
        <p:nvSpPr>
          <p:cNvPr id="1407" name="Google Shape;1407;p8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408" name="Google Shape;1408;p83"/>
          <p:cNvGrpSpPr/>
          <p:nvPr/>
        </p:nvGrpSpPr>
        <p:grpSpPr>
          <a:xfrm>
            <a:off x="1573074" y="798366"/>
            <a:ext cx="5030560" cy="1652062"/>
            <a:chOff x="1573150" y="2017625"/>
            <a:chExt cx="5995900" cy="2144700"/>
          </a:xfrm>
        </p:grpSpPr>
        <p:sp>
          <p:nvSpPr>
            <p:cNvPr id="1409" name="Google Shape;1409;p83"/>
            <p:cNvSpPr/>
            <p:nvPr/>
          </p:nvSpPr>
          <p:spPr>
            <a:xfrm rot="5400000">
              <a:off x="1775350" y="1815425"/>
              <a:ext cx="2144700" cy="25491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3"/>
            <p:cNvSpPr/>
            <p:nvPr/>
          </p:nvSpPr>
          <p:spPr>
            <a:xfrm>
              <a:off x="4253700" y="2379425"/>
              <a:ext cx="634800" cy="1421100"/>
            </a:xfrm>
            <a:prstGeom prst="rect">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1000"/>
                <a:t>0.71</a:t>
              </a:r>
              <a:endParaRPr sz="1000"/>
            </a:p>
            <a:p>
              <a:pPr indent="0" lvl="0" marL="0" rtl="0" algn="r">
                <a:spcBef>
                  <a:spcPts val="0"/>
                </a:spcBef>
                <a:spcAft>
                  <a:spcPts val="0"/>
                </a:spcAft>
                <a:buNone/>
              </a:pPr>
              <a:r>
                <a:rPr lang="en" sz="1000"/>
                <a:t>0.34</a:t>
              </a:r>
              <a:endParaRPr sz="1000"/>
            </a:p>
            <a:p>
              <a:pPr indent="0" lvl="0" marL="0" rtl="0" algn="r">
                <a:spcBef>
                  <a:spcPts val="0"/>
                </a:spcBef>
                <a:spcAft>
                  <a:spcPts val="0"/>
                </a:spcAft>
                <a:buNone/>
              </a:pPr>
              <a:r>
                <a:rPr lang="en" sz="1000"/>
                <a:t>0.12</a:t>
              </a:r>
              <a:endParaRPr sz="1000"/>
            </a:p>
            <a:p>
              <a:pPr indent="0" lvl="0" marL="0" rtl="0" algn="r">
                <a:spcBef>
                  <a:spcPts val="0"/>
                </a:spcBef>
                <a:spcAft>
                  <a:spcPts val="0"/>
                </a:spcAft>
                <a:buNone/>
              </a:pPr>
              <a:r>
                <a:rPr lang="en" sz="1000"/>
                <a:t>0.51</a:t>
              </a:r>
              <a:endParaRPr sz="1000"/>
            </a:p>
            <a:p>
              <a:pPr indent="0" lvl="0" marL="0" rtl="0" algn="r">
                <a:spcBef>
                  <a:spcPts val="0"/>
                </a:spcBef>
                <a:spcAft>
                  <a:spcPts val="0"/>
                </a:spcAft>
                <a:buNone/>
              </a:pPr>
              <a:r>
                <a:rPr lang="en" sz="1000"/>
                <a:t>0.05</a:t>
              </a:r>
              <a:endParaRPr sz="1000"/>
            </a:p>
            <a:p>
              <a:pPr indent="0" lvl="0" marL="0" rtl="0" algn="r">
                <a:spcBef>
                  <a:spcPts val="0"/>
                </a:spcBef>
                <a:spcAft>
                  <a:spcPts val="0"/>
                </a:spcAft>
                <a:buNone/>
              </a:pPr>
              <a:r>
                <a:rPr lang="en" sz="1000"/>
                <a:t>0.74</a:t>
              </a:r>
              <a:endParaRPr sz="1000"/>
            </a:p>
          </p:txBody>
        </p:sp>
        <p:sp>
          <p:nvSpPr>
            <p:cNvPr id="1411" name="Google Shape;1411;p83"/>
            <p:cNvSpPr txBox="1"/>
            <p:nvPr/>
          </p:nvSpPr>
          <p:spPr>
            <a:xfrm>
              <a:off x="4243650" y="2356625"/>
              <a:ext cx="361800" cy="14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a:p>
          </p:txBody>
        </p:sp>
        <p:sp>
          <p:nvSpPr>
            <p:cNvPr id="1412" name="Google Shape;1412;p83"/>
            <p:cNvSpPr/>
            <p:nvPr/>
          </p:nvSpPr>
          <p:spPr>
            <a:xfrm rot="-5400000">
              <a:off x="5222150" y="1815425"/>
              <a:ext cx="2144700" cy="25491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3"/>
            <p:cNvSpPr txBox="1"/>
            <p:nvPr/>
          </p:nvSpPr>
          <p:spPr>
            <a:xfrm>
              <a:off x="1722354" y="2850425"/>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1414" name="Google Shape;1414;p83"/>
            <p:cNvSpPr txBox="1"/>
            <p:nvPr/>
          </p:nvSpPr>
          <p:spPr>
            <a:xfrm>
              <a:off x="5240129" y="2850425"/>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grpSp>
      <p:sp>
        <p:nvSpPr>
          <p:cNvPr id="1415" name="Google Shape;1415;p83"/>
          <p:cNvSpPr txBox="1"/>
          <p:nvPr>
            <p:ph idx="1" type="body"/>
          </p:nvPr>
        </p:nvSpPr>
        <p:spPr>
          <a:xfrm>
            <a:off x="106150" y="2347125"/>
            <a:ext cx="3959400" cy="26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38761D"/>
                </a:solidFill>
              </a:rPr>
              <a:t>Pros</a:t>
            </a:r>
            <a:r>
              <a:rPr lang="en" sz="2000"/>
              <a:t>:</a:t>
            </a:r>
            <a:endParaRPr sz="2000"/>
          </a:p>
          <a:p>
            <a:pPr indent="-355600" lvl="0" marL="457200" rtl="0" algn="l">
              <a:spcBef>
                <a:spcPts val="1600"/>
              </a:spcBef>
              <a:spcAft>
                <a:spcPts val="0"/>
              </a:spcAft>
              <a:buSzPts val="2000"/>
              <a:buChar char="●"/>
            </a:pPr>
            <a:r>
              <a:rPr lang="en" sz="2000"/>
              <a:t>Direct access to the audio during translation</a:t>
            </a:r>
            <a:endParaRPr sz="2000"/>
          </a:p>
          <a:p>
            <a:pPr indent="-355600" lvl="0" marL="457200" rtl="0" algn="l">
              <a:spcBef>
                <a:spcPts val="1000"/>
              </a:spcBef>
              <a:spcAft>
                <a:spcPts val="0"/>
              </a:spcAft>
              <a:buSzPts val="2000"/>
              <a:buChar char="●"/>
            </a:pPr>
            <a:r>
              <a:rPr lang="en" sz="2000"/>
              <a:t>No error propagation</a:t>
            </a:r>
            <a:endParaRPr sz="2000"/>
          </a:p>
          <a:p>
            <a:pPr indent="-355600" lvl="0" marL="457200" rtl="0" algn="l">
              <a:spcBef>
                <a:spcPts val="1000"/>
              </a:spcBef>
              <a:spcAft>
                <a:spcPts val="1600"/>
              </a:spcAft>
              <a:buSzPts val="2000"/>
              <a:buChar char="●"/>
            </a:pPr>
            <a:r>
              <a:rPr lang="en" sz="2000"/>
              <a:t>One system to maintain</a:t>
            </a:r>
            <a:endParaRPr sz="2200"/>
          </a:p>
        </p:txBody>
      </p:sp>
      <p:sp>
        <p:nvSpPr>
          <p:cNvPr id="1416" name="Google Shape;1416;p83"/>
          <p:cNvSpPr txBox="1"/>
          <p:nvPr>
            <p:ph idx="1" type="body"/>
          </p:nvPr>
        </p:nvSpPr>
        <p:spPr>
          <a:xfrm>
            <a:off x="4732725" y="2450425"/>
            <a:ext cx="4288500" cy="26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0000"/>
                </a:solidFill>
              </a:rPr>
              <a:t>Cons</a:t>
            </a:r>
            <a:r>
              <a:rPr lang="en" sz="2000"/>
              <a:t>:</a:t>
            </a:r>
            <a:endParaRPr sz="2000"/>
          </a:p>
          <a:p>
            <a:pPr indent="-355600" lvl="0" marL="457200" rtl="0" algn="l">
              <a:spcBef>
                <a:spcPts val="1600"/>
              </a:spcBef>
              <a:spcAft>
                <a:spcPts val="0"/>
              </a:spcAft>
              <a:buSzPts val="2000"/>
              <a:buChar char="●"/>
            </a:pPr>
            <a:r>
              <a:rPr lang="en" sz="2000"/>
              <a:t>Less consolidated technology </a:t>
            </a:r>
            <a:endParaRPr sz="2200"/>
          </a:p>
          <a:p>
            <a:pPr indent="-355600" lvl="0" marL="457200" rtl="0" algn="l">
              <a:spcBef>
                <a:spcPts val="1000"/>
              </a:spcBef>
              <a:spcAft>
                <a:spcPts val="0"/>
              </a:spcAft>
              <a:buSzPts val="2000"/>
              <a:buChar char="●"/>
            </a:pPr>
            <a:r>
              <a:rPr lang="en" sz="2000"/>
              <a:t>Scarcity of training data</a:t>
            </a:r>
            <a:endParaRPr sz="2000"/>
          </a:p>
          <a:p>
            <a:pPr indent="-355600" lvl="0" marL="457200" rtl="0" algn="l">
              <a:spcBef>
                <a:spcPts val="1000"/>
              </a:spcBef>
              <a:spcAft>
                <a:spcPts val="0"/>
              </a:spcAft>
              <a:buSzPts val="2000"/>
              <a:buChar char="●"/>
            </a:pPr>
            <a:r>
              <a:rPr lang="en" sz="2000"/>
              <a:t>Non-</a:t>
            </a:r>
            <a:r>
              <a:rPr lang="en" sz="2000"/>
              <a:t>monotonic alignment</a:t>
            </a:r>
            <a:r>
              <a:rPr lang="en" sz="2000"/>
              <a:t>s</a:t>
            </a:r>
            <a:r>
              <a:rPr lang="en" sz="2000"/>
              <a:t> audio-text</a:t>
            </a:r>
            <a:endParaRPr sz="2000"/>
          </a:p>
          <a:p>
            <a:pPr indent="0" lvl="0" marL="0" rtl="0" algn="l">
              <a:spcBef>
                <a:spcPts val="1000"/>
              </a:spcBef>
              <a:spcAft>
                <a:spcPts val="1600"/>
              </a:spcAft>
              <a:buNone/>
            </a:pPr>
            <a:r>
              <a:t/>
            </a:r>
            <a:endParaRPr sz="22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84"/>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Cascade vs </a:t>
            </a:r>
            <a:r>
              <a:rPr lang="en" sz="3600">
                <a:latin typeface="Calibri"/>
                <a:ea typeface="Calibri"/>
                <a:cs typeface="Calibri"/>
                <a:sym typeface="Calibri"/>
              </a:rPr>
              <a:t>End-to-End</a:t>
            </a:r>
            <a:r>
              <a:rPr b="1" lang="en" sz="3600">
                <a:latin typeface="Calibri"/>
                <a:ea typeface="Calibri"/>
                <a:cs typeface="Calibri"/>
                <a:sym typeface="Calibri"/>
              </a:rPr>
              <a:t> Systems</a:t>
            </a:r>
            <a:endParaRPr sz="3600"/>
          </a:p>
        </p:txBody>
      </p:sp>
      <p:sp>
        <p:nvSpPr>
          <p:cNvPr id="1422" name="Google Shape;1422;p8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423" name="Google Shape;1423;p84"/>
          <p:cNvCxnSpPr/>
          <p:nvPr/>
        </p:nvCxnSpPr>
        <p:spPr>
          <a:xfrm>
            <a:off x="4617000" y="1159013"/>
            <a:ext cx="40800" cy="3988800"/>
          </a:xfrm>
          <a:prstGeom prst="straightConnector1">
            <a:avLst/>
          </a:prstGeom>
          <a:noFill/>
          <a:ln cap="flat" cmpd="sng" w="28575">
            <a:solidFill>
              <a:srgbClr val="595959"/>
            </a:solidFill>
            <a:prstDash val="solid"/>
            <a:round/>
            <a:headEnd len="med" w="med" type="none"/>
            <a:tailEnd len="med" w="med" type="none"/>
          </a:ln>
        </p:spPr>
      </p:cxnSp>
      <p:sp>
        <p:nvSpPr>
          <p:cNvPr id="1424" name="Google Shape;1424;p84"/>
          <p:cNvSpPr txBox="1"/>
          <p:nvPr/>
        </p:nvSpPr>
        <p:spPr>
          <a:xfrm>
            <a:off x="6022074" y="1225625"/>
            <a:ext cx="2338200" cy="4764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End-to-End</a:t>
            </a:r>
            <a:endParaRPr b="1" sz="2400">
              <a:solidFill>
                <a:srgbClr val="FFFFFF"/>
              </a:solidFill>
            </a:endParaRPr>
          </a:p>
        </p:txBody>
      </p:sp>
      <p:sp>
        <p:nvSpPr>
          <p:cNvPr id="1425" name="Google Shape;1425;p84"/>
          <p:cNvSpPr txBox="1"/>
          <p:nvPr/>
        </p:nvSpPr>
        <p:spPr>
          <a:xfrm>
            <a:off x="1240475" y="1225625"/>
            <a:ext cx="2270400" cy="476400"/>
          </a:xfrm>
          <a:prstGeom prst="rect">
            <a:avLst/>
          </a:prstGeom>
          <a:solidFill>
            <a:srgbClr val="FF99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Cascade</a:t>
            </a:r>
            <a:endParaRPr b="1" sz="2400">
              <a:solidFill>
                <a:srgbClr val="FFFFFF"/>
              </a:solidFill>
            </a:endParaRPr>
          </a:p>
        </p:txBody>
      </p:sp>
      <p:sp>
        <p:nvSpPr>
          <p:cNvPr id="1426" name="Google Shape;1426;p84"/>
          <p:cNvSpPr txBox="1"/>
          <p:nvPr/>
        </p:nvSpPr>
        <p:spPr>
          <a:xfrm>
            <a:off x="311700" y="1757525"/>
            <a:ext cx="3999900" cy="31161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6AA84F"/>
              </a:buClr>
              <a:buSzPts val="2400"/>
              <a:buChar char="✓"/>
            </a:pPr>
            <a:r>
              <a:rPr lang="en" sz="2400">
                <a:solidFill>
                  <a:schemeClr val="lt2"/>
                </a:solidFill>
              </a:rPr>
              <a:t>Large corpora for ASR and MT</a:t>
            </a:r>
            <a:endParaRPr sz="2400">
              <a:solidFill>
                <a:schemeClr val="lt2"/>
              </a:solidFill>
            </a:endParaRPr>
          </a:p>
          <a:p>
            <a:pPr indent="-381000" lvl="0" marL="457200" rtl="0" algn="l">
              <a:lnSpc>
                <a:spcPct val="115000"/>
              </a:lnSpc>
              <a:spcBef>
                <a:spcPts val="0"/>
              </a:spcBef>
              <a:spcAft>
                <a:spcPts val="0"/>
              </a:spcAft>
              <a:buClr>
                <a:srgbClr val="6AA84F"/>
              </a:buClr>
              <a:buSzPts val="2400"/>
              <a:buChar char="✓"/>
            </a:pPr>
            <a:r>
              <a:rPr lang="en" sz="2400">
                <a:solidFill>
                  <a:schemeClr val="lt2"/>
                </a:solidFill>
              </a:rPr>
              <a:t>Less complex tasks</a:t>
            </a:r>
            <a:endParaRPr sz="2400">
              <a:solidFill>
                <a:schemeClr val="lt2"/>
              </a:solidFill>
            </a:endParaRPr>
          </a:p>
          <a:p>
            <a:pPr indent="-381000" lvl="0" marL="457200" rtl="0" algn="l">
              <a:lnSpc>
                <a:spcPct val="115000"/>
              </a:lnSpc>
              <a:spcBef>
                <a:spcPts val="0"/>
              </a:spcBef>
              <a:spcAft>
                <a:spcPts val="0"/>
              </a:spcAft>
              <a:buClr>
                <a:schemeClr val="lt2"/>
              </a:buClr>
              <a:buSzPts val="2400"/>
              <a:buChar char="❌"/>
            </a:pPr>
            <a:r>
              <a:rPr lang="en" sz="2400">
                <a:solidFill>
                  <a:schemeClr val="lt2"/>
                </a:solidFill>
              </a:rPr>
              <a:t>Error propagation</a:t>
            </a:r>
            <a:endParaRPr sz="2400">
              <a:solidFill>
                <a:schemeClr val="lt2"/>
              </a:solidFill>
            </a:endParaRPr>
          </a:p>
          <a:p>
            <a:pPr indent="-381000" lvl="0" marL="457200" rtl="0" algn="l">
              <a:lnSpc>
                <a:spcPct val="115000"/>
              </a:lnSpc>
              <a:spcBef>
                <a:spcPts val="0"/>
              </a:spcBef>
              <a:spcAft>
                <a:spcPts val="0"/>
              </a:spcAft>
              <a:buClr>
                <a:schemeClr val="lt2"/>
              </a:buClr>
              <a:buSzPts val="2400"/>
              <a:buChar char="❌"/>
            </a:pPr>
            <a:r>
              <a:rPr lang="en" sz="2400">
                <a:solidFill>
                  <a:schemeClr val="lt2"/>
                </a:solidFill>
              </a:rPr>
              <a:t>Information loss</a:t>
            </a:r>
            <a:endParaRPr sz="2400">
              <a:solidFill>
                <a:schemeClr val="lt2"/>
              </a:solidFill>
            </a:endParaRPr>
          </a:p>
          <a:p>
            <a:pPr indent="-381000" lvl="0" marL="457200" rtl="0" algn="l">
              <a:lnSpc>
                <a:spcPct val="115000"/>
              </a:lnSpc>
              <a:spcBef>
                <a:spcPts val="0"/>
              </a:spcBef>
              <a:spcAft>
                <a:spcPts val="0"/>
              </a:spcAft>
              <a:buClr>
                <a:schemeClr val="lt2"/>
              </a:buClr>
              <a:buSzPts val="2400"/>
              <a:buChar char="❌"/>
            </a:pPr>
            <a:r>
              <a:rPr lang="en" sz="2400">
                <a:solidFill>
                  <a:schemeClr val="lt2"/>
                </a:solidFill>
              </a:rPr>
              <a:t>Higher latency</a:t>
            </a:r>
            <a:endParaRPr sz="2400">
              <a:solidFill>
                <a:schemeClr val="lt2"/>
              </a:solidFill>
            </a:endParaRPr>
          </a:p>
          <a:p>
            <a:pPr indent="0" lvl="0" marL="0" rtl="0" algn="l">
              <a:lnSpc>
                <a:spcPct val="115000"/>
              </a:lnSpc>
              <a:spcBef>
                <a:spcPts val="1600"/>
              </a:spcBef>
              <a:spcAft>
                <a:spcPts val="0"/>
              </a:spcAft>
              <a:buNone/>
            </a:pPr>
            <a:r>
              <a:t/>
            </a:r>
            <a:endParaRPr sz="2400"/>
          </a:p>
          <a:p>
            <a:pPr indent="0" lvl="0" marL="0" rtl="0" algn="l">
              <a:lnSpc>
                <a:spcPct val="115000"/>
              </a:lnSpc>
              <a:spcBef>
                <a:spcPts val="1600"/>
              </a:spcBef>
              <a:spcAft>
                <a:spcPts val="0"/>
              </a:spcAft>
              <a:buNone/>
            </a:pPr>
            <a:r>
              <a:t/>
            </a:r>
            <a:endParaRPr sz="2400"/>
          </a:p>
          <a:p>
            <a:pPr indent="0" lvl="0" marL="0" rtl="0" algn="l">
              <a:lnSpc>
                <a:spcPct val="115000"/>
              </a:lnSpc>
              <a:spcBef>
                <a:spcPts val="1600"/>
              </a:spcBef>
              <a:spcAft>
                <a:spcPts val="1600"/>
              </a:spcAft>
              <a:buNone/>
            </a:pPr>
            <a:r>
              <a:t/>
            </a:r>
            <a:endParaRPr sz="2400"/>
          </a:p>
        </p:txBody>
      </p:sp>
      <p:sp>
        <p:nvSpPr>
          <p:cNvPr id="1427" name="Google Shape;1427;p84"/>
          <p:cNvSpPr txBox="1"/>
          <p:nvPr/>
        </p:nvSpPr>
        <p:spPr>
          <a:xfrm>
            <a:off x="4832400" y="1757575"/>
            <a:ext cx="3999900" cy="31161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6AA84F"/>
              </a:buClr>
              <a:buSzPts val="2400"/>
              <a:buChar char="✓"/>
            </a:pPr>
            <a:r>
              <a:rPr lang="en" sz="2400">
                <a:solidFill>
                  <a:schemeClr val="lt2"/>
                </a:solidFill>
              </a:rPr>
              <a:t>Access to all audio information</a:t>
            </a:r>
            <a:endParaRPr sz="2400">
              <a:solidFill>
                <a:schemeClr val="lt2"/>
              </a:solidFill>
            </a:endParaRPr>
          </a:p>
          <a:p>
            <a:pPr indent="-381000" lvl="0" marL="457200" rtl="0" algn="l">
              <a:lnSpc>
                <a:spcPct val="115000"/>
              </a:lnSpc>
              <a:spcBef>
                <a:spcPts val="0"/>
              </a:spcBef>
              <a:spcAft>
                <a:spcPts val="0"/>
              </a:spcAft>
              <a:buClr>
                <a:srgbClr val="6AA84F"/>
              </a:buClr>
              <a:buSzPts val="2400"/>
              <a:buChar char="✓"/>
            </a:pPr>
            <a:r>
              <a:rPr lang="en" sz="2400">
                <a:solidFill>
                  <a:schemeClr val="lt2"/>
                </a:solidFill>
              </a:rPr>
              <a:t>Reduced latency</a:t>
            </a:r>
            <a:endParaRPr sz="2400">
              <a:solidFill>
                <a:schemeClr val="lt2"/>
              </a:solidFill>
            </a:endParaRPr>
          </a:p>
          <a:p>
            <a:pPr indent="-381000" lvl="0" marL="457200" rtl="0" algn="l">
              <a:lnSpc>
                <a:spcPct val="115000"/>
              </a:lnSpc>
              <a:spcBef>
                <a:spcPts val="0"/>
              </a:spcBef>
              <a:spcAft>
                <a:spcPts val="0"/>
              </a:spcAft>
              <a:buClr>
                <a:srgbClr val="6AA84F"/>
              </a:buClr>
              <a:buSzPts val="2400"/>
              <a:buChar char="✓"/>
            </a:pPr>
            <a:r>
              <a:rPr lang="en" sz="2400">
                <a:solidFill>
                  <a:schemeClr val="lt2"/>
                </a:solidFill>
              </a:rPr>
              <a:t>Easier management</a:t>
            </a:r>
            <a:endParaRPr sz="2400">
              <a:solidFill>
                <a:schemeClr val="lt2"/>
              </a:solidFill>
            </a:endParaRPr>
          </a:p>
          <a:p>
            <a:pPr indent="-381000" lvl="0" marL="457200" rtl="0" algn="l">
              <a:lnSpc>
                <a:spcPct val="115000"/>
              </a:lnSpc>
              <a:spcBef>
                <a:spcPts val="0"/>
              </a:spcBef>
              <a:spcAft>
                <a:spcPts val="0"/>
              </a:spcAft>
              <a:buClr>
                <a:schemeClr val="lt2"/>
              </a:buClr>
              <a:buSzPts val="2400"/>
              <a:buChar char="❌"/>
            </a:pPr>
            <a:r>
              <a:rPr lang="en" sz="2400">
                <a:solidFill>
                  <a:schemeClr val="lt2"/>
                </a:solidFill>
              </a:rPr>
              <a:t>Small corpora</a:t>
            </a:r>
            <a:endParaRPr sz="2400">
              <a:solidFill>
                <a:schemeClr val="lt2"/>
              </a:solidFill>
            </a:endParaRPr>
          </a:p>
          <a:p>
            <a:pPr indent="-381000" lvl="0" marL="457200" rtl="0" algn="l">
              <a:lnSpc>
                <a:spcPct val="115000"/>
              </a:lnSpc>
              <a:spcBef>
                <a:spcPts val="0"/>
              </a:spcBef>
              <a:spcAft>
                <a:spcPts val="0"/>
              </a:spcAft>
              <a:buClr>
                <a:schemeClr val="lt2"/>
              </a:buClr>
              <a:buSzPts val="2400"/>
              <a:buChar char="❌"/>
            </a:pPr>
            <a:r>
              <a:rPr lang="en" sz="2400">
                <a:solidFill>
                  <a:schemeClr val="lt2"/>
                </a:solidFill>
              </a:rPr>
              <a:t>More complex task</a:t>
            </a:r>
            <a:endParaRPr sz="2400">
              <a:solidFill>
                <a:schemeClr val="lt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85"/>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Cascade vs </a:t>
            </a:r>
            <a:r>
              <a:rPr lang="en" sz="3600">
                <a:latin typeface="Calibri"/>
                <a:ea typeface="Calibri"/>
                <a:cs typeface="Calibri"/>
                <a:sym typeface="Calibri"/>
              </a:rPr>
              <a:t>End-to-End</a:t>
            </a:r>
            <a:r>
              <a:rPr b="1" lang="en" sz="3600">
                <a:latin typeface="Calibri"/>
                <a:ea typeface="Calibri"/>
                <a:cs typeface="Calibri"/>
                <a:sym typeface="Calibri"/>
              </a:rPr>
              <a:t> Systems</a:t>
            </a:r>
            <a:endParaRPr sz="3600"/>
          </a:p>
        </p:txBody>
      </p:sp>
      <p:sp>
        <p:nvSpPr>
          <p:cNvPr id="1433" name="Google Shape;1433;p8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34" name="Google Shape;1434;p85"/>
          <p:cNvSpPr/>
          <p:nvPr/>
        </p:nvSpPr>
        <p:spPr>
          <a:xfrm>
            <a:off x="889890" y="3574359"/>
            <a:ext cx="1266900" cy="445200"/>
          </a:xfrm>
          <a:prstGeom prst="roundRect">
            <a:avLst>
              <a:gd fmla="val 16667" name="adj"/>
            </a:avLst>
          </a:prstGeom>
          <a:solidFill>
            <a:schemeClr val="dk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End-to-End</a:t>
            </a:r>
            <a:endParaRPr b="1">
              <a:solidFill>
                <a:srgbClr val="FFFFFF"/>
              </a:solidFill>
            </a:endParaRPr>
          </a:p>
        </p:txBody>
      </p:sp>
      <p:sp>
        <p:nvSpPr>
          <p:cNvPr id="1435" name="Google Shape;1435;p85"/>
          <p:cNvSpPr/>
          <p:nvPr/>
        </p:nvSpPr>
        <p:spPr>
          <a:xfrm>
            <a:off x="889912" y="1397675"/>
            <a:ext cx="1266900" cy="445200"/>
          </a:xfrm>
          <a:prstGeom prst="roundRect">
            <a:avLst>
              <a:gd fmla="val 16667" name="adj"/>
            </a:avLst>
          </a:prstGeom>
          <a:solidFill>
            <a:srgbClr val="FF99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Cascade</a:t>
            </a:r>
            <a:endParaRPr b="1"/>
          </a:p>
        </p:txBody>
      </p:sp>
      <p:sp>
        <p:nvSpPr>
          <p:cNvPr id="1436" name="Google Shape;1436;p85"/>
          <p:cNvSpPr txBox="1"/>
          <p:nvPr/>
        </p:nvSpPr>
        <p:spPr>
          <a:xfrm>
            <a:off x="1139350" y="4585700"/>
            <a:ext cx="67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2018</a:t>
            </a:r>
            <a:endParaRPr b="1" sz="1800">
              <a:latin typeface="Source Sans Pro"/>
              <a:ea typeface="Source Sans Pro"/>
              <a:cs typeface="Source Sans Pro"/>
              <a:sym typeface="Source Sans Pro"/>
            </a:endParaRPr>
          </a:p>
        </p:txBody>
      </p:sp>
      <p:sp>
        <p:nvSpPr>
          <p:cNvPr id="1437" name="Google Shape;1437;p85"/>
          <p:cNvSpPr/>
          <p:nvPr/>
        </p:nvSpPr>
        <p:spPr>
          <a:xfrm>
            <a:off x="1" y="1117324"/>
            <a:ext cx="501000" cy="3400200"/>
          </a:xfrm>
          <a:prstGeom prst="upArrow">
            <a:avLst>
              <a:gd fmla="val 50000" name="adj1"/>
              <a:gd fmla="val 51486" name="adj2"/>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38" name="Google Shape;1438;p85"/>
          <p:cNvSpPr/>
          <p:nvPr/>
        </p:nvSpPr>
        <p:spPr>
          <a:xfrm>
            <a:off x="409850" y="4188250"/>
            <a:ext cx="8605500" cy="339000"/>
          </a:xfrm>
          <a:prstGeom prst="roundRect">
            <a:avLst>
              <a:gd fmla="val 16667" name="adj"/>
            </a:avLst>
          </a:prstGeom>
          <a:solidFill>
            <a:srgbClr val="38761D"/>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IWSLT Evaluation Campaign </a:t>
            </a:r>
            <a:r>
              <a:rPr b="1" lang="en" sz="1100">
                <a:solidFill>
                  <a:srgbClr val="FFFFFF"/>
                </a:solidFill>
              </a:rPr>
              <a:t>(Niehues et al., 2018, </a:t>
            </a:r>
            <a:r>
              <a:rPr b="1" lang="en" sz="1100">
                <a:solidFill>
                  <a:srgbClr val="FFFFFF"/>
                </a:solidFill>
              </a:rPr>
              <a:t>Niehues et al., 2019, </a:t>
            </a:r>
            <a:r>
              <a:rPr b="1" lang="en" sz="1100">
                <a:solidFill>
                  <a:srgbClr val="FFFFFF"/>
                </a:solidFill>
              </a:rPr>
              <a:t>Ansari et al., 2020)</a:t>
            </a:r>
            <a:endParaRPr b="1" sz="11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86"/>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Cascade vs </a:t>
            </a:r>
            <a:r>
              <a:rPr lang="en" sz="3600">
                <a:latin typeface="Calibri"/>
                <a:ea typeface="Calibri"/>
                <a:cs typeface="Calibri"/>
                <a:sym typeface="Calibri"/>
              </a:rPr>
              <a:t>End-to-End</a:t>
            </a:r>
            <a:r>
              <a:rPr b="1" lang="en" sz="3600">
                <a:latin typeface="Calibri"/>
                <a:ea typeface="Calibri"/>
                <a:cs typeface="Calibri"/>
                <a:sym typeface="Calibri"/>
              </a:rPr>
              <a:t> Systems</a:t>
            </a:r>
            <a:endParaRPr sz="3600"/>
          </a:p>
        </p:txBody>
      </p:sp>
      <p:sp>
        <p:nvSpPr>
          <p:cNvPr id="1444" name="Google Shape;1444;p8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45" name="Google Shape;1445;p86"/>
          <p:cNvSpPr/>
          <p:nvPr/>
        </p:nvSpPr>
        <p:spPr>
          <a:xfrm>
            <a:off x="889890" y="3574359"/>
            <a:ext cx="1266900" cy="445200"/>
          </a:xfrm>
          <a:prstGeom prst="roundRect">
            <a:avLst>
              <a:gd fmla="val 16667" name="adj"/>
            </a:avLst>
          </a:prstGeom>
          <a:solidFill>
            <a:schemeClr val="dk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End-to-End</a:t>
            </a:r>
            <a:endParaRPr b="1">
              <a:solidFill>
                <a:srgbClr val="FFFFFF"/>
              </a:solidFill>
            </a:endParaRPr>
          </a:p>
        </p:txBody>
      </p:sp>
      <p:sp>
        <p:nvSpPr>
          <p:cNvPr id="1446" name="Google Shape;1446;p86"/>
          <p:cNvSpPr/>
          <p:nvPr/>
        </p:nvSpPr>
        <p:spPr>
          <a:xfrm>
            <a:off x="889912" y="1397675"/>
            <a:ext cx="1266900" cy="445200"/>
          </a:xfrm>
          <a:prstGeom prst="roundRect">
            <a:avLst>
              <a:gd fmla="val 16667" name="adj"/>
            </a:avLst>
          </a:prstGeom>
          <a:solidFill>
            <a:srgbClr val="FF99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Cascade</a:t>
            </a:r>
            <a:endParaRPr b="1"/>
          </a:p>
        </p:txBody>
      </p:sp>
      <p:sp>
        <p:nvSpPr>
          <p:cNvPr id="1447" name="Google Shape;1447;p86"/>
          <p:cNvSpPr/>
          <p:nvPr/>
        </p:nvSpPr>
        <p:spPr>
          <a:xfrm>
            <a:off x="3633090" y="2431359"/>
            <a:ext cx="1266900" cy="445200"/>
          </a:xfrm>
          <a:prstGeom prst="roundRect">
            <a:avLst>
              <a:gd fmla="val 16667" name="adj"/>
            </a:avLst>
          </a:prstGeom>
          <a:solidFill>
            <a:schemeClr val="dk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End-to-End</a:t>
            </a:r>
            <a:endParaRPr b="1">
              <a:solidFill>
                <a:srgbClr val="FFFFFF"/>
              </a:solidFill>
            </a:endParaRPr>
          </a:p>
        </p:txBody>
      </p:sp>
      <p:sp>
        <p:nvSpPr>
          <p:cNvPr id="1448" name="Google Shape;1448;p86"/>
          <p:cNvSpPr/>
          <p:nvPr/>
        </p:nvSpPr>
        <p:spPr>
          <a:xfrm>
            <a:off x="3633112" y="1397675"/>
            <a:ext cx="1266900" cy="445200"/>
          </a:xfrm>
          <a:prstGeom prst="roundRect">
            <a:avLst>
              <a:gd fmla="val 16667" name="adj"/>
            </a:avLst>
          </a:prstGeom>
          <a:solidFill>
            <a:srgbClr val="FF99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Cascade</a:t>
            </a:r>
            <a:endParaRPr b="1"/>
          </a:p>
        </p:txBody>
      </p:sp>
      <p:sp>
        <p:nvSpPr>
          <p:cNvPr id="1449" name="Google Shape;1449;p86"/>
          <p:cNvSpPr txBox="1"/>
          <p:nvPr/>
        </p:nvSpPr>
        <p:spPr>
          <a:xfrm>
            <a:off x="1139350" y="4585700"/>
            <a:ext cx="67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2018</a:t>
            </a:r>
            <a:endParaRPr b="1" sz="1800">
              <a:latin typeface="Source Sans Pro"/>
              <a:ea typeface="Source Sans Pro"/>
              <a:cs typeface="Source Sans Pro"/>
              <a:sym typeface="Source Sans Pro"/>
            </a:endParaRPr>
          </a:p>
        </p:txBody>
      </p:sp>
      <p:sp>
        <p:nvSpPr>
          <p:cNvPr id="1450" name="Google Shape;1450;p86"/>
          <p:cNvSpPr txBox="1"/>
          <p:nvPr/>
        </p:nvSpPr>
        <p:spPr>
          <a:xfrm>
            <a:off x="3929350" y="4609250"/>
            <a:ext cx="67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2019</a:t>
            </a:r>
            <a:endParaRPr b="1" sz="1800">
              <a:latin typeface="Source Sans Pro"/>
              <a:ea typeface="Source Sans Pro"/>
              <a:cs typeface="Source Sans Pro"/>
              <a:sym typeface="Source Sans Pro"/>
            </a:endParaRPr>
          </a:p>
        </p:txBody>
      </p:sp>
      <p:sp>
        <p:nvSpPr>
          <p:cNvPr id="1451" name="Google Shape;1451;p86"/>
          <p:cNvSpPr/>
          <p:nvPr/>
        </p:nvSpPr>
        <p:spPr>
          <a:xfrm>
            <a:off x="1" y="1117324"/>
            <a:ext cx="501000" cy="3400200"/>
          </a:xfrm>
          <a:prstGeom prst="upArrow">
            <a:avLst>
              <a:gd fmla="val 50000" name="adj1"/>
              <a:gd fmla="val 51486" name="adj2"/>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1452" name="Google Shape;1452;p86"/>
          <p:cNvCxnSpPr/>
          <p:nvPr/>
        </p:nvCxnSpPr>
        <p:spPr>
          <a:xfrm>
            <a:off x="2784525" y="1213625"/>
            <a:ext cx="19500" cy="3870900"/>
          </a:xfrm>
          <a:prstGeom prst="straightConnector1">
            <a:avLst/>
          </a:prstGeom>
          <a:noFill/>
          <a:ln cap="flat" cmpd="sng" w="38100">
            <a:solidFill>
              <a:schemeClr val="dk2"/>
            </a:solidFill>
            <a:prstDash val="dashDot"/>
            <a:round/>
            <a:headEnd len="med" w="med" type="none"/>
            <a:tailEnd len="med" w="med" type="none"/>
          </a:ln>
        </p:spPr>
      </p:cxnSp>
      <p:sp>
        <p:nvSpPr>
          <p:cNvPr id="1453" name="Google Shape;1453;p86"/>
          <p:cNvSpPr/>
          <p:nvPr/>
        </p:nvSpPr>
        <p:spPr>
          <a:xfrm>
            <a:off x="409850" y="4188250"/>
            <a:ext cx="8605500" cy="339000"/>
          </a:xfrm>
          <a:prstGeom prst="roundRect">
            <a:avLst>
              <a:gd fmla="val 16667" name="adj"/>
            </a:avLst>
          </a:prstGeom>
          <a:solidFill>
            <a:srgbClr val="38761D"/>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IWSLT Evaluation Campaign </a:t>
            </a:r>
            <a:r>
              <a:rPr b="1" lang="en" sz="1100">
                <a:solidFill>
                  <a:srgbClr val="FFFFFF"/>
                </a:solidFill>
              </a:rPr>
              <a:t>(Niehues et al., 2018, Niehues et al., 2019, Ansari et al., 2020)</a:t>
            </a:r>
            <a:endParaRPr b="1" sz="11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3"/>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Speech Translation - Task</a:t>
            </a:r>
            <a:endParaRPr sz="3600"/>
          </a:p>
        </p:txBody>
      </p:sp>
      <p:sp>
        <p:nvSpPr>
          <p:cNvPr id="170" name="Google Shape;170;p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1" name="Google Shape;171;p33"/>
          <p:cNvPicPr preferRelativeResize="0"/>
          <p:nvPr/>
        </p:nvPicPr>
        <p:blipFill rotWithShape="1">
          <a:blip r:embed="rId3">
            <a:alphaModFix/>
          </a:blip>
          <a:srcRect b="0" l="15254" r="0" t="7270"/>
          <a:stretch/>
        </p:blipFill>
        <p:spPr>
          <a:xfrm>
            <a:off x="3284150" y="1049625"/>
            <a:ext cx="2575724" cy="1010249"/>
          </a:xfrm>
          <a:prstGeom prst="rect">
            <a:avLst/>
          </a:prstGeom>
          <a:noFill/>
          <a:ln>
            <a:noFill/>
          </a:ln>
        </p:spPr>
      </p:pic>
      <p:sp>
        <p:nvSpPr>
          <p:cNvPr id="172" name="Google Shape;172;p33"/>
          <p:cNvSpPr txBox="1"/>
          <p:nvPr/>
        </p:nvSpPr>
        <p:spPr>
          <a:xfrm>
            <a:off x="129613" y="1357949"/>
            <a:ext cx="28041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Speech input</a:t>
            </a:r>
            <a:endParaRPr sz="2400"/>
          </a:p>
        </p:txBody>
      </p:sp>
      <p:sp>
        <p:nvSpPr>
          <p:cNvPr id="173" name="Google Shape;173;p33"/>
          <p:cNvSpPr/>
          <p:nvPr/>
        </p:nvSpPr>
        <p:spPr>
          <a:xfrm>
            <a:off x="3628962" y="2614600"/>
            <a:ext cx="1886100" cy="671400"/>
          </a:xfrm>
          <a:prstGeom prst="roundRect">
            <a:avLst>
              <a:gd fmla="val 16667" name="adj"/>
            </a:avLst>
          </a:prstGeom>
          <a:solidFill>
            <a:srgbClr val="FFAB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t>ST system</a:t>
            </a:r>
            <a:endParaRPr sz="2200"/>
          </a:p>
        </p:txBody>
      </p:sp>
      <p:cxnSp>
        <p:nvCxnSpPr>
          <p:cNvPr id="174" name="Google Shape;174;p33"/>
          <p:cNvCxnSpPr>
            <a:stCxn id="171" idx="2"/>
            <a:endCxn id="173" idx="0"/>
          </p:cNvCxnSpPr>
          <p:nvPr/>
        </p:nvCxnSpPr>
        <p:spPr>
          <a:xfrm>
            <a:off x="4572012" y="2059874"/>
            <a:ext cx="0" cy="554700"/>
          </a:xfrm>
          <a:prstGeom prst="straightConnector1">
            <a:avLst/>
          </a:prstGeom>
          <a:noFill/>
          <a:ln cap="flat" cmpd="sng" w="28575">
            <a:solidFill>
              <a:srgbClr val="595959"/>
            </a:solidFill>
            <a:prstDash val="solid"/>
            <a:round/>
            <a:headEnd len="med" w="med" type="none"/>
            <a:tailEnd len="med" w="med" type="triangle"/>
          </a:ln>
        </p:spPr>
      </p:cxnSp>
      <p:cxnSp>
        <p:nvCxnSpPr>
          <p:cNvPr id="175" name="Google Shape;175;p33"/>
          <p:cNvCxnSpPr/>
          <p:nvPr/>
        </p:nvCxnSpPr>
        <p:spPr>
          <a:xfrm>
            <a:off x="4572012" y="3285999"/>
            <a:ext cx="0" cy="554700"/>
          </a:xfrm>
          <a:prstGeom prst="straightConnector1">
            <a:avLst/>
          </a:prstGeom>
          <a:noFill/>
          <a:ln cap="flat" cmpd="sng" w="28575">
            <a:solidFill>
              <a:srgbClr val="595959"/>
            </a:solidFill>
            <a:prstDash val="solid"/>
            <a:round/>
            <a:headEnd len="med" w="med" type="none"/>
            <a:tailEnd len="med" w="med" type="triangle"/>
          </a:ln>
        </p:spPr>
      </p:cxnSp>
      <p:sp>
        <p:nvSpPr>
          <p:cNvPr id="176" name="Google Shape;176;p33"/>
          <p:cNvSpPr txBox="1"/>
          <p:nvPr/>
        </p:nvSpPr>
        <p:spPr>
          <a:xfrm>
            <a:off x="3400362" y="3840725"/>
            <a:ext cx="2343300" cy="761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38100" rtl="0" algn="ctr">
              <a:lnSpc>
                <a:spcPct val="100000"/>
              </a:lnSpc>
              <a:spcBef>
                <a:spcPts val="0"/>
              </a:spcBef>
              <a:spcAft>
                <a:spcPts val="0"/>
              </a:spcAft>
              <a:buNone/>
            </a:pPr>
            <a:r>
              <a:rPr i="1" lang="en" sz="2000"/>
              <a:t>Willkommen zu diesem Tutorial</a:t>
            </a:r>
            <a:endParaRPr sz="2400"/>
          </a:p>
        </p:txBody>
      </p:sp>
      <p:sp>
        <p:nvSpPr>
          <p:cNvPr id="177" name="Google Shape;177;p33"/>
          <p:cNvSpPr txBox="1"/>
          <p:nvPr/>
        </p:nvSpPr>
        <p:spPr>
          <a:xfrm>
            <a:off x="5859875" y="1268399"/>
            <a:ext cx="30432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2000"/>
              <a:t>= Welcome to this tutorial</a:t>
            </a:r>
            <a:endParaRPr i="1" sz="2000"/>
          </a:p>
        </p:txBody>
      </p:sp>
      <p:sp>
        <p:nvSpPr>
          <p:cNvPr id="178" name="Google Shape;178;p33"/>
          <p:cNvSpPr txBox="1"/>
          <p:nvPr/>
        </p:nvSpPr>
        <p:spPr>
          <a:xfrm>
            <a:off x="129613" y="4024625"/>
            <a:ext cx="28041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Textual translation</a:t>
            </a:r>
            <a:endParaRPr sz="2400"/>
          </a:p>
        </p:txBody>
      </p:sp>
      <p:cxnSp>
        <p:nvCxnSpPr>
          <p:cNvPr id="179" name="Google Shape;179;p33"/>
          <p:cNvCxnSpPr/>
          <p:nvPr/>
        </p:nvCxnSpPr>
        <p:spPr>
          <a:xfrm rot="10800000">
            <a:off x="2933862" y="4221425"/>
            <a:ext cx="466500" cy="0"/>
          </a:xfrm>
          <a:prstGeom prst="straightConnector1">
            <a:avLst/>
          </a:prstGeom>
          <a:noFill/>
          <a:ln cap="flat" cmpd="sng" w="28575">
            <a:solidFill>
              <a:srgbClr val="595959"/>
            </a:solidFill>
            <a:prstDash val="solid"/>
            <a:round/>
            <a:headEnd len="med" w="med" type="none"/>
            <a:tailEnd len="med" w="med" type="triangle"/>
          </a:ln>
        </p:spPr>
      </p:cxnSp>
      <p:cxnSp>
        <p:nvCxnSpPr>
          <p:cNvPr id="180" name="Google Shape;180;p33"/>
          <p:cNvCxnSpPr/>
          <p:nvPr/>
        </p:nvCxnSpPr>
        <p:spPr>
          <a:xfrm>
            <a:off x="5753262" y="4221425"/>
            <a:ext cx="466500" cy="0"/>
          </a:xfrm>
          <a:prstGeom prst="straightConnector1">
            <a:avLst/>
          </a:prstGeom>
          <a:noFill/>
          <a:ln cap="flat" cmpd="sng" w="28575">
            <a:solidFill>
              <a:srgbClr val="595959"/>
            </a:solidFill>
            <a:prstDash val="solid"/>
            <a:round/>
            <a:headEnd len="med" w="med" type="none"/>
            <a:tailEnd len="med" w="med" type="triangle"/>
          </a:ln>
        </p:spPr>
      </p:cxnSp>
      <p:sp>
        <p:nvSpPr>
          <p:cNvPr id="181" name="Google Shape;181;p33"/>
          <p:cNvSpPr txBox="1"/>
          <p:nvPr/>
        </p:nvSpPr>
        <p:spPr>
          <a:xfrm>
            <a:off x="6210263" y="4024625"/>
            <a:ext cx="28041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Spoken translation</a:t>
            </a:r>
            <a:endParaRPr sz="2400"/>
          </a:p>
        </p:txBody>
      </p:sp>
      <p:pic>
        <p:nvPicPr>
          <p:cNvPr id="182" name="Google Shape;182;p33"/>
          <p:cNvPicPr preferRelativeResize="0"/>
          <p:nvPr/>
        </p:nvPicPr>
        <p:blipFill rotWithShape="1">
          <a:blip r:embed="rId4">
            <a:alphaModFix/>
          </a:blip>
          <a:srcRect b="0" l="0" r="0" t="0"/>
          <a:stretch/>
        </p:blipFill>
        <p:spPr>
          <a:xfrm>
            <a:off x="1209100" y="4463212"/>
            <a:ext cx="548640" cy="548640"/>
          </a:xfrm>
          <a:prstGeom prst="rect">
            <a:avLst/>
          </a:prstGeom>
          <a:noFill/>
          <a:ln>
            <a:noFill/>
          </a:ln>
        </p:spPr>
      </p:pic>
      <p:pic>
        <p:nvPicPr>
          <p:cNvPr id="183" name="Google Shape;183;p33"/>
          <p:cNvPicPr preferRelativeResize="0"/>
          <p:nvPr/>
        </p:nvPicPr>
        <p:blipFill rotWithShape="1">
          <a:blip r:embed="rId5">
            <a:alphaModFix/>
          </a:blip>
          <a:srcRect b="0" l="0" r="0" t="0"/>
          <a:stretch/>
        </p:blipFill>
        <p:spPr>
          <a:xfrm>
            <a:off x="7386245" y="4463181"/>
            <a:ext cx="548701" cy="548701"/>
          </a:xfrm>
          <a:prstGeom prst="rect">
            <a:avLst/>
          </a:prstGeom>
          <a:noFill/>
          <a:ln>
            <a:noFill/>
          </a:ln>
        </p:spPr>
      </p:pic>
      <p:pic>
        <p:nvPicPr>
          <p:cNvPr id="184" name="Google Shape;184;p33"/>
          <p:cNvPicPr preferRelativeResize="0"/>
          <p:nvPr/>
        </p:nvPicPr>
        <p:blipFill rotWithShape="1">
          <a:blip r:embed="rId5">
            <a:alphaModFix/>
          </a:blip>
          <a:srcRect b="0" l="0" r="0" t="0"/>
          <a:stretch/>
        </p:blipFill>
        <p:spPr>
          <a:xfrm>
            <a:off x="1209070" y="1827756"/>
            <a:ext cx="548701" cy="5487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87"/>
          <p:cNvSpPr txBox="1"/>
          <p:nvPr>
            <p:ph type="title"/>
          </p:nvPr>
        </p:nvSpPr>
        <p:spPr>
          <a:xfrm>
            <a:off x="281750" y="3102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latin typeface="Calibri"/>
                <a:ea typeface="Calibri"/>
                <a:cs typeface="Calibri"/>
                <a:sym typeface="Calibri"/>
              </a:rPr>
              <a:t>Cascade vs </a:t>
            </a:r>
            <a:r>
              <a:rPr lang="en" sz="3600">
                <a:latin typeface="Calibri"/>
                <a:ea typeface="Calibri"/>
                <a:cs typeface="Calibri"/>
                <a:sym typeface="Calibri"/>
              </a:rPr>
              <a:t>End-to-End</a:t>
            </a:r>
            <a:r>
              <a:rPr b="1" lang="en" sz="3600">
                <a:latin typeface="Calibri"/>
                <a:ea typeface="Calibri"/>
                <a:cs typeface="Calibri"/>
                <a:sym typeface="Calibri"/>
              </a:rPr>
              <a:t> Systems</a:t>
            </a:r>
            <a:endParaRPr sz="3600"/>
          </a:p>
        </p:txBody>
      </p:sp>
      <p:sp>
        <p:nvSpPr>
          <p:cNvPr id="1459" name="Google Shape;1459;p8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60" name="Google Shape;1460;p87"/>
          <p:cNvSpPr/>
          <p:nvPr/>
        </p:nvSpPr>
        <p:spPr>
          <a:xfrm>
            <a:off x="889890" y="3574359"/>
            <a:ext cx="1266900" cy="445200"/>
          </a:xfrm>
          <a:prstGeom prst="roundRect">
            <a:avLst>
              <a:gd fmla="val 16667" name="adj"/>
            </a:avLst>
          </a:prstGeom>
          <a:solidFill>
            <a:schemeClr val="dk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End-to-End</a:t>
            </a:r>
            <a:endParaRPr b="1">
              <a:solidFill>
                <a:srgbClr val="FFFFFF"/>
              </a:solidFill>
            </a:endParaRPr>
          </a:p>
        </p:txBody>
      </p:sp>
      <p:sp>
        <p:nvSpPr>
          <p:cNvPr id="1461" name="Google Shape;1461;p87"/>
          <p:cNvSpPr/>
          <p:nvPr/>
        </p:nvSpPr>
        <p:spPr>
          <a:xfrm>
            <a:off x="889912" y="1397675"/>
            <a:ext cx="1266900" cy="445200"/>
          </a:xfrm>
          <a:prstGeom prst="roundRect">
            <a:avLst>
              <a:gd fmla="val 16667" name="adj"/>
            </a:avLst>
          </a:prstGeom>
          <a:solidFill>
            <a:srgbClr val="FF99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Cascade</a:t>
            </a:r>
            <a:endParaRPr b="1"/>
          </a:p>
        </p:txBody>
      </p:sp>
      <p:sp>
        <p:nvSpPr>
          <p:cNvPr id="1462" name="Google Shape;1462;p87"/>
          <p:cNvSpPr/>
          <p:nvPr/>
        </p:nvSpPr>
        <p:spPr>
          <a:xfrm>
            <a:off x="3633090" y="2431359"/>
            <a:ext cx="1266900" cy="445200"/>
          </a:xfrm>
          <a:prstGeom prst="roundRect">
            <a:avLst>
              <a:gd fmla="val 16667" name="adj"/>
            </a:avLst>
          </a:prstGeom>
          <a:solidFill>
            <a:schemeClr val="dk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End-to-End</a:t>
            </a:r>
            <a:endParaRPr b="1">
              <a:solidFill>
                <a:srgbClr val="FFFFFF"/>
              </a:solidFill>
            </a:endParaRPr>
          </a:p>
        </p:txBody>
      </p:sp>
      <p:sp>
        <p:nvSpPr>
          <p:cNvPr id="1463" name="Google Shape;1463;p87"/>
          <p:cNvSpPr/>
          <p:nvPr/>
        </p:nvSpPr>
        <p:spPr>
          <a:xfrm>
            <a:off x="3633112" y="1397675"/>
            <a:ext cx="1266900" cy="445200"/>
          </a:xfrm>
          <a:prstGeom prst="roundRect">
            <a:avLst>
              <a:gd fmla="val 16667" name="adj"/>
            </a:avLst>
          </a:prstGeom>
          <a:solidFill>
            <a:srgbClr val="FF99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Cascade</a:t>
            </a:r>
            <a:endParaRPr b="1"/>
          </a:p>
        </p:txBody>
      </p:sp>
      <p:sp>
        <p:nvSpPr>
          <p:cNvPr id="1464" name="Google Shape;1464;p87"/>
          <p:cNvSpPr/>
          <p:nvPr/>
        </p:nvSpPr>
        <p:spPr>
          <a:xfrm>
            <a:off x="7812540" y="1333472"/>
            <a:ext cx="1266900" cy="445200"/>
          </a:xfrm>
          <a:prstGeom prst="roundRect">
            <a:avLst>
              <a:gd fmla="val 16667" name="adj"/>
            </a:avLst>
          </a:prstGeom>
          <a:solidFill>
            <a:schemeClr val="dk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End-to-End</a:t>
            </a:r>
            <a:endParaRPr b="1">
              <a:solidFill>
                <a:srgbClr val="FFFFFF"/>
              </a:solidFill>
            </a:endParaRPr>
          </a:p>
        </p:txBody>
      </p:sp>
      <p:sp>
        <p:nvSpPr>
          <p:cNvPr id="1465" name="Google Shape;1465;p87"/>
          <p:cNvSpPr/>
          <p:nvPr/>
        </p:nvSpPr>
        <p:spPr>
          <a:xfrm>
            <a:off x="6453162" y="1344088"/>
            <a:ext cx="1266900" cy="445200"/>
          </a:xfrm>
          <a:prstGeom prst="roundRect">
            <a:avLst>
              <a:gd fmla="val 16667" name="adj"/>
            </a:avLst>
          </a:prstGeom>
          <a:solidFill>
            <a:srgbClr val="FF99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Cascade</a:t>
            </a:r>
            <a:endParaRPr b="1"/>
          </a:p>
        </p:txBody>
      </p:sp>
      <p:sp>
        <p:nvSpPr>
          <p:cNvPr id="1466" name="Google Shape;1466;p87"/>
          <p:cNvSpPr txBox="1"/>
          <p:nvPr/>
        </p:nvSpPr>
        <p:spPr>
          <a:xfrm>
            <a:off x="1139350" y="4585700"/>
            <a:ext cx="67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2018</a:t>
            </a:r>
            <a:endParaRPr b="1" sz="1800">
              <a:latin typeface="Source Sans Pro"/>
              <a:ea typeface="Source Sans Pro"/>
              <a:cs typeface="Source Sans Pro"/>
              <a:sym typeface="Source Sans Pro"/>
            </a:endParaRPr>
          </a:p>
        </p:txBody>
      </p:sp>
      <p:sp>
        <p:nvSpPr>
          <p:cNvPr id="1467" name="Google Shape;1467;p87"/>
          <p:cNvSpPr txBox="1"/>
          <p:nvPr/>
        </p:nvSpPr>
        <p:spPr>
          <a:xfrm>
            <a:off x="3929350" y="4609250"/>
            <a:ext cx="67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2019</a:t>
            </a:r>
            <a:endParaRPr b="1" sz="1800">
              <a:latin typeface="Source Sans Pro"/>
              <a:ea typeface="Source Sans Pro"/>
              <a:cs typeface="Source Sans Pro"/>
              <a:sym typeface="Source Sans Pro"/>
            </a:endParaRPr>
          </a:p>
        </p:txBody>
      </p:sp>
      <p:sp>
        <p:nvSpPr>
          <p:cNvPr id="1468" name="Google Shape;1468;p87"/>
          <p:cNvSpPr txBox="1"/>
          <p:nvPr/>
        </p:nvSpPr>
        <p:spPr>
          <a:xfrm>
            <a:off x="7343225" y="4585700"/>
            <a:ext cx="67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2020</a:t>
            </a:r>
            <a:endParaRPr b="1" sz="1800">
              <a:latin typeface="Source Sans Pro"/>
              <a:ea typeface="Source Sans Pro"/>
              <a:cs typeface="Source Sans Pro"/>
              <a:sym typeface="Source Sans Pro"/>
            </a:endParaRPr>
          </a:p>
        </p:txBody>
      </p:sp>
      <p:sp>
        <p:nvSpPr>
          <p:cNvPr id="1469" name="Google Shape;1469;p87"/>
          <p:cNvSpPr/>
          <p:nvPr/>
        </p:nvSpPr>
        <p:spPr>
          <a:xfrm>
            <a:off x="1" y="1117324"/>
            <a:ext cx="501000" cy="3400200"/>
          </a:xfrm>
          <a:prstGeom prst="upArrow">
            <a:avLst>
              <a:gd fmla="val 50000" name="adj1"/>
              <a:gd fmla="val 51486" name="adj2"/>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1470" name="Google Shape;1470;p87"/>
          <p:cNvCxnSpPr/>
          <p:nvPr/>
        </p:nvCxnSpPr>
        <p:spPr>
          <a:xfrm>
            <a:off x="2784525" y="1213625"/>
            <a:ext cx="19500" cy="3870900"/>
          </a:xfrm>
          <a:prstGeom prst="straightConnector1">
            <a:avLst/>
          </a:prstGeom>
          <a:noFill/>
          <a:ln cap="flat" cmpd="sng" w="38100">
            <a:solidFill>
              <a:schemeClr val="dk2"/>
            </a:solidFill>
            <a:prstDash val="dashDot"/>
            <a:round/>
            <a:headEnd len="med" w="med" type="none"/>
            <a:tailEnd len="med" w="med" type="none"/>
          </a:ln>
        </p:spPr>
      </p:cxnSp>
      <p:cxnSp>
        <p:nvCxnSpPr>
          <p:cNvPr id="1471" name="Google Shape;1471;p87"/>
          <p:cNvCxnSpPr/>
          <p:nvPr/>
        </p:nvCxnSpPr>
        <p:spPr>
          <a:xfrm>
            <a:off x="5832525" y="1213625"/>
            <a:ext cx="19500" cy="3870900"/>
          </a:xfrm>
          <a:prstGeom prst="straightConnector1">
            <a:avLst/>
          </a:prstGeom>
          <a:noFill/>
          <a:ln cap="flat" cmpd="sng" w="38100">
            <a:solidFill>
              <a:schemeClr val="dk2"/>
            </a:solidFill>
            <a:prstDash val="dashDot"/>
            <a:round/>
            <a:headEnd len="med" w="med" type="none"/>
            <a:tailEnd len="med" w="med" type="none"/>
          </a:ln>
        </p:spPr>
      </p:cxnSp>
      <p:sp>
        <p:nvSpPr>
          <p:cNvPr id="1472" name="Google Shape;1472;p87"/>
          <p:cNvSpPr/>
          <p:nvPr/>
        </p:nvSpPr>
        <p:spPr>
          <a:xfrm>
            <a:off x="409850" y="4188250"/>
            <a:ext cx="8605500" cy="339000"/>
          </a:xfrm>
          <a:prstGeom prst="roundRect">
            <a:avLst>
              <a:gd fmla="val 16667" name="adj"/>
            </a:avLst>
          </a:prstGeom>
          <a:solidFill>
            <a:srgbClr val="38761D"/>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IWSLT Evaluation Campaign </a:t>
            </a:r>
            <a:r>
              <a:rPr b="1" lang="en" sz="1100">
                <a:solidFill>
                  <a:srgbClr val="FFFFFF"/>
                </a:solidFill>
              </a:rPr>
              <a:t>(Niehues et al., 2018, Niehues et al., 2019, Ansari et al., 2020)</a:t>
            </a:r>
            <a:endParaRPr b="1" sz="11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8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2"/>
              </a:buClr>
              <a:buSzPts val="1100"/>
              <a:buFont typeface="Arial"/>
              <a:buNone/>
            </a:pPr>
            <a:r>
              <a:rPr lang="en" sz="3600">
                <a:latin typeface="Calibri"/>
                <a:ea typeface="Calibri"/>
                <a:cs typeface="Calibri"/>
                <a:sym typeface="Calibri"/>
              </a:rPr>
              <a:t>Cascade vs End-to-End Systems</a:t>
            </a:r>
            <a:endParaRPr sz="3600"/>
          </a:p>
          <a:p>
            <a:pPr indent="0" lvl="0" marL="0" rtl="0" algn="l">
              <a:spcBef>
                <a:spcPts val="0"/>
              </a:spcBef>
              <a:spcAft>
                <a:spcPts val="0"/>
              </a:spcAft>
              <a:buNone/>
            </a:pPr>
            <a:r>
              <a:t/>
            </a:r>
            <a:endParaRPr/>
          </a:p>
        </p:txBody>
      </p:sp>
      <p:sp>
        <p:nvSpPr>
          <p:cNvPr id="1478" name="Google Shape;1478;p88"/>
          <p:cNvSpPr txBox="1"/>
          <p:nvPr>
            <p:ph idx="1" type="body"/>
          </p:nvPr>
        </p:nvSpPr>
        <p:spPr>
          <a:xfrm>
            <a:off x="311700" y="1152475"/>
            <a:ext cx="8687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the papers (Weiss et al., 2017, Jia et al., 2019, Di Gangi et al., 2019) about end-to-end SLT system mention the following advantages over the cascade:</a:t>
            </a:r>
            <a:endParaRPr/>
          </a:p>
          <a:p>
            <a:pPr indent="-342900" lvl="0" marL="457200" rtl="0" algn="l">
              <a:spcBef>
                <a:spcPts val="1600"/>
              </a:spcBef>
              <a:spcAft>
                <a:spcPts val="0"/>
              </a:spcAft>
              <a:buSzPts val="1800"/>
              <a:buChar char="●"/>
            </a:pPr>
            <a:r>
              <a:rPr lang="en" u="sng"/>
              <a:t>No error propagation</a:t>
            </a:r>
            <a:r>
              <a:rPr lang="en"/>
              <a:t>:</a:t>
            </a:r>
            <a:endParaRPr/>
          </a:p>
          <a:p>
            <a:pPr indent="0" lvl="0" marL="457200" rtl="0" algn="l">
              <a:spcBef>
                <a:spcPts val="1600"/>
              </a:spcBef>
              <a:spcAft>
                <a:spcPts val="0"/>
              </a:spcAft>
              <a:buNone/>
            </a:pPr>
            <a:r>
              <a:rPr lang="en"/>
              <a:t>End-to-end naturally avoids compounding errors between the ASR and MT systems.</a:t>
            </a:r>
            <a:endParaRPr/>
          </a:p>
          <a:p>
            <a:pPr indent="-342900" lvl="0" marL="457200" rtl="0" algn="l">
              <a:spcBef>
                <a:spcPts val="1600"/>
              </a:spcBef>
              <a:spcAft>
                <a:spcPts val="0"/>
              </a:spcAft>
              <a:buClr>
                <a:srgbClr val="FFFFFF"/>
              </a:buClr>
              <a:buSzPts val="1800"/>
              <a:buChar char="●"/>
            </a:pPr>
            <a:r>
              <a:rPr lang="en" u="sng">
                <a:solidFill>
                  <a:srgbClr val="FFFFFF"/>
                </a:solidFill>
              </a:rPr>
              <a:t>Direct access to the audio</a:t>
            </a:r>
            <a:r>
              <a:rPr lang="en">
                <a:solidFill>
                  <a:srgbClr val="FFFFFF"/>
                </a:solidFill>
              </a:rPr>
              <a:t>:</a:t>
            </a:r>
            <a:endParaRPr>
              <a:solidFill>
                <a:srgbClr val="FFFFFF"/>
              </a:solidFill>
            </a:endParaRPr>
          </a:p>
          <a:p>
            <a:pPr indent="0" lvl="0" marL="457200" rtl="0" algn="l">
              <a:spcBef>
                <a:spcPts val="1600"/>
              </a:spcBef>
              <a:spcAft>
                <a:spcPts val="0"/>
              </a:spcAft>
              <a:buNone/>
            </a:pPr>
            <a:r>
              <a:rPr lang="en">
                <a:solidFill>
                  <a:srgbClr val="FFFFFF"/>
                </a:solidFill>
              </a:rPr>
              <a:t>End-to-end better manipulates paralinguistic and non-linguistic information during translation, e.g. maintaining the source speaker’s voice, emotion, and prosody, in the synthesized translated speech. </a:t>
            </a:r>
            <a:endParaRPr>
              <a:solidFill>
                <a:srgbClr val="FFFFFF"/>
              </a:solidFill>
            </a:endParaRPr>
          </a:p>
          <a:p>
            <a:pPr indent="0" lvl="0" marL="0" rtl="0" algn="l">
              <a:spcBef>
                <a:spcPts val="1600"/>
              </a:spcBef>
              <a:spcAft>
                <a:spcPts val="1600"/>
              </a:spcAft>
              <a:buNone/>
            </a:pPr>
            <a:r>
              <a:t/>
            </a:r>
            <a:endParaRPr/>
          </a:p>
        </p:txBody>
      </p:sp>
      <p:sp>
        <p:nvSpPr>
          <p:cNvPr id="1479" name="Google Shape;1479;p8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8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2"/>
              </a:buClr>
              <a:buSzPts val="1100"/>
              <a:buFont typeface="Arial"/>
              <a:buNone/>
            </a:pPr>
            <a:r>
              <a:rPr lang="en" sz="3600">
                <a:latin typeface="Calibri"/>
                <a:ea typeface="Calibri"/>
                <a:cs typeface="Calibri"/>
                <a:sym typeface="Calibri"/>
              </a:rPr>
              <a:t>Cascade vs End-to-End Systems</a:t>
            </a:r>
            <a:endParaRPr sz="3600"/>
          </a:p>
          <a:p>
            <a:pPr indent="0" lvl="0" marL="0" rtl="0" algn="l">
              <a:spcBef>
                <a:spcPts val="0"/>
              </a:spcBef>
              <a:spcAft>
                <a:spcPts val="0"/>
              </a:spcAft>
              <a:buNone/>
            </a:pPr>
            <a:r>
              <a:t/>
            </a:r>
            <a:endParaRPr/>
          </a:p>
        </p:txBody>
      </p:sp>
      <p:sp>
        <p:nvSpPr>
          <p:cNvPr id="1485" name="Google Shape;1485;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the papers (Weiss et al., 2017, Jia et al., 2019, Di Gangi et al., 2019) about end-to-end SLT system mention the following advantages over the cascade:</a:t>
            </a:r>
            <a:endParaRPr/>
          </a:p>
          <a:p>
            <a:pPr indent="-342900" lvl="0" marL="457200" rtl="0" algn="l">
              <a:spcBef>
                <a:spcPts val="1600"/>
              </a:spcBef>
              <a:spcAft>
                <a:spcPts val="0"/>
              </a:spcAft>
              <a:buSzPts val="1800"/>
              <a:buChar char="●"/>
            </a:pPr>
            <a:r>
              <a:rPr lang="en" u="sng"/>
              <a:t>No error propagation</a:t>
            </a:r>
            <a:r>
              <a:rPr lang="en"/>
              <a:t>:</a:t>
            </a:r>
            <a:endParaRPr/>
          </a:p>
          <a:p>
            <a:pPr indent="0" lvl="0" marL="457200" rtl="0" algn="l">
              <a:spcBef>
                <a:spcPts val="1600"/>
              </a:spcBef>
              <a:spcAft>
                <a:spcPts val="0"/>
              </a:spcAft>
              <a:buNone/>
            </a:pPr>
            <a:r>
              <a:rPr lang="en"/>
              <a:t>End-to-end naturally avoids compounding errors between the ASR and MT systems</a:t>
            </a:r>
            <a:endParaRPr/>
          </a:p>
          <a:p>
            <a:pPr indent="-342900" lvl="0" marL="457200" rtl="0" algn="l">
              <a:spcBef>
                <a:spcPts val="1600"/>
              </a:spcBef>
              <a:spcAft>
                <a:spcPts val="0"/>
              </a:spcAft>
              <a:buSzPts val="1800"/>
              <a:buChar char="●"/>
            </a:pPr>
            <a:r>
              <a:rPr lang="en" u="sng"/>
              <a:t>Direct access to the audio</a:t>
            </a:r>
            <a:r>
              <a:rPr lang="en"/>
              <a:t>:</a:t>
            </a:r>
            <a:endParaRPr/>
          </a:p>
          <a:p>
            <a:pPr indent="0" lvl="0" marL="457200" rtl="0" algn="l">
              <a:spcBef>
                <a:spcPts val="1600"/>
              </a:spcBef>
              <a:spcAft>
                <a:spcPts val="1600"/>
              </a:spcAft>
              <a:buNone/>
            </a:pPr>
            <a:r>
              <a:rPr lang="en"/>
              <a:t>End-to-end better manipulates paralinguistic and non-linguistic information during translation</a:t>
            </a:r>
            <a:endParaRPr/>
          </a:p>
        </p:txBody>
      </p:sp>
      <p:sp>
        <p:nvSpPr>
          <p:cNvPr id="1486" name="Google Shape;1486;p8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87" name="Google Shape;1487;p89"/>
          <p:cNvSpPr txBox="1"/>
          <p:nvPr>
            <p:ph idx="1" type="body"/>
          </p:nvPr>
        </p:nvSpPr>
        <p:spPr>
          <a:xfrm>
            <a:off x="1014075" y="4568875"/>
            <a:ext cx="6785700" cy="504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Clr>
                <a:schemeClr val="dk2"/>
              </a:buClr>
              <a:buSzPts val="1100"/>
              <a:buFont typeface="Arial"/>
              <a:buNone/>
            </a:pPr>
            <a:r>
              <a:rPr b="1" lang="en" sz="2400">
                <a:solidFill>
                  <a:schemeClr val="dk1"/>
                </a:solidFill>
                <a:latin typeface="Caveat"/>
                <a:ea typeface="Caveat"/>
                <a:cs typeface="Caveat"/>
                <a:sym typeface="Caveat"/>
              </a:rPr>
              <a:t>The correctness of these statements taken for granted</a:t>
            </a:r>
            <a:endParaRPr b="1" sz="2800">
              <a:solidFill>
                <a:schemeClr val="dk1"/>
              </a:solidFill>
              <a:latin typeface="Caveat"/>
              <a:ea typeface="Caveat"/>
              <a:cs typeface="Caveat"/>
              <a:sym typeface="Cavea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9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2"/>
              </a:buClr>
              <a:buSzPts val="1100"/>
              <a:buFont typeface="Arial"/>
              <a:buNone/>
            </a:pPr>
            <a:r>
              <a:rPr lang="en" sz="3600">
                <a:latin typeface="Calibri"/>
                <a:ea typeface="Calibri"/>
                <a:cs typeface="Calibri"/>
                <a:sym typeface="Calibri"/>
              </a:rPr>
              <a:t>Cascade vs End-to-End Systems</a:t>
            </a:r>
            <a:endParaRPr sz="3600"/>
          </a:p>
          <a:p>
            <a:pPr indent="0" lvl="0" marL="0" rtl="0" algn="l">
              <a:spcBef>
                <a:spcPts val="0"/>
              </a:spcBef>
              <a:spcAft>
                <a:spcPts val="0"/>
              </a:spcAft>
              <a:buNone/>
            </a:pPr>
            <a:r>
              <a:t/>
            </a:r>
            <a:endParaRPr/>
          </a:p>
        </p:txBody>
      </p:sp>
      <p:sp>
        <p:nvSpPr>
          <p:cNvPr id="1493" name="Google Shape;1493;p90"/>
          <p:cNvSpPr txBox="1"/>
          <p:nvPr>
            <p:ph idx="1" type="body"/>
          </p:nvPr>
        </p:nvSpPr>
        <p:spPr>
          <a:xfrm>
            <a:off x="311700" y="1152475"/>
            <a:ext cx="8520600" cy="39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questions: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sz="100"/>
          </a:p>
          <a:p>
            <a:pPr indent="0" lvl="0" marL="0" rtl="0" algn="l">
              <a:spcBef>
                <a:spcPts val="1600"/>
              </a:spcBef>
              <a:spcAft>
                <a:spcPts val="1600"/>
              </a:spcAft>
              <a:buNone/>
            </a:pPr>
            <a:r>
              <a:rPr lang="en">
                <a:solidFill>
                  <a:srgbClr val="FFFFFF"/>
                </a:solidFill>
              </a:rPr>
              <a:t>No answers in this tutorial!</a:t>
            </a:r>
            <a:endParaRPr>
              <a:solidFill>
                <a:srgbClr val="FFFFFF"/>
              </a:solidFill>
            </a:endParaRPr>
          </a:p>
        </p:txBody>
      </p:sp>
      <p:sp>
        <p:nvSpPr>
          <p:cNvPr id="1494" name="Google Shape;1494;p90"/>
          <p:cNvSpPr txBox="1"/>
          <p:nvPr>
            <p:ph idx="1" type="body"/>
          </p:nvPr>
        </p:nvSpPr>
        <p:spPr>
          <a:xfrm>
            <a:off x="994550" y="2072025"/>
            <a:ext cx="7444200" cy="623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b="1" lang="en" sz="2400">
                <a:solidFill>
                  <a:schemeClr val="dk1"/>
                </a:solidFill>
                <a:latin typeface="Caveat"/>
                <a:ea typeface="Caveat"/>
                <a:cs typeface="Caveat"/>
                <a:sym typeface="Caveat"/>
              </a:rPr>
              <a:t>Is it true that end-to-end avoids error propagation?</a:t>
            </a:r>
            <a:endParaRPr b="1" sz="2800">
              <a:solidFill>
                <a:schemeClr val="dk1"/>
              </a:solidFill>
              <a:latin typeface="Caveat"/>
              <a:ea typeface="Caveat"/>
              <a:cs typeface="Caveat"/>
              <a:sym typeface="Caveat"/>
            </a:endParaRPr>
          </a:p>
        </p:txBody>
      </p:sp>
      <p:sp>
        <p:nvSpPr>
          <p:cNvPr id="1495" name="Google Shape;1495;p90"/>
          <p:cNvSpPr txBox="1"/>
          <p:nvPr>
            <p:ph idx="1" type="body"/>
          </p:nvPr>
        </p:nvSpPr>
        <p:spPr>
          <a:xfrm>
            <a:off x="994550" y="3596025"/>
            <a:ext cx="7444200" cy="623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b="1" lang="en" sz="2400">
                <a:solidFill>
                  <a:schemeClr val="dk1"/>
                </a:solidFill>
                <a:latin typeface="Caveat"/>
                <a:ea typeface="Caveat"/>
                <a:cs typeface="Caveat"/>
                <a:sym typeface="Caveat"/>
              </a:rPr>
              <a:t>To what extent does accessing the audio help? How? When?</a:t>
            </a:r>
            <a:endParaRPr b="1" sz="2400">
              <a:solidFill>
                <a:schemeClr val="dk1"/>
              </a:solidFill>
              <a:latin typeface="Caveat"/>
              <a:ea typeface="Caveat"/>
              <a:cs typeface="Caveat"/>
              <a:sym typeface="Caveat"/>
            </a:endParaRPr>
          </a:p>
        </p:txBody>
      </p:sp>
      <p:sp>
        <p:nvSpPr>
          <p:cNvPr id="1496" name="Google Shape;1496;p9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9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2"/>
              </a:buClr>
              <a:buSzPts val="1100"/>
              <a:buFont typeface="Arial"/>
              <a:buNone/>
            </a:pPr>
            <a:r>
              <a:rPr lang="en" sz="3600">
                <a:latin typeface="Calibri"/>
                <a:ea typeface="Calibri"/>
                <a:cs typeface="Calibri"/>
                <a:sym typeface="Calibri"/>
              </a:rPr>
              <a:t>Cascade vs End-to-End Systems</a:t>
            </a:r>
            <a:endParaRPr sz="3600"/>
          </a:p>
          <a:p>
            <a:pPr indent="0" lvl="0" marL="0" rtl="0" algn="l">
              <a:spcBef>
                <a:spcPts val="0"/>
              </a:spcBef>
              <a:spcAft>
                <a:spcPts val="0"/>
              </a:spcAft>
              <a:buNone/>
            </a:pPr>
            <a:r>
              <a:t/>
            </a:r>
            <a:endParaRPr/>
          </a:p>
        </p:txBody>
      </p:sp>
      <p:sp>
        <p:nvSpPr>
          <p:cNvPr id="1502" name="Google Shape;1502;p91"/>
          <p:cNvSpPr txBox="1"/>
          <p:nvPr>
            <p:ph idx="1" type="body"/>
          </p:nvPr>
        </p:nvSpPr>
        <p:spPr>
          <a:xfrm>
            <a:off x="311700" y="1152475"/>
            <a:ext cx="8520600" cy="39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questions: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sz="100"/>
          </a:p>
          <a:p>
            <a:pPr indent="0" lvl="0" marL="0" rtl="0" algn="l">
              <a:spcBef>
                <a:spcPts val="1600"/>
              </a:spcBef>
              <a:spcAft>
                <a:spcPts val="1600"/>
              </a:spcAft>
              <a:buNone/>
            </a:pPr>
            <a:r>
              <a:rPr lang="en"/>
              <a:t>No answers in this tutorial!</a:t>
            </a:r>
            <a:endParaRPr/>
          </a:p>
        </p:txBody>
      </p:sp>
      <p:sp>
        <p:nvSpPr>
          <p:cNvPr id="1503" name="Google Shape;1503;p91"/>
          <p:cNvSpPr txBox="1"/>
          <p:nvPr>
            <p:ph idx="1" type="body"/>
          </p:nvPr>
        </p:nvSpPr>
        <p:spPr>
          <a:xfrm>
            <a:off x="994550" y="2072025"/>
            <a:ext cx="7444200" cy="623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b="1" lang="en" sz="2400">
                <a:solidFill>
                  <a:schemeClr val="dk1"/>
                </a:solidFill>
                <a:latin typeface="Caveat"/>
                <a:ea typeface="Caveat"/>
                <a:cs typeface="Caveat"/>
                <a:sym typeface="Caveat"/>
              </a:rPr>
              <a:t>Is it true that end-to-end avoids error propagation?</a:t>
            </a:r>
            <a:endParaRPr b="1" sz="2800">
              <a:solidFill>
                <a:schemeClr val="dk1"/>
              </a:solidFill>
              <a:latin typeface="Caveat"/>
              <a:ea typeface="Caveat"/>
              <a:cs typeface="Caveat"/>
              <a:sym typeface="Caveat"/>
            </a:endParaRPr>
          </a:p>
        </p:txBody>
      </p:sp>
      <p:sp>
        <p:nvSpPr>
          <p:cNvPr id="1504" name="Google Shape;1504;p91"/>
          <p:cNvSpPr txBox="1"/>
          <p:nvPr>
            <p:ph idx="1" type="body"/>
          </p:nvPr>
        </p:nvSpPr>
        <p:spPr>
          <a:xfrm>
            <a:off x="994550" y="3596025"/>
            <a:ext cx="7444200" cy="623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b="1" lang="en" sz="2400">
                <a:solidFill>
                  <a:schemeClr val="dk1"/>
                </a:solidFill>
                <a:latin typeface="Caveat"/>
                <a:ea typeface="Caveat"/>
                <a:cs typeface="Caveat"/>
                <a:sym typeface="Caveat"/>
              </a:rPr>
              <a:t>To what extent does accessing the audio help? How? When?</a:t>
            </a:r>
            <a:endParaRPr b="1" sz="2400">
              <a:solidFill>
                <a:schemeClr val="dk1"/>
              </a:solidFill>
              <a:latin typeface="Caveat"/>
              <a:ea typeface="Caveat"/>
              <a:cs typeface="Caveat"/>
              <a:sym typeface="Caveat"/>
            </a:endParaRPr>
          </a:p>
        </p:txBody>
      </p:sp>
      <p:sp>
        <p:nvSpPr>
          <p:cNvPr id="1505" name="Google Shape;1505;p9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9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error propagation</a:t>
            </a:r>
            <a:endParaRPr/>
          </a:p>
        </p:txBody>
      </p:sp>
      <p:sp>
        <p:nvSpPr>
          <p:cNvPr id="1511" name="Google Shape;1511;p92"/>
          <p:cNvSpPr txBox="1"/>
          <p:nvPr>
            <p:ph idx="1" type="body"/>
          </p:nvPr>
        </p:nvSpPr>
        <p:spPr>
          <a:xfrm>
            <a:off x="311700" y="1152475"/>
            <a:ext cx="8520600" cy="37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issues:</a:t>
            </a:r>
            <a:endParaRPr/>
          </a:p>
          <a:p>
            <a:pPr indent="-342900" lvl="0" marL="457200" rtl="0" algn="l">
              <a:spcBef>
                <a:spcPts val="0"/>
              </a:spcBef>
              <a:spcAft>
                <a:spcPts val="0"/>
              </a:spcAft>
              <a:buSzPts val="1800"/>
              <a:buChar char="●"/>
            </a:pPr>
            <a:r>
              <a:rPr lang="en"/>
              <a:t>Overall translation quality is not enough to measure the reduction of error prop.</a:t>
            </a:r>
            <a:endParaRPr/>
          </a:p>
          <a:p>
            <a:pPr indent="-342900" lvl="0" marL="457200" rtl="0" algn="l">
              <a:spcBef>
                <a:spcPts val="0"/>
              </a:spcBef>
              <a:spcAft>
                <a:spcPts val="0"/>
              </a:spcAft>
              <a:buClr>
                <a:srgbClr val="FFFFFF"/>
              </a:buClr>
              <a:buSzPts val="1800"/>
              <a:buChar char="●"/>
            </a:pPr>
            <a:r>
              <a:rPr lang="en">
                <a:solidFill>
                  <a:srgbClr val="FFFFFF"/>
                </a:solidFill>
              </a:rPr>
              <a:t>For a direct comparison of the Cascade and e2e, the intermediate representations cannot be used (transcript vs. null)</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Difficult to disentangle the impact of various components in e2e (two tasks collapsed into one)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Not a consolidated architecture in end-to-end technology</a:t>
            </a:r>
            <a:endParaRPr>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FFFFFF"/>
                </a:solidFill>
              </a:rPr>
              <a:t>Possible opening:</a:t>
            </a:r>
            <a:endParaRPr>
              <a:solidFill>
                <a:srgbClr val="FFFFFF"/>
              </a:solidFill>
            </a:endParaRPr>
          </a:p>
          <a:p>
            <a:pPr indent="0" lvl="0" marL="0" rtl="0" algn="l">
              <a:spcBef>
                <a:spcPts val="0"/>
              </a:spcBef>
              <a:spcAft>
                <a:spcPts val="0"/>
              </a:spcAft>
              <a:buNone/>
            </a:pPr>
            <a:r>
              <a:rPr lang="en">
                <a:solidFill>
                  <a:srgbClr val="FFFFFF"/>
                </a:solidFill>
              </a:rPr>
              <a:t>Sperber et al., (2019) consider the encoder output as an intermediate representation and  pose the attention on the presence of errors in it</a:t>
            </a:r>
            <a:endParaRPr>
              <a:solidFill>
                <a:srgbClr val="FFFFFF"/>
              </a:solidFill>
            </a:endParaRPr>
          </a:p>
          <a:p>
            <a:pPr indent="0" lvl="0" marL="0" rtl="0" algn="l">
              <a:spcBef>
                <a:spcPts val="1600"/>
              </a:spcBef>
              <a:spcAft>
                <a:spcPts val="0"/>
              </a:spcAft>
              <a:buNone/>
            </a:pPr>
            <a:r>
              <a:t/>
            </a:r>
            <a:endParaRPr/>
          </a:p>
        </p:txBody>
      </p:sp>
      <p:sp>
        <p:nvSpPr>
          <p:cNvPr id="1512" name="Google Shape;1512;p9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9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error propagation</a:t>
            </a:r>
            <a:endParaRPr/>
          </a:p>
        </p:txBody>
      </p:sp>
      <p:sp>
        <p:nvSpPr>
          <p:cNvPr id="1518" name="Google Shape;1518;p93"/>
          <p:cNvSpPr txBox="1"/>
          <p:nvPr>
            <p:ph idx="1" type="body"/>
          </p:nvPr>
        </p:nvSpPr>
        <p:spPr>
          <a:xfrm>
            <a:off x="311700" y="1152475"/>
            <a:ext cx="8520600" cy="37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issues</a:t>
            </a:r>
            <a:r>
              <a:rPr lang="en"/>
              <a:t>:</a:t>
            </a:r>
            <a:endParaRPr/>
          </a:p>
          <a:p>
            <a:pPr indent="-342900" lvl="0" marL="457200" rtl="0" algn="l">
              <a:spcBef>
                <a:spcPts val="0"/>
              </a:spcBef>
              <a:spcAft>
                <a:spcPts val="0"/>
              </a:spcAft>
              <a:buClr>
                <a:srgbClr val="B7B7B7"/>
              </a:buClr>
              <a:buSzPts val="1800"/>
              <a:buChar char="●"/>
            </a:pPr>
            <a:r>
              <a:rPr lang="en">
                <a:solidFill>
                  <a:srgbClr val="B7B7B7"/>
                </a:solidFill>
              </a:rPr>
              <a:t>Overall translation quality is not enough to measure the reduction of error prop.</a:t>
            </a:r>
            <a:endParaRPr>
              <a:solidFill>
                <a:srgbClr val="B7B7B7"/>
              </a:solidFill>
            </a:endParaRPr>
          </a:p>
          <a:p>
            <a:pPr indent="-342900" lvl="0" marL="457200" rtl="0" algn="l">
              <a:spcBef>
                <a:spcPts val="0"/>
              </a:spcBef>
              <a:spcAft>
                <a:spcPts val="0"/>
              </a:spcAft>
              <a:buSzPts val="1800"/>
              <a:buChar char="●"/>
            </a:pPr>
            <a:r>
              <a:rPr lang="en"/>
              <a:t>For a direct comparison of the Cascade and e2e, the intermediate representations cannot be used (transcript vs. null)</a:t>
            </a:r>
            <a:endParaRPr/>
          </a:p>
          <a:p>
            <a:pPr indent="-342900" lvl="0" marL="457200" rtl="0" algn="l">
              <a:spcBef>
                <a:spcPts val="0"/>
              </a:spcBef>
              <a:spcAft>
                <a:spcPts val="0"/>
              </a:spcAft>
              <a:buClr>
                <a:srgbClr val="FFFFFF"/>
              </a:buClr>
              <a:buSzPts val="1800"/>
              <a:buChar char="●"/>
            </a:pPr>
            <a:r>
              <a:rPr lang="en">
                <a:solidFill>
                  <a:srgbClr val="FFFFFF"/>
                </a:solidFill>
              </a:rPr>
              <a:t>Difficult to disentangle the impact of various components in e2e (two tasks collapsed into one)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Not a consolidated architecture in end-to-end technology</a:t>
            </a:r>
            <a:endParaRPr>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FFFFFF"/>
                </a:solidFill>
              </a:rPr>
              <a:t>Possible opening:</a:t>
            </a:r>
            <a:endParaRPr>
              <a:solidFill>
                <a:srgbClr val="FFFFFF"/>
              </a:solidFill>
            </a:endParaRPr>
          </a:p>
          <a:p>
            <a:pPr indent="0" lvl="0" marL="0" rtl="0" algn="l">
              <a:spcBef>
                <a:spcPts val="0"/>
              </a:spcBef>
              <a:spcAft>
                <a:spcPts val="0"/>
              </a:spcAft>
              <a:buNone/>
            </a:pPr>
            <a:r>
              <a:rPr lang="en">
                <a:solidFill>
                  <a:srgbClr val="FFFFFF"/>
                </a:solidFill>
              </a:rPr>
              <a:t>Sperber et al., (2019) consider the encoder output as an intermediate representation and  pose the attention on the presence of errors in it</a:t>
            </a:r>
            <a:endParaRPr>
              <a:solidFill>
                <a:srgbClr val="FFFFFF"/>
              </a:solidFill>
            </a:endParaRPr>
          </a:p>
          <a:p>
            <a:pPr indent="0" lvl="0" marL="0" rtl="0" algn="l">
              <a:spcBef>
                <a:spcPts val="1600"/>
              </a:spcBef>
              <a:spcAft>
                <a:spcPts val="0"/>
              </a:spcAft>
              <a:buNone/>
            </a:pPr>
            <a:r>
              <a:t/>
            </a:r>
            <a:endParaRPr/>
          </a:p>
        </p:txBody>
      </p:sp>
      <p:sp>
        <p:nvSpPr>
          <p:cNvPr id="1519" name="Google Shape;1519;p9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9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error propagation</a:t>
            </a:r>
            <a:endParaRPr/>
          </a:p>
        </p:txBody>
      </p:sp>
      <p:sp>
        <p:nvSpPr>
          <p:cNvPr id="1525" name="Google Shape;1525;p94"/>
          <p:cNvSpPr txBox="1"/>
          <p:nvPr>
            <p:ph idx="1" type="body"/>
          </p:nvPr>
        </p:nvSpPr>
        <p:spPr>
          <a:xfrm>
            <a:off x="311700" y="1152475"/>
            <a:ext cx="8520600" cy="37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issues:</a:t>
            </a:r>
            <a:endParaRPr/>
          </a:p>
          <a:p>
            <a:pPr indent="-342900" lvl="0" marL="457200" rtl="0" algn="l">
              <a:spcBef>
                <a:spcPts val="0"/>
              </a:spcBef>
              <a:spcAft>
                <a:spcPts val="0"/>
              </a:spcAft>
              <a:buClr>
                <a:srgbClr val="B7B7B7"/>
              </a:buClr>
              <a:buSzPts val="1800"/>
              <a:buChar char="●"/>
            </a:pPr>
            <a:r>
              <a:rPr lang="en">
                <a:solidFill>
                  <a:srgbClr val="B7B7B7"/>
                </a:solidFill>
              </a:rPr>
              <a:t>Overall translation quality is not enough to measure the reduction of error prop.</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For a direct comparison of the Cascade and e2e, the intermediate representations cannot be used (transcript vs. null)</a:t>
            </a:r>
            <a:endParaRPr>
              <a:solidFill>
                <a:srgbClr val="B7B7B7"/>
              </a:solidFill>
            </a:endParaRPr>
          </a:p>
          <a:p>
            <a:pPr indent="-342900" lvl="0" marL="457200" rtl="0" algn="l">
              <a:spcBef>
                <a:spcPts val="0"/>
              </a:spcBef>
              <a:spcAft>
                <a:spcPts val="0"/>
              </a:spcAft>
              <a:buSzPts val="1800"/>
              <a:buChar char="●"/>
            </a:pPr>
            <a:r>
              <a:rPr lang="en"/>
              <a:t>Difficult to disentangle the impact of various components in e2e (two tasks collapsed into one)</a:t>
            </a:r>
            <a:endParaRPr/>
          </a:p>
          <a:p>
            <a:pPr indent="-342900" lvl="0" marL="457200" rtl="0" algn="l">
              <a:spcBef>
                <a:spcPts val="0"/>
              </a:spcBef>
              <a:spcAft>
                <a:spcPts val="0"/>
              </a:spcAft>
              <a:buClr>
                <a:srgbClr val="FFFFFF"/>
              </a:buClr>
              <a:buSzPts val="1800"/>
              <a:buChar char="●"/>
            </a:pPr>
            <a:r>
              <a:rPr lang="en">
                <a:solidFill>
                  <a:srgbClr val="FFFFFF"/>
                </a:solidFill>
              </a:rPr>
              <a:t>Not a consolidated architecture in end-to-end technology</a:t>
            </a:r>
            <a:endParaRPr>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FFFFFF"/>
                </a:solidFill>
              </a:rPr>
              <a:t>Possible opening:</a:t>
            </a:r>
            <a:endParaRPr>
              <a:solidFill>
                <a:srgbClr val="FFFFFF"/>
              </a:solidFill>
            </a:endParaRPr>
          </a:p>
          <a:p>
            <a:pPr indent="0" lvl="0" marL="0" rtl="0" algn="l">
              <a:spcBef>
                <a:spcPts val="0"/>
              </a:spcBef>
              <a:spcAft>
                <a:spcPts val="0"/>
              </a:spcAft>
              <a:buNone/>
            </a:pPr>
            <a:r>
              <a:rPr lang="en">
                <a:solidFill>
                  <a:srgbClr val="FFFFFF"/>
                </a:solidFill>
              </a:rPr>
              <a:t>Sperber et al., (2019) consider the encoder output as an intermediate representation and  pose the attention on the presence of errors in it</a:t>
            </a:r>
            <a:endParaRPr>
              <a:solidFill>
                <a:srgbClr val="FFFFFF"/>
              </a:solidFill>
            </a:endParaRPr>
          </a:p>
          <a:p>
            <a:pPr indent="0" lvl="0" marL="0" rtl="0" algn="l">
              <a:spcBef>
                <a:spcPts val="1600"/>
              </a:spcBef>
              <a:spcAft>
                <a:spcPts val="0"/>
              </a:spcAft>
              <a:buNone/>
            </a:pPr>
            <a:r>
              <a:t/>
            </a:r>
            <a:endParaRPr/>
          </a:p>
        </p:txBody>
      </p:sp>
      <p:sp>
        <p:nvSpPr>
          <p:cNvPr id="1526" name="Google Shape;1526;p9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9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error propagation</a:t>
            </a:r>
            <a:endParaRPr/>
          </a:p>
        </p:txBody>
      </p:sp>
      <p:sp>
        <p:nvSpPr>
          <p:cNvPr id="1532" name="Google Shape;1532;p95"/>
          <p:cNvSpPr txBox="1"/>
          <p:nvPr>
            <p:ph idx="1" type="body"/>
          </p:nvPr>
        </p:nvSpPr>
        <p:spPr>
          <a:xfrm>
            <a:off x="311700" y="1152475"/>
            <a:ext cx="8520600" cy="37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issues:</a:t>
            </a:r>
            <a:endParaRPr/>
          </a:p>
          <a:p>
            <a:pPr indent="-342900" lvl="0" marL="457200" rtl="0" algn="l">
              <a:spcBef>
                <a:spcPts val="0"/>
              </a:spcBef>
              <a:spcAft>
                <a:spcPts val="0"/>
              </a:spcAft>
              <a:buClr>
                <a:srgbClr val="B7B7B7"/>
              </a:buClr>
              <a:buSzPts val="1800"/>
              <a:buChar char="●"/>
            </a:pPr>
            <a:r>
              <a:rPr lang="en">
                <a:solidFill>
                  <a:srgbClr val="B7B7B7"/>
                </a:solidFill>
              </a:rPr>
              <a:t>Overall translation quality is not enough to measure the reduction of error prop.</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For a direct comparison of the Cascade and e2e, the intermediate representations cannot be used (transcript vs. null)</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Difficult to disentangle the impact of various components in e2e (two tasks collapsed into one)</a:t>
            </a:r>
            <a:endParaRPr>
              <a:solidFill>
                <a:srgbClr val="B7B7B7"/>
              </a:solidFill>
            </a:endParaRPr>
          </a:p>
          <a:p>
            <a:pPr indent="-342900" lvl="0" marL="457200" rtl="0" algn="l">
              <a:spcBef>
                <a:spcPts val="0"/>
              </a:spcBef>
              <a:spcAft>
                <a:spcPts val="0"/>
              </a:spcAft>
              <a:buSzPts val="1800"/>
              <a:buChar char="●"/>
            </a:pPr>
            <a:r>
              <a:rPr lang="en"/>
              <a:t>Not a consolidated architecture in end-to-end technology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FFFFFF"/>
                </a:solidFill>
              </a:rPr>
              <a:t>Possible opening:</a:t>
            </a:r>
            <a:endParaRPr>
              <a:solidFill>
                <a:srgbClr val="FFFFFF"/>
              </a:solidFill>
            </a:endParaRPr>
          </a:p>
          <a:p>
            <a:pPr indent="0" lvl="0" marL="0" rtl="0" algn="l">
              <a:spcBef>
                <a:spcPts val="0"/>
              </a:spcBef>
              <a:spcAft>
                <a:spcPts val="0"/>
              </a:spcAft>
              <a:buNone/>
            </a:pPr>
            <a:r>
              <a:rPr lang="en">
                <a:solidFill>
                  <a:srgbClr val="FFFFFF"/>
                </a:solidFill>
              </a:rPr>
              <a:t>Sperber et al., (2019) consider the encoder output as an intermediate representation and  pose the attention on the presence of errors in it</a:t>
            </a:r>
            <a:endParaRPr>
              <a:solidFill>
                <a:srgbClr val="FFFFFF"/>
              </a:solidFill>
            </a:endParaRPr>
          </a:p>
          <a:p>
            <a:pPr indent="0" lvl="0" marL="0" rtl="0" algn="l">
              <a:spcBef>
                <a:spcPts val="1600"/>
              </a:spcBef>
              <a:spcAft>
                <a:spcPts val="0"/>
              </a:spcAft>
              <a:buNone/>
            </a:pPr>
            <a:r>
              <a:t/>
            </a:r>
            <a:endParaRPr/>
          </a:p>
        </p:txBody>
      </p:sp>
      <p:sp>
        <p:nvSpPr>
          <p:cNvPr id="1533" name="Google Shape;1533;p9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9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error propagation</a:t>
            </a:r>
            <a:endParaRPr/>
          </a:p>
        </p:txBody>
      </p:sp>
      <p:sp>
        <p:nvSpPr>
          <p:cNvPr id="1539" name="Google Shape;1539;p96"/>
          <p:cNvSpPr txBox="1"/>
          <p:nvPr>
            <p:ph idx="1" type="body"/>
          </p:nvPr>
        </p:nvSpPr>
        <p:spPr>
          <a:xfrm>
            <a:off x="311700" y="1152475"/>
            <a:ext cx="8520600" cy="37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7B7B7"/>
                </a:solidFill>
              </a:rPr>
              <a:t>Open issues: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Overall translation quality is not enough to measure the reduction of error prop.</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For a direct comparison of the Cascade and e2e, the intermediate representations cannot be used (transcript vs. null)</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Difficult to disentangle the impact of various components in e2e (two tasks collapsed into one)</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Not a consolidated architecture in end-to-end technology</a:t>
            </a:r>
            <a:endParaRPr>
              <a:solidFill>
                <a:srgbClr val="B7B7B7"/>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Possible opening:</a:t>
            </a:r>
            <a:endParaRPr/>
          </a:p>
          <a:p>
            <a:pPr indent="0" lvl="0" marL="0" rtl="0" algn="l">
              <a:spcBef>
                <a:spcPts val="0"/>
              </a:spcBef>
              <a:spcAft>
                <a:spcPts val="0"/>
              </a:spcAft>
              <a:buNone/>
            </a:pPr>
            <a:r>
              <a:rPr lang="en"/>
              <a:t>Sperber et al., (2019) consider the encoder output as an intermediate representation and  pose the attention on the presence of errors in it</a:t>
            </a:r>
            <a:endParaRPr/>
          </a:p>
          <a:p>
            <a:pPr indent="0" lvl="0" marL="0" rtl="0" algn="l">
              <a:spcBef>
                <a:spcPts val="1600"/>
              </a:spcBef>
              <a:spcAft>
                <a:spcPts val="0"/>
              </a:spcAft>
              <a:buNone/>
            </a:pPr>
            <a:r>
              <a:t/>
            </a:r>
            <a:endParaRPr/>
          </a:p>
        </p:txBody>
      </p:sp>
      <p:sp>
        <p:nvSpPr>
          <p:cNvPr id="1540" name="Google Shape;1540;p9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idx="1" type="body"/>
          </p:nvPr>
        </p:nvSpPr>
        <p:spPr>
          <a:xfrm>
            <a:off x="311700" y="1076275"/>
            <a:ext cx="8832300" cy="37041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lang="en" sz="2000"/>
              <a:t>Break language barriers to communicate</a:t>
            </a:r>
            <a:r>
              <a:rPr lang="en"/>
              <a:t>, </a:t>
            </a:r>
            <a:r>
              <a:rPr lang="en" sz="2000"/>
              <a:t>spread information and culture</a:t>
            </a:r>
            <a:endParaRPr sz="100"/>
          </a:p>
          <a:p>
            <a:pPr indent="-355600" lvl="1" marL="914400" rtl="0" algn="l">
              <a:spcBef>
                <a:spcPts val="0"/>
              </a:spcBef>
              <a:spcAft>
                <a:spcPts val="0"/>
              </a:spcAft>
              <a:buSzPts val="2000"/>
              <a:buChar char="○"/>
            </a:pPr>
            <a:r>
              <a:rPr lang="en" sz="2000"/>
              <a:t>Work</a:t>
            </a:r>
            <a:endParaRPr sz="2000"/>
          </a:p>
          <a:p>
            <a:pPr indent="-342900" lvl="2" marL="1371600" rtl="0" algn="l">
              <a:lnSpc>
                <a:spcPct val="200000"/>
              </a:lnSpc>
              <a:spcBef>
                <a:spcPts val="0"/>
              </a:spcBef>
              <a:spcAft>
                <a:spcPts val="0"/>
              </a:spcAft>
              <a:buSzPts val="1800"/>
              <a:buChar char="■"/>
            </a:pPr>
            <a:r>
              <a:rPr lang="en" sz="1800"/>
              <a:t>Meetings</a:t>
            </a:r>
            <a:endParaRPr sz="1800"/>
          </a:p>
          <a:p>
            <a:pPr indent="-355600" lvl="1" marL="914400" rtl="0" algn="l">
              <a:spcBef>
                <a:spcPts val="0"/>
              </a:spcBef>
              <a:spcAft>
                <a:spcPts val="0"/>
              </a:spcAft>
              <a:buSzPts val="2000"/>
              <a:buChar char="○"/>
            </a:pPr>
            <a:r>
              <a:rPr lang="en" sz="2000"/>
              <a:t>Education and training</a:t>
            </a:r>
            <a:endParaRPr sz="2000"/>
          </a:p>
          <a:p>
            <a:pPr indent="-342900" lvl="2" marL="1371600" rtl="0" algn="l">
              <a:lnSpc>
                <a:spcPct val="200000"/>
              </a:lnSpc>
              <a:spcBef>
                <a:spcPts val="0"/>
              </a:spcBef>
              <a:spcAft>
                <a:spcPts val="0"/>
              </a:spcAft>
              <a:buSzPts val="1800"/>
              <a:buChar char="■"/>
            </a:pPr>
            <a:r>
              <a:rPr lang="en" sz="1800"/>
              <a:t>Lectures, conferences</a:t>
            </a:r>
            <a:endParaRPr sz="1800"/>
          </a:p>
          <a:p>
            <a:pPr indent="-355600" lvl="1" marL="914400" rtl="0" algn="l">
              <a:spcBef>
                <a:spcPts val="0"/>
              </a:spcBef>
              <a:spcAft>
                <a:spcPts val="0"/>
              </a:spcAft>
              <a:buSzPts val="2000"/>
              <a:buChar char="○"/>
            </a:pPr>
            <a:r>
              <a:rPr lang="en" sz="2000"/>
              <a:t>Entertainment</a:t>
            </a:r>
            <a:endParaRPr sz="2000"/>
          </a:p>
          <a:p>
            <a:pPr indent="-342900" lvl="2" marL="1371600" rtl="0" algn="l">
              <a:lnSpc>
                <a:spcPct val="200000"/>
              </a:lnSpc>
              <a:spcBef>
                <a:spcPts val="0"/>
              </a:spcBef>
              <a:spcAft>
                <a:spcPts val="0"/>
              </a:spcAft>
              <a:buSzPts val="1800"/>
              <a:buChar char="■"/>
            </a:pPr>
            <a:r>
              <a:rPr lang="en" sz="1800"/>
              <a:t>Youtube, social media</a:t>
            </a:r>
            <a:r>
              <a:rPr lang="en" sz="1800"/>
              <a:t>, cinema, tv</a:t>
            </a:r>
            <a:endParaRPr sz="1800"/>
          </a:p>
          <a:p>
            <a:pPr indent="-355600" lvl="1" marL="914400" rtl="0" algn="l">
              <a:spcBef>
                <a:spcPts val="0"/>
              </a:spcBef>
              <a:spcAft>
                <a:spcPts val="0"/>
              </a:spcAft>
              <a:buSzPts val="2000"/>
              <a:buChar char="○"/>
            </a:pPr>
            <a:r>
              <a:rPr lang="en" sz="2000"/>
              <a:t>Everyday communication</a:t>
            </a:r>
            <a:endParaRPr sz="2000"/>
          </a:p>
          <a:p>
            <a:pPr indent="-342900" lvl="2" marL="1371600" rtl="0" algn="l">
              <a:spcBef>
                <a:spcPts val="0"/>
              </a:spcBef>
              <a:spcAft>
                <a:spcPts val="0"/>
              </a:spcAft>
              <a:buSzPts val="1800"/>
              <a:buChar char="■"/>
            </a:pPr>
            <a:r>
              <a:rPr lang="en" sz="1800"/>
              <a:t>Tourism, medical care, telephone conversations</a:t>
            </a:r>
            <a:endParaRPr sz="1800"/>
          </a:p>
          <a:p>
            <a:pPr indent="0" lvl="0" marL="457200" rtl="0" algn="l">
              <a:spcBef>
                <a:spcPts val="1600"/>
              </a:spcBef>
              <a:spcAft>
                <a:spcPts val="1600"/>
              </a:spcAft>
              <a:buNone/>
            </a:pPr>
            <a:r>
              <a:t/>
            </a:r>
            <a:endParaRPr/>
          </a:p>
        </p:txBody>
      </p:sp>
      <p:sp>
        <p:nvSpPr>
          <p:cNvPr id="190" name="Google Shape;190;p3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Speech Translation - Motivation</a:t>
            </a:r>
            <a:endParaRPr/>
          </a:p>
        </p:txBody>
      </p:sp>
      <p:pic>
        <p:nvPicPr>
          <p:cNvPr id="191" name="Google Shape;191;p34"/>
          <p:cNvPicPr preferRelativeResize="0"/>
          <p:nvPr/>
        </p:nvPicPr>
        <p:blipFill>
          <a:blip r:embed="rId3">
            <a:alphaModFix/>
          </a:blip>
          <a:stretch>
            <a:fillRect/>
          </a:stretch>
        </p:blipFill>
        <p:spPr>
          <a:xfrm>
            <a:off x="4901550" y="1632575"/>
            <a:ext cx="1871784" cy="1247850"/>
          </a:xfrm>
          <a:prstGeom prst="rect">
            <a:avLst/>
          </a:prstGeom>
          <a:noFill/>
          <a:ln>
            <a:noFill/>
          </a:ln>
        </p:spPr>
      </p:pic>
      <p:pic>
        <p:nvPicPr>
          <p:cNvPr id="192" name="Google Shape;192;p34"/>
          <p:cNvPicPr preferRelativeResize="0"/>
          <p:nvPr/>
        </p:nvPicPr>
        <p:blipFill rotWithShape="1">
          <a:blip r:embed="rId4">
            <a:alphaModFix/>
          </a:blip>
          <a:srcRect b="24276" l="0" r="0" t="0"/>
          <a:stretch/>
        </p:blipFill>
        <p:spPr>
          <a:xfrm>
            <a:off x="5669475" y="2997950"/>
            <a:ext cx="1668002" cy="941647"/>
          </a:xfrm>
          <a:prstGeom prst="rect">
            <a:avLst/>
          </a:prstGeom>
          <a:noFill/>
          <a:ln>
            <a:noFill/>
          </a:ln>
        </p:spPr>
      </p:pic>
      <p:pic>
        <p:nvPicPr>
          <p:cNvPr id="193" name="Google Shape;193;p34"/>
          <p:cNvPicPr preferRelativeResize="0"/>
          <p:nvPr/>
        </p:nvPicPr>
        <p:blipFill rotWithShape="1">
          <a:blip r:embed="rId5">
            <a:alphaModFix/>
          </a:blip>
          <a:srcRect b="28820" l="0" r="2771" t="0"/>
          <a:stretch/>
        </p:blipFill>
        <p:spPr>
          <a:xfrm>
            <a:off x="7494675" y="4076225"/>
            <a:ext cx="1660600" cy="1067275"/>
          </a:xfrm>
          <a:prstGeom prst="rect">
            <a:avLst/>
          </a:prstGeom>
          <a:noFill/>
          <a:ln>
            <a:noFill/>
          </a:ln>
        </p:spPr>
      </p:pic>
      <p:pic>
        <p:nvPicPr>
          <p:cNvPr id="194" name="Google Shape;194;p34"/>
          <p:cNvPicPr preferRelativeResize="0"/>
          <p:nvPr/>
        </p:nvPicPr>
        <p:blipFill>
          <a:blip r:embed="rId6">
            <a:alphaModFix/>
          </a:blip>
          <a:stretch>
            <a:fillRect/>
          </a:stretch>
        </p:blipFill>
        <p:spPr>
          <a:xfrm>
            <a:off x="6907259" y="1636841"/>
            <a:ext cx="2248016" cy="1243584"/>
          </a:xfrm>
          <a:prstGeom prst="rect">
            <a:avLst/>
          </a:prstGeom>
          <a:noFill/>
          <a:ln>
            <a:noFill/>
          </a:ln>
        </p:spPr>
      </p:pic>
      <p:pic>
        <p:nvPicPr>
          <p:cNvPr id="195" name="Google Shape;195;p34"/>
          <p:cNvPicPr preferRelativeResize="0"/>
          <p:nvPr/>
        </p:nvPicPr>
        <p:blipFill>
          <a:blip r:embed="rId7">
            <a:alphaModFix/>
          </a:blip>
          <a:stretch>
            <a:fillRect/>
          </a:stretch>
        </p:blipFill>
        <p:spPr>
          <a:xfrm>
            <a:off x="7474750" y="2997950"/>
            <a:ext cx="1680525" cy="941832"/>
          </a:xfrm>
          <a:prstGeom prst="rect">
            <a:avLst/>
          </a:prstGeom>
          <a:noFill/>
          <a:ln>
            <a:noFill/>
          </a:ln>
        </p:spPr>
      </p:pic>
      <p:sp>
        <p:nvSpPr>
          <p:cNvPr id="196" name="Google Shape;196;p3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9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 access to the audio</a:t>
            </a:r>
            <a:endParaRPr/>
          </a:p>
        </p:txBody>
      </p:sp>
      <p:sp>
        <p:nvSpPr>
          <p:cNvPr id="1546" name="Google Shape;1546;p97"/>
          <p:cNvSpPr txBox="1"/>
          <p:nvPr>
            <p:ph idx="1" type="body"/>
          </p:nvPr>
        </p:nvSpPr>
        <p:spPr>
          <a:xfrm>
            <a:off x="311700" y="1076275"/>
            <a:ext cx="8687100" cy="37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issues:</a:t>
            </a:r>
            <a:endParaRPr/>
          </a:p>
          <a:p>
            <a:pPr indent="-342900" lvl="0" marL="457200" rtl="0" algn="l">
              <a:spcBef>
                <a:spcPts val="0"/>
              </a:spcBef>
              <a:spcAft>
                <a:spcPts val="0"/>
              </a:spcAft>
              <a:buSzPts val="1800"/>
              <a:buChar char="●"/>
            </a:pPr>
            <a:r>
              <a:rPr lang="en"/>
              <a:t>Better encoder technology results in better translation performance (not enough)</a:t>
            </a:r>
            <a:endParaRPr/>
          </a:p>
          <a:p>
            <a:pPr indent="-342900" lvl="0" marL="457200" rtl="0" algn="l">
              <a:spcBef>
                <a:spcPts val="0"/>
              </a:spcBef>
              <a:spcAft>
                <a:spcPts val="0"/>
              </a:spcAft>
              <a:buClr>
                <a:srgbClr val="FFFFFF"/>
              </a:buClr>
              <a:buSzPts val="1800"/>
              <a:buChar char="●"/>
            </a:pPr>
            <a:r>
              <a:rPr lang="en">
                <a:solidFill>
                  <a:srgbClr val="FFFFFF"/>
                </a:solidFill>
              </a:rPr>
              <a:t>Not clear what aspects of the audio can help (e.g. prosody, emotions, tone, pauses)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Audio understanding capability can only be analyzed in the final translation (no transcripts)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Lack of </a:t>
            </a:r>
            <a:r>
              <a:rPr i="1" lang="en">
                <a:solidFill>
                  <a:srgbClr val="FFFFFF"/>
                </a:solidFill>
              </a:rPr>
              <a:t>ad hoc</a:t>
            </a:r>
            <a:r>
              <a:rPr lang="en">
                <a:solidFill>
                  <a:srgbClr val="FFFFFF"/>
                </a:solidFill>
              </a:rPr>
              <a:t> test sets to measure the impact of prosody, emotions, ...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Extrinsic evaluations (e.g. male/female audio recognition) should not ignore the translation aspects of the problem</a:t>
            </a:r>
            <a:endParaRPr sz="1200">
              <a:solidFill>
                <a:srgbClr val="FFFFFF"/>
              </a:solidFill>
            </a:endParaRPr>
          </a:p>
          <a:p>
            <a:pPr indent="0" lvl="0" marL="0" rtl="0" algn="l">
              <a:spcBef>
                <a:spcPts val="1600"/>
              </a:spcBef>
              <a:spcAft>
                <a:spcPts val="0"/>
              </a:spcAft>
              <a:buNone/>
            </a:pPr>
            <a:r>
              <a:rPr lang="en">
                <a:solidFill>
                  <a:srgbClr val="FFFFFF"/>
                </a:solidFill>
              </a:rPr>
              <a:t>Possible openings:</a:t>
            </a:r>
            <a:endParaRPr>
              <a:solidFill>
                <a:srgbClr val="FFFFFF"/>
              </a:solidFill>
            </a:endParaRPr>
          </a:p>
          <a:p>
            <a:pPr indent="0" lvl="0" marL="0" rtl="0" algn="l">
              <a:spcBef>
                <a:spcPts val="0"/>
              </a:spcBef>
              <a:spcAft>
                <a:spcPts val="0"/>
              </a:spcAft>
              <a:buNone/>
            </a:pPr>
            <a:r>
              <a:rPr lang="en">
                <a:solidFill>
                  <a:srgbClr val="FFFFFF"/>
                </a:solidFill>
              </a:rPr>
              <a:t>Karakanta et al. (2020): the direct access to the audio pauses improves subtitles’ quality</a:t>
            </a:r>
            <a:endParaRPr>
              <a:solidFill>
                <a:srgbClr val="FFFFFF"/>
              </a:solidFill>
            </a:endParaRPr>
          </a:p>
          <a:p>
            <a:pPr indent="0" lvl="0" marL="0" rtl="0" algn="l">
              <a:spcBef>
                <a:spcPts val="0"/>
              </a:spcBef>
              <a:spcAft>
                <a:spcPts val="0"/>
              </a:spcAft>
              <a:buNone/>
            </a:pPr>
            <a:r>
              <a:rPr lang="en">
                <a:solidFill>
                  <a:srgbClr val="FFFFFF"/>
                </a:solidFill>
              </a:rPr>
              <a:t>Gaido et al. (2020): vocal characteristics can guide e2e systems in modeling gender  (but opens ethical issues!)</a:t>
            </a:r>
            <a:endParaRPr>
              <a:solidFill>
                <a:srgbClr val="FFFFFF"/>
              </a:solidFill>
            </a:endParaRPr>
          </a:p>
          <a:p>
            <a:pPr indent="0" lvl="0" marL="0" rtl="0" algn="l">
              <a:spcBef>
                <a:spcPts val="1600"/>
              </a:spcBef>
              <a:spcAft>
                <a:spcPts val="0"/>
              </a:spcAft>
              <a:buClr>
                <a:schemeClr val="dk2"/>
              </a:buClr>
              <a:buSzPts val="1100"/>
              <a:buFont typeface="Arial"/>
              <a:buNone/>
            </a:pPr>
            <a:r>
              <a:t/>
            </a:r>
            <a:endParaRPr/>
          </a:p>
        </p:txBody>
      </p:sp>
      <p:sp>
        <p:nvSpPr>
          <p:cNvPr id="1547" name="Google Shape;1547;p9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9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 access to the audio</a:t>
            </a:r>
            <a:endParaRPr/>
          </a:p>
        </p:txBody>
      </p:sp>
      <p:sp>
        <p:nvSpPr>
          <p:cNvPr id="1553" name="Google Shape;1553;p98"/>
          <p:cNvSpPr txBox="1"/>
          <p:nvPr>
            <p:ph idx="1" type="body"/>
          </p:nvPr>
        </p:nvSpPr>
        <p:spPr>
          <a:xfrm>
            <a:off x="311700" y="1076275"/>
            <a:ext cx="8687100" cy="37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issues:</a:t>
            </a:r>
            <a:endParaRPr/>
          </a:p>
          <a:p>
            <a:pPr indent="-342900" lvl="0" marL="457200" rtl="0" algn="l">
              <a:spcBef>
                <a:spcPts val="0"/>
              </a:spcBef>
              <a:spcAft>
                <a:spcPts val="0"/>
              </a:spcAft>
              <a:buClr>
                <a:srgbClr val="B7B7B7"/>
              </a:buClr>
              <a:buSzPts val="1800"/>
              <a:buChar char="●"/>
            </a:pPr>
            <a:r>
              <a:rPr lang="en">
                <a:solidFill>
                  <a:srgbClr val="B7B7B7"/>
                </a:solidFill>
              </a:rPr>
              <a:t>Better encoder technology results in better translation performance (not enough)</a:t>
            </a:r>
            <a:endParaRPr>
              <a:solidFill>
                <a:srgbClr val="B7B7B7"/>
              </a:solidFill>
            </a:endParaRPr>
          </a:p>
          <a:p>
            <a:pPr indent="-342900" lvl="0" marL="457200" rtl="0" algn="l">
              <a:spcBef>
                <a:spcPts val="0"/>
              </a:spcBef>
              <a:spcAft>
                <a:spcPts val="0"/>
              </a:spcAft>
              <a:buSzPts val="1800"/>
              <a:buChar char="●"/>
            </a:pPr>
            <a:r>
              <a:rPr lang="en"/>
              <a:t>Not clear what aspects of the audio can help (e.g. prosody, emotions, tone, pauses)</a:t>
            </a:r>
            <a:endParaRPr/>
          </a:p>
          <a:p>
            <a:pPr indent="-342900" lvl="0" marL="457200" rtl="0" algn="l">
              <a:spcBef>
                <a:spcPts val="0"/>
              </a:spcBef>
              <a:spcAft>
                <a:spcPts val="0"/>
              </a:spcAft>
              <a:buClr>
                <a:srgbClr val="FFFFFF"/>
              </a:buClr>
              <a:buSzPts val="1800"/>
              <a:buChar char="●"/>
            </a:pPr>
            <a:r>
              <a:rPr lang="en">
                <a:solidFill>
                  <a:srgbClr val="FFFFFF"/>
                </a:solidFill>
              </a:rPr>
              <a:t>Audio understanding capability can only be analyzed in the final translation (no transcripts)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Lack of </a:t>
            </a:r>
            <a:r>
              <a:rPr i="1" lang="en">
                <a:solidFill>
                  <a:srgbClr val="FFFFFF"/>
                </a:solidFill>
              </a:rPr>
              <a:t>ad hoc</a:t>
            </a:r>
            <a:r>
              <a:rPr lang="en">
                <a:solidFill>
                  <a:srgbClr val="FFFFFF"/>
                </a:solidFill>
              </a:rPr>
              <a:t> test sets to measure the impact of prosody, emotions, ...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Extrinsic evaluations (e.g. male/female audio recognition) should not ignore the translation aspects of the problem</a:t>
            </a:r>
            <a:endParaRPr sz="1200">
              <a:solidFill>
                <a:srgbClr val="FFFFFF"/>
              </a:solidFill>
            </a:endParaRPr>
          </a:p>
          <a:p>
            <a:pPr indent="0" lvl="0" marL="0" rtl="0" algn="l">
              <a:spcBef>
                <a:spcPts val="1600"/>
              </a:spcBef>
              <a:spcAft>
                <a:spcPts val="0"/>
              </a:spcAft>
              <a:buNone/>
            </a:pPr>
            <a:r>
              <a:rPr lang="en">
                <a:solidFill>
                  <a:srgbClr val="FFFFFF"/>
                </a:solidFill>
              </a:rPr>
              <a:t>Possible openings:</a:t>
            </a:r>
            <a:endParaRPr>
              <a:solidFill>
                <a:srgbClr val="FFFFFF"/>
              </a:solidFill>
            </a:endParaRPr>
          </a:p>
          <a:p>
            <a:pPr indent="0" lvl="0" marL="0" rtl="0" algn="l">
              <a:spcBef>
                <a:spcPts val="0"/>
              </a:spcBef>
              <a:spcAft>
                <a:spcPts val="0"/>
              </a:spcAft>
              <a:buNone/>
            </a:pPr>
            <a:r>
              <a:rPr lang="en">
                <a:solidFill>
                  <a:srgbClr val="FFFFFF"/>
                </a:solidFill>
              </a:rPr>
              <a:t>Karakanta et al. (2020): the direct access to the audio pauses improves subtitles’ quality</a:t>
            </a:r>
            <a:endParaRPr>
              <a:solidFill>
                <a:srgbClr val="FFFFFF"/>
              </a:solidFill>
            </a:endParaRPr>
          </a:p>
          <a:p>
            <a:pPr indent="0" lvl="0" marL="0" rtl="0" algn="l">
              <a:spcBef>
                <a:spcPts val="0"/>
              </a:spcBef>
              <a:spcAft>
                <a:spcPts val="0"/>
              </a:spcAft>
              <a:buNone/>
            </a:pPr>
            <a:r>
              <a:rPr lang="en">
                <a:solidFill>
                  <a:srgbClr val="FFFFFF"/>
                </a:solidFill>
              </a:rPr>
              <a:t>Gaido et al. (2020): vocal characteristics can guide e2e systems in modeling gender  (but opens ethical issues!)</a:t>
            </a:r>
            <a:endParaRPr>
              <a:solidFill>
                <a:srgbClr val="FFFFFF"/>
              </a:solidFill>
            </a:endParaRPr>
          </a:p>
          <a:p>
            <a:pPr indent="0" lvl="0" marL="0" rtl="0" algn="l">
              <a:spcBef>
                <a:spcPts val="1600"/>
              </a:spcBef>
              <a:spcAft>
                <a:spcPts val="0"/>
              </a:spcAft>
              <a:buClr>
                <a:schemeClr val="dk2"/>
              </a:buClr>
              <a:buSzPts val="1100"/>
              <a:buFont typeface="Arial"/>
              <a:buNone/>
            </a:pPr>
            <a:r>
              <a:t/>
            </a:r>
            <a:endParaRPr/>
          </a:p>
        </p:txBody>
      </p:sp>
      <p:sp>
        <p:nvSpPr>
          <p:cNvPr id="1554" name="Google Shape;1554;p9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9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 access to the audio</a:t>
            </a:r>
            <a:endParaRPr/>
          </a:p>
        </p:txBody>
      </p:sp>
      <p:sp>
        <p:nvSpPr>
          <p:cNvPr id="1560" name="Google Shape;1560;p99"/>
          <p:cNvSpPr txBox="1"/>
          <p:nvPr>
            <p:ph idx="1" type="body"/>
          </p:nvPr>
        </p:nvSpPr>
        <p:spPr>
          <a:xfrm>
            <a:off x="311700" y="1076275"/>
            <a:ext cx="8687100" cy="37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issues:</a:t>
            </a:r>
            <a:endParaRPr/>
          </a:p>
          <a:p>
            <a:pPr indent="-342900" lvl="0" marL="457200" rtl="0" algn="l">
              <a:spcBef>
                <a:spcPts val="0"/>
              </a:spcBef>
              <a:spcAft>
                <a:spcPts val="0"/>
              </a:spcAft>
              <a:buClr>
                <a:srgbClr val="B7B7B7"/>
              </a:buClr>
              <a:buSzPts val="1800"/>
              <a:buChar char="●"/>
            </a:pPr>
            <a:r>
              <a:rPr lang="en">
                <a:solidFill>
                  <a:srgbClr val="B7B7B7"/>
                </a:solidFill>
              </a:rPr>
              <a:t>Better encoder technology results in better translation performance (not enough)</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Not clear what aspects of the audio can help (e.g. prosody, emotions, tone, pauses)</a:t>
            </a:r>
            <a:endParaRPr>
              <a:solidFill>
                <a:srgbClr val="B7B7B7"/>
              </a:solidFill>
            </a:endParaRPr>
          </a:p>
          <a:p>
            <a:pPr indent="-342900" lvl="0" marL="457200" rtl="0" algn="l">
              <a:spcBef>
                <a:spcPts val="0"/>
              </a:spcBef>
              <a:spcAft>
                <a:spcPts val="0"/>
              </a:spcAft>
              <a:buSzPts val="1800"/>
              <a:buChar char="●"/>
            </a:pPr>
            <a:r>
              <a:rPr lang="en"/>
              <a:t>Audio understanding capability can only be analyzed in the final translation (no transcripts)</a:t>
            </a:r>
            <a:endParaRPr/>
          </a:p>
          <a:p>
            <a:pPr indent="-342900" lvl="0" marL="457200" rtl="0" algn="l">
              <a:spcBef>
                <a:spcPts val="0"/>
              </a:spcBef>
              <a:spcAft>
                <a:spcPts val="0"/>
              </a:spcAft>
              <a:buClr>
                <a:srgbClr val="FFFFFF"/>
              </a:buClr>
              <a:buSzPts val="1800"/>
              <a:buChar char="●"/>
            </a:pPr>
            <a:r>
              <a:rPr lang="en">
                <a:solidFill>
                  <a:srgbClr val="FFFFFF"/>
                </a:solidFill>
              </a:rPr>
              <a:t>Lack of </a:t>
            </a:r>
            <a:r>
              <a:rPr i="1" lang="en">
                <a:solidFill>
                  <a:srgbClr val="FFFFFF"/>
                </a:solidFill>
              </a:rPr>
              <a:t>ad hoc</a:t>
            </a:r>
            <a:r>
              <a:rPr lang="en">
                <a:solidFill>
                  <a:srgbClr val="FFFFFF"/>
                </a:solidFill>
              </a:rPr>
              <a:t> test sets to measure the impact of prosody, emotions, ...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Extrinsic evaluations (e.g. male/female audio recognition) should not ignore the translation aspects of the problem</a:t>
            </a:r>
            <a:endParaRPr sz="1200">
              <a:solidFill>
                <a:srgbClr val="FFFFFF"/>
              </a:solidFill>
            </a:endParaRPr>
          </a:p>
          <a:p>
            <a:pPr indent="0" lvl="0" marL="0" rtl="0" algn="l">
              <a:spcBef>
                <a:spcPts val="1600"/>
              </a:spcBef>
              <a:spcAft>
                <a:spcPts val="0"/>
              </a:spcAft>
              <a:buNone/>
            </a:pPr>
            <a:r>
              <a:rPr lang="en">
                <a:solidFill>
                  <a:srgbClr val="FFFFFF"/>
                </a:solidFill>
              </a:rPr>
              <a:t>Possible openings:</a:t>
            </a:r>
            <a:endParaRPr>
              <a:solidFill>
                <a:srgbClr val="FFFFFF"/>
              </a:solidFill>
            </a:endParaRPr>
          </a:p>
          <a:p>
            <a:pPr indent="0" lvl="0" marL="0" rtl="0" algn="l">
              <a:spcBef>
                <a:spcPts val="0"/>
              </a:spcBef>
              <a:spcAft>
                <a:spcPts val="0"/>
              </a:spcAft>
              <a:buNone/>
            </a:pPr>
            <a:r>
              <a:rPr lang="en">
                <a:solidFill>
                  <a:srgbClr val="FFFFFF"/>
                </a:solidFill>
              </a:rPr>
              <a:t>Karakanta et al. (2020): the direct access to the audio pauses improves subtitles’ quality</a:t>
            </a:r>
            <a:endParaRPr>
              <a:solidFill>
                <a:srgbClr val="FFFFFF"/>
              </a:solidFill>
            </a:endParaRPr>
          </a:p>
          <a:p>
            <a:pPr indent="0" lvl="0" marL="0" rtl="0" algn="l">
              <a:spcBef>
                <a:spcPts val="0"/>
              </a:spcBef>
              <a:spcAft>
                <a:spcPts val="0"/>
              </a:spcAft>
              <a:buNone/>
            </a:pPr>
            <a:r>
              <a:rPr lang="en">
                <a:solidFill>
                  <a:srgbClr val="FFFFFF"/>
                </a:solidFill>
              </a:rPr>
              <a:t>Gaido et al. (2020): vocal characteristics can guide e2e systems in modeling gender  (but opens ethical issues!)</a:t>
            </a:r>
            <a:endParaRPr>
              <a:solidFill>
                <a:srgbClr val="FFFFFF"/>
              </a:solidFill>
            </a:endParaRPr>
          </a:p>
          <a:p>
            <a:pPr indent="0" lvl="0" marL="0" rtl="0" algn="l">
              <a:spcBef>
                <a:spcPts val="1600"/>
              </a:spcBef>
              <a:spcAft>
                <a:spcPts val="0"/>
              </a:spcAft>
              <a:buClr>
                <a:schemeClr val="dk2"/>
              </a:buClr>
              <a:buSzPts val="1100"/>
              <a:buFont typeface="Arial"/>
              <a:buNone/>
            </a:pPr>
            <a:r>
              <a:t/>
            </a:r>
            <a:endParaRPr/>
          </a:p>
        </p:txBody>
      </p:sp>
      <p:sp>
        <p:nvSpPr>
          <p:cNvPr id="1561" name="Google Shape;1561;p9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10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 access to the audio</a:t>
            </a:r>
            <a:endParaRPr/>
          </a:p>
        </p:txBody>
      </p:sp>
      <p:sp>
        <p:nvSpPr>
          <p:cNvPr id="1567" name="Google Shape;1567;p100"/>
          <p:cNvSpPr txBox="1"/>
          <p:nvPr>
            <p:ph idx="1" type="body"/>
          </p:nvPr>
        </p:nvSpPr>
        <p:spPr>
          <a:xfrm>
            <a:off x="311700" y="1076275"/>
            <a:ext cx="8687100" cy="37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issues:</a:t>
            </a:r>
            <a:endParaRPr/>
          </a:p>
          <a:p>
            <a:pPr indent="-342900" lvl="0" marL="457200" rtl="0" algn="l">
              <a:spcBef>
                <a:spcPts val="0"/>
              </a:spcBef>
              <a:spcAft>
                <a:spcPts val="0"/>
              </a:spcAft>
              <a:buClr>
                <a:srgbClr val="B7B7B7"/>
              </a:buClr>
              <a:buSzPts val="1800"/>
              <a:buChar char="●"/>
            </a:pPr>
            <a:r>
              <a:rPr lang="en">
                <a:solidFill>
                  <a:srgbClr val="B7B7B7"/>
                </a:solidFill>
              </a:rPr>
              <a:t>Better encoder technology results in better translation performance (not enough)</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Not clear what aspects of the audio can help (e.g. prosody, emotions, tone, pauses)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Audio understanding capability can only be analyzed in the final translation (no transcripts)</a:t>
            </a:r>
            <a:endParaRPr>
              <a:solidFill>
                <a:srgbClr val="B7B7B7"/>
              </a:solidFill>
            </a:endParaRPr>
          </a:p>
          <a:p>
            <a:pPr indent="-342900" lvl="0" marL="457200" rtl="0" algn="l">
              <a:spcBef>
                <a:spcPts val="0"/>
              </a:spcBef>
              <a:spcAft>
                <a:spcPts val="0"/>
              </a:spcAft>
              <a:buSzPts val="1800"/>
              <a:buChar char="●"/>
            </a:pPr>
            <a:r>
              <a:rPr lang="en"/>
              <a:t>Lack of </a:t>
            </a:r>
            <a:r>
              <a:rPr i="1" lang="en"/>
              <a:t>ad hoc</a:t>
            </a:r>
            <a:r>
              <a:rPr lang="en"/>
              <a:t> test sets to measure the impact of prosody, emotions, ... </a:t>
            </a:r>
            <a:endParaRPr/>
          </a:p>
          <a:p>
            <a:pPr indent="-342900" lvl="0" marL="457200" rtl="0" algn="l">
              <a:spcBef>
                <a:spcPts val="0"/>
              </a:spcBef>
              <a:spcAft>
                <a:spcPts val="0"/>
              </a:spcAft>
              <a:buClr>
                <a:srgbClr val="FFFFFF"/>
              </a:buClr>
              <a:buSzPts val="1800"/>
              <a:buChar char="●"/>
            </a:pPr>
            <a:r>
              <a:rPr lang="en">
                <a:solidFill>
                  <a:srgbClr val="FFFFFF"/>
                </a:solidFill>
              </a:rPr>
              <a:t>Extrinsic evaluations (e.g. male/female audio recognition) should not ignore the translation aspects of the problem</a:t>
            </a:r>
            <a:endParaRPr sz="1200">
              <a:solidFill>
                <a:srgbClr val="FFFFFF"/>
              </a:solidFill>
            </a:endParaRPr>
          </a:p>
          <a:p>
            <a:pPr indent="0" lvl="0" marL="0" rtl="0" algn="l">
              <a:spcBef>
                <a:spcPts val="1600"/>
              </a:spcBef>
              <a:spcAft>
                <a:spcPts val="0"/>
              </a:spcAft>
              <a:buNone/>
            </a:pPr>
            <a:r>
              <a:rPr lang="en">
                <a:solidFill>
                  <a:srgbClr val="FFFFFF"/>
                </a:solidFill>
              </a:rPr>
              <a:t>Possible openings:</a:t>
            </a:r>
            <a:endParaRPr>
              <a:solidFill>
                <a:srgbClr val="FFFFFF"/>
              </a:solidFill>
            </a:endParaRPr>
          </a:p>
          <a:p>
            <a:pPr indent="0" lvl="0" marL="0" rtl="0" algn="l">
              <a:spcBef>
                <a:spcPts val="0"/>
              </a:spcBef>
              <a:spcAft>
                <a:spcPts val="0"/>
              </a:spcAft>
              <a:buNone/>
            </a:pPr>
            <a:r>
              <a:rPr lang="en">
                <a:solidFill>
                  <a:srgbClr val="FFFFFF"/>
                </a:solidFill>
              </a:rPr>
              <a:t>Karakanta et al. (2020): the direct access to the audio pauses improves subtitles’ quality</a:t>
            </a:r>
            <a:endParaRPr>
              <a:solidFill>
                <a:srgbClr val="FFFFFF"/>
              </a:solidFill>
            </a:endParaRPr>
          </a:p>
          <a:p>
            <a:pPr indent="0" lvl="0" marL="0" rtl="0" algn="l">
              <a:spcBef>
                <a:spcPts val="0"/>
              </a:spcBef>
              <a:spcAft>
                <a:spcPts val="0"/>
              </a:spcAft>
              <a:buNone/>
            </a:pPr>
            <a:r>
              <a:rPr lang="en">
                <a:solidFill>
                  <a:srgbClr val="FFFFFF"/>
                </a:solidFill>
              </a:rPr>
              <a:t>Gaido et al. (2020): vocal characteristics can guide e2e systems in modeling gender  (but opens ethical issues!)</a:t>
            </a:r>
            <a:endParaRPr>
              <a:solidFill>
                <a:srgbClr val="FFFFFF"/>
              </a:solidFill>
            </a:endParaRPr>
          </a:p>
          <a:p>
            <a:pPr indent="0" lvl="0" marL="0" rtl="0" algn="l">
              <a:spcBef>
                <a:spcPts val="1600"/>
              </a:spcBef>
              <a:spcAft>
                <a:spcPts val="0"/>
              </a:spcAft>
              <a:buClr>
                <a:schemeClr val="dk2"/>
              </a:buClr>
              <a:buSzPts val="1100"/>
              <a:buFont typeface="Arial"/>
              <a:buNone/>
            </a:pPr>
            <a:r>
              <a:t/>
            </a:r>
            <a:endParaRPr/>
          </a:p>
        </p:txBody>
      </p:sp>
      <p:sp>
        <p:nvSpPr>
          <p:cNvPr id="1568" name="Google Shape;1568;p10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0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 access to the audio</a:t>
            </a:r>
            <a:endParaRPr/>
          </a:p>
        </p:txBody>
      </p:sp>
      <p:sp>
        <p:nvSpPr>
          <p:cNvPr id="1574" name="Google Shape;1574;p101"/>
          <p:cNvSpPr txBox="1"/>
          <p:nvPr>
            <p:ph idx="1" type="body"/>
          </p:nvPr>
        </p:nvSpPr>
        <p:spPr>
          <a:xfrm>
            <a:off x="311700" y="1076275"/>
            <a:ext cx="8687100" cy="37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7B7B7"/>
                </a:solidFill>
              </a:rPr>
              <a:t>Open issues: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Better encoder technology results in better translation performance (not enough)</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Not clear what aspects of the audio can help (e.g. prosody, emotions, tone, pauses)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Audio understanding capability can only be analyzed in the final translation (no transcripts)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Lack of </a:t>
            </a:r>
            <a:r>
              <a:rPr i="1" lang="en">
                <a:solidFill>
                  <a:srgbClr val="B7B7B7"/>
                </a:solidFill>
              </a:rPr>
              <a:t>ad hoc</a:t>
            </a:r>
            <a:r>
              <a:rPr lang="en">
                <a:solidFill>
                  <a:srgbClr val="B7B7B7"/>
                </a:solidFill>
              </a:rPr>
              <a:t> test sets to measure the impact of prosody, emotions, ... </a:t>
            </a:r>
            <a:endParaRPr>
              <a:solidFill>
                <a:srgbClr val="B7B7B7"/>
              </a:solidFill>
            </a:endParaRPr>
          </a:p>
          <a:p>
            <a:pPr indent="0" lvl="0" marL="0" rtl="0" algn="l">
              <a:spcBef>
                <a:spcPts val="1600"/>
              </a:spcBef>
              <a:spcAft>
                <a:spcPts val="0"/>
              </a:spcAft>
              <a:buNone/>
            </a:pPr>
            <a:r>
              <a:t/>
            </a:r>
            <a:endParaRPr>
              <a:solidFill>
                <a:srgbClr val="B7B7B7"/>
              </a:solidFill>
            </a:endParaRPr>
          </a:p>
          <a:p>
            <a:pPr indent="0" lvl="0" marL="0" rtl="0" algn="l">
              <a:spcBef>
                <a:spcPts val="0"/>
              </a:spcBef>
              <a:spcAft>
                <a:spcPts val="0"/>
              </a:spcAft>
              <a:buNone/>
            </a:pPr>
            <a:r>
              <a:rPr lang="en"/>
              <a:t>Possible openings:</a:t>
            </a:r>
            <a:endParaRPr/>
          </a:p>
          <a:p>
            <a:pPr indent="0" lvl="0" marL="0" rtl="0" algn="l">
              <a:spcBef>
                <a:spcPts val="0"/>
              </a:spcBef>
              <a:spcAft>
                <a:spcPts val="0"/>
              </a:spcAft>
              <a:buNone/>
            </a:pPr>
            <a:r>
              <a:rPr lang="en"/>
              <a:t>Karakanta et al. (2020): the direct access to the audio pauses improves subtitles’ quality</a:t>
            </a:r>
            <a:endParaRPr/>
          </a:p>
          <a:p>
            <a:pPr indent="0" lvl="0" marL="0" rtl="0" algn="l">
              <a:spcBef>
                <a:spcPts val="0"/>
              </a:spcBef>
              <a:spcAft>
                <a:spcPts val="0"/>
              </a:spcAft>
              <a:buNone/>
            </a:pPr>
            <a:r>
              <a:rPr lang="en"/>
              <a:t>Gaido et al. (2020): vocal characteristics can guide e2e systems in modeling gender  (but opens ethical issues!)</a:t>
            </a:r>
            <a:endParaRPr/>
          </a:p>
          <a:p>
            <a:pPr indent="0" lvl="0" marL="0" rtl="0" algn="l">
              <a:spcBef>
                <a:spcPts val="1600"/>
              </a:spcBef>
              <a:spcAft>
                <a:spcPts val="0"/>
              </a:spcAft>
              <a:buClr>
                <a:schemeClr val="dk2"/>
              </a:buClr>
              <a:buSzPts val="1100"/>
              <a:buFont typeface="Arial"/>
              <a:buNone/>
            </a:pPr>
            <a:r>
              <a:t/>
            </a:r>
            <a:endParaRPr/>
          </a:p>
        </p:txBody>
      </p:sp>
      <p:sp>
        <p:nvSpPr>
          <p:cNvPr id="1575" name="Google Shape;1575;p10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02"/>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600">
                <a:solidFill>
                  <a:srgbClr val="CFE2F3"/>
                </a:solidFill>
                <a:latin typeface="Caveat"/>
                <a:ea typeface="Caveat"/>
                <a:cs typeface="Caveat"/>
                <a:sym typeface="Caveat"/>
              </a:rPr>
              <a:t>Sec 2.2</a:t>
            </a:r>
            <a:endParaRPr b="0" sz="3600">
              <a:solidFill>
                <a:srgbClr val="CFE2F3"/>
              </a:solidFill>
              <a:latin typeface="Source Sans Pro"/>
              <a:ea typeface="Source Sans Pro"/>
              <a:cs typeface="Source Sans Pro"/>
              <a:sym typeface="Source Sans Pro"/>
            </a:endParaRPr>
          </a:p>
          <a:p>
            <a:pPr indent="0" lvl="0" marL="0" rtl="0" algn="l">
              <a:spcBef>
                <a:spcPts val="0"/>
              </a:spcBef>
              <a:spcAft>
                <a:spcPts val="0"/>
              </a:spcAft>
              <a:buNone/>
            </a:pPr>
            <a:r>
              <a:rPr lang="en"/>
              <a:t>Input representations</a:t>
            </a:r>
            <a:endParaRPr/>
          </a:p>
        </p:txBody>
      </p:sp>
      <p:sp>
        <p:nvSpPr>
          <p:cNvPr id="1581" name="Google Shape;1581;p10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03"/>
          <p:cNvSpPr/>
          <p:nvPr/>
        </p:nvSpPr>
        <p:spPr>
          <a:xfrm>
            <a:off x="4701475" y="1924075"/>
            <a:ext cx="4207500" cy="11820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0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text translation to speech translation</a:t>
            </a:r>
            <a:endParaRPr/>
          </a:p>
        </p:txBody>
      </p:sp>
      <p:sp>
        <p:nvSpPr>
          <p:cNvPr id="1588" name="Google Shape;1588;p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Encoder-decoder models:</a:t>
            </a:r>
            <a:endParaRPr/>
          </a:p>
          <a:p>
            <a:pPr indent="-317500" lvl="1" marL="914400" rtl="0" algn="l">
              <a:spcBef>
                <a:spcPts val="0"/>
              </a:spcBef>
              <a:spcAft>
                <a:spcPts val="0"/>
              </a:spcAft>
              <a:buSzPts val="1400"/>
              <a:buChar char="○"/>
            </a:pPr>
            <a:r>
              <a:rPr lang="en"/>
              <a:t>Can apply similar techniques</a:t>
            </a:r>
            <a:endParaRPr/>
          </a:p>
          <a:p>
            <a:pPr indent="0" lvl="0" marL="914400" rtl="0" algn="l">
              <a:spcBef>
                <a:spcPts val="1600"/>
              </a:spcBef>
              <a:spcAft>
                <a:spcPts val="0"/>
              </a:spcAft>
              <a:buNone/>
            </a:pPr>
            <a:r>
              <a:t/>
            </a:r>
            <a:endParaRPr/>
          </a:p>
          <a:p>
            <a:pPr indent="-342900" lvl="0" marL="457200" rtl="0" algn="l">
              <a:spcBef>
                <a:spcPts val="1600"/>
              </a:spcBef>
              <a:spcAft>
                <a:spcPts val="0"/>
              </a:spcAft>
              <a:buSzPts val="1800"/>
              <a:buChar char="●"/>
            </a:pPr>
            <a:r>
              <a:rPr lang="en"/>
              <a:t>Main differences to text translation</a:t>
            </a:r>
            <a:endParaRPr/>
          </a:p>
          <a:p>
            <a:pPr indent="-317500" lvl="1" marL="914400" rtl="0" algn="l">
              <a:spcBef>
                <a:spcPts val="0"/>
              </a:spcBef>
              <a:spcAft>
                <a:spcPts val="0"/>
              </a:spcAft>
              <a:buSzPts val="1400"/>
              <a:buChar char="○"/>
            </a:pPr>
            <a:r>
              <a:rPr lang="en"/>
              <a:t>Input: Audio signal</a:t>
            </a:r>
            <a:endParaRPr/>
          </a:p>
          <a:p>
            <a:pPr indent="-317500" lvl="2" marL="1371600" rtl="0" algn="l">
              <a:spcBef>
                <a:spcPts val="0"/>
              </a:spcBef>
              <a:spcAft>
                <a:spcPts val="0"/>
              </a:spcAft>
              <a:buSzPts val="1400"/>
              <a:buChar char="■"/>
            </a:pPr>
            <a:r>
              <a:rPr lang="en"/>
              <a:t>Continuous</a:t>
            </a:r>
            <a:endParaRPr/>
          </a:p>
          <a:p>
            <a:pPr indent="-317500" lvl="2" marL="1371600" rtl="0" algn="l">
              <a:spcBef>
                <a:spcPts val="0"/>
              </a:spcBef>
              <a:spcAft>
                <a:spcPts val="0"/>
              </a:spcAft>
              <a:buSzPts val="1400"/>
              <a:buChar char="■"/>
            </a:pPr>
            <a:r>
              <a:rPr lang="en"/>
              <a:t>Longer</a:t>
            </a:r>
            <a:endParaRPr/>
          </a:p>
        </p:txBody>
      </p:sp>
      <p:pic>
        <p:nvPicPr>
          <p:cNvPr id="1589" name="Google Shape;1589;p103"/>
          <p:cNvPicPr preferRelativeResize="0"/>
          <p:nvPr/>
        </p:nvPicPr>
        <p:blipFill>
          <a:blip r:embed="rId3">
            <a:alphaModFix/>
          </a:blip>
          <a:stretch>
            <a:fillRect/>
          </a:stretch>
        </p:blipFill>
        <p:spPr>
          <a:xfrm>
            <a:off x="6150450" y="1132200"/>
            <a:ext cx="1138200" cy="938459"/>
          </a:xfrm>
          <a:prstGeom prst="rect">
            <a:avLst/>
          </a:prstGeom>
          <a:noFill/>
          <a:ln>
            <a:noFill/>
          </a:ln>
        </p:spPr>
      </p:pic>
      <p:sp>
        <p:nvSpPr>
          <p:cNvPr id="1590" name="Google Shape;1590;p103"/>
          <p:cNvSpPr/>
          <p:nvPr/>
        </p:nvSpPr>
        <p:spPr>
          <a:xfrm>
            <a:off x="6646387" y="2116960"/>
            <a:ext cx="146400" cy="454800"/>
          </a:xfrm>
          <a:prstGeom prst="downArrow">
            <a:avLst>
              <a:gd fmla="val 50000" name="adj1"/>
              <a:gd fmla="val 5000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1" name="Google Shape;1591;p103"/>
          <p:cNvGrpSpPr/>
          <p:nvPr/>
        </p:nvGrpSpPr>
        <p:grpSpPr>
          <a:xfrm>
            <a:off x="5093100" y="2618050"/>
            <a:ext cx="972900" cy="211800"/>
            <a:chOff x="269700" y="2692200"/>
            <a:chExt cx="972900" cy="211800"/>
          </a:xfrm>
        </p:grpSpPr>
        <p:sp>
          <p:nvSpPr>
            <p:cNvPr id="1592" name="Google Shape;1592;p103"/>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3" name="Google Shape;1593;p103"/>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594" name="Google Shape;1594;p103"/>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595" name="Google Shape;1595;p103"/>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596" name="Google Shape;1596;p103"/>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597" name="Google Shape;1597;p103"/>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598" name="Google Shape;1598;p103"/>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599" name="Google Shape;1599;p103"/>
          <p:cNvGrpSpPr/>
          <p:nvPr/>
        </p:nvGrpSpPr>
        <p:grpSpPr>
          <a:xfrm>
            <a:off x="6318782" y="2618050"/>
            <a:ext cx="972900" cy="211800"/>
            <a:chOff x="269700" y="2692200"/>
            <a:chExt cx="972900" cy="211800"/>
          </a:xfrm>
        </p:grpSpPr>
        <p:sp>
          <p:nvSpPr>
            <p:cNvPr id="1600" name="Google Shape;1600;p103"/>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1" name="Google Shape;1601;p103"/>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602" name="Google Shape;1602;p103"/>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603" name="Google Shape;1603;p103"/>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604" name="Google Shape;1604;p103"/>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605" name="Google Shape;1605;p103"/>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606" name="Google Shape;1606;p103"/>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grpSp>
        <p:nvGrpSpPr>
          <p:cNvPr id="1607" name="Google Shape;1607;p103"/>
          <p:cNvGrpSpPr/>
          <p:nvPr/>
        </p:nvGrpSpPr>
        <p:grpSpPr>
          <a:xfrm>
            <a:off x="7544464" y="2618050"/>
            <a:ext cx="972900" cy="211800"/>
            <a:chOff x="269700" y="2692200"/>
            <a:chExt cx="972900" cy="211800"/>
          </a:xfrm>
        </p:grpSpPr>
        <p:sp>
          <p:nvSpPr>
            <p:cNvPr id="1608" name="Google Shape;1608;p103"/>
            <p:cNvSpPr/>
            <p:nvPr/>
          </p:nvSpPr>
          <p:spPr>
            <a:xfrm>
              <a:off x="269700" y="2706600"/>
              <a:ext cx="972900" cy="18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9" name="Google Shape;1609;p103"/>
            <p:cNvCxnSpPr/>
            <p:nvPr/>
          </p:nvCxnSpPr>
          <p:spPr>
            <a:xfrm>
              <a:off x="42382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610" name="Google Shape;1610;p103"/>
            <p:cNvCxnSpPr/>
            <p:nvPr/>
          </p:nvCxnSpPr>
          <p:spPr>
            <a:xfrm>
              <a:off x="55888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611" name="Google Shape;1611;p103"/>
            <p:cNvCxnSpPr/>
            <p:nvPr/>
          </p:nvCxnSpPr>
          <p:spPr>
            <a:xfrm>
              <a:off x="69394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612" name="Google Shape;1612;p103"/>
            <p:cNvCxnSpPr/>
            <p:nvPr/>
          </p:nvCxnSpPr>
          <p:spPr>
            <a:xfrm>
              <a:off x="82900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613" name="Google Shape;1613;p103"/>
            <p:cNvCxnSpPr/>
            <p:nvPr/>
          </p:nvCxnSpPr>
          <p:spPr>
            <a:xfrm>
              <a:off x="964065" y="2692200"/>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614" name="Google Shape;1614;p103"/>
            <p:cNvCxnSpPr/>
            <p:nvPr/>
          </p:nvCxnSpPr>
          <p:spPr>
            <a:xfrm>
              <a:off x="1099125" y="2692200"/>
              <a:ext cx="0" cy="211800"/>
            </a:xfrm>
            <a:prstGeom prst="straightConnector1">
              <a:avLst/>
            </a:prstGeom>
            <a:noFill/>
            <a:ln cap="flat" cmpd="sng" w="9525">
              <a:solidFill>
                <a:schemeClr val="dk2"/>
              </a:solidFill>
              <a:prstDash val="solid"/>
              <a:round/>
              <a:headEnd len="med" w="med" type="none"/>
              <a:tailEnd len="med" w="med" type="none"/>
            </a:ln>
          </p:spPr>
        </p:cxnSp>
      </p:grpSp>
      <p:sp>
        <p:nvSpPr>
          <p:cNvPr id="1615" name="Google Shape;1615;p103"/>
          <p:cNvSpPr/>
          <p:nvPr/>
        </p:nvSpPr>
        <p:spPr>
          <a:xfrm rot="10800000">
            <a:off x="5946652" y="2956381"/>
            <a:ext cx="1853700" cy="6984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03"/>
          <p:cNvSpPr txBox="1"/>
          <p:nvPr/>
        </p:nvSpPr>
        <p:spPr>
          <a:xfrm>
            <a:off x="6158855" y="3185500"/>
            <a:ext cx="1362600" cy="219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1617" name="Google Shape;1617;p103"/>
          <p:cNvSpPr/>
          <p:nvPr/>
        </p:nvSpPr>
        <p:spPr>
          <a:xfrm rot="5400000">
            <a:off x="6689149" y="3054957"/>
            <a:ext cx="374700" cy="1630800"/>
          </a:xfrm>
          <a:prstGeom prst="rect">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1618" name="Google Shape;1618;p103"/>
          <p:cNvSpPr/>
          <p:nvPr/>
        </p:nvSpPr>
        <p:spPr>
          <a:xfrm>
            <a:off x="5946602" y="4081093"/>
            <a:ext cx="1853700" cy="6984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03"/>
          <p:cNvSpPr txBox="1"/>
          <p:nvPr/>
        </p:nvSpPr>
        <p:spPr>
          <a:xfrm>
            <a:off x="6261207" y="4271163"/>
            <a:ext cx="1134300" cy="31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1620" name="Google Shape;1620;p10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0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Audio representation</a:t>
            </a:r>
            <a:endParaRPr/>
          </a:p>
        </p:txBody>
      </p:sp>
      <p:sp>
        <p:nvSpPr>
          <p:cNvPr id="1626" name="Google Shape;1626;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Following best-practice from ASR</a:t>
            </a:r>
            <a:endParaRPr/>
          </a:p>
          <a:p>
            <a:pPr indent="-342900" lvl="0" marL="457200" rtl="0" algn="l">
              <a:spcBef>
                <a:spcPts val="0"/>
              </a:spcBef>
              <a:spcAft>
                <a:spcPts val="0"/>
              </a:spcAft>
              <a:buSzPts val="1800"/>
              <a:buChar char="●"/>
            </a:pPr>
            <a:r>
              <a:rPr lang="en"/>
              <a:t>Sampling</a:t>
            </a:r>
            <a:endParaRPr/>
          </a:p>
          <a:p>
            <a:pPr indent="-317500" lvl="1" marL="914400" rtl="0" algn="l">
              <a:spcBef>
                <a:spcPts val="0"/>
              </a:spcBef>
              <a:spcAft>
                <a:spcPts val="0"/>
              </a:spcAft>
              <a:buSzPts val="1400"/>
              <a:buChar char="○"/>
            </a:pPr>
            <a:r>
              <a:rPr lang="en"/>
              <a:t>Measure Amplitude of signal at time t</a:t>
            </a:r>
            <a:endParaRPr/>
          </a:p>
          <a:p>
            <a:pPr indent="-317500" lvl="1" marL="914400" rtl="0" algn="l">
              <a:spcBef>
                <a:spcPts val="0"/>
              </a:spcBef>
              <a:spcAft>
                <a:spcPts val="0"/>
              </a:spcAft>
              <a:buSzPts val="1400"/>
              <a:buChar char="○"/>
            </a:pPr>
            <a:r>
              <a:rPr lang="en"/>
              <a:t>Typically 16 kHz</a:t>
            </a:r>
            <a:endParaRPr/>
          </a:p>
          <a:p>
            <a:pPr indent="0" lvl="0" marL="1371600" rtl="0" algn="l">
              <a:spcBef>
                <a:spcPts val="1600"/>
              </a:spcBef>
              <a:spcAft>
                <a:spcPts val="1600"/>
              </a:spcAft>
              <a:buNone/>
            </a:pPr>
            <a:r>
              <a:t/>
            </a:r>
            <a:endParaRPr/>
          </a:p>
        </p:txBody>
      </p:sp>
      <p:pic>
        <p:nvPicPr>
          <p:cNvPr id="1627" name="Google Shape;1627;p104"/>
          <p:cNvPicPr preferRelativeResize="0"/>
          <p:nvPr/>
        </p:nvPicPr>
        <p:blipFill>
          <a:blip r:embed="rId3">
            <a:alphaModFix/>
          </a:blip>
          <a:stretch>
            <a:fillRect/>
          </a:stretch>
        </p:blipFill>
        <p:spPr>
          <a:xfrm>
            <a:off x="6150450" y="1132200"/>
            <a:ext cx="1138200" cy="938459"/>
          </a:xfrm>
          <a:prstGeom prst="rect">
            <a:avLst/>
          </a:prstGeom>
          <a:noFill/>
          <a:ln>
            <a:noFill/>
          </a:ln>
        </p:spPr>
      </p:pic>
      <p:sp>
        <p:nvSpPr>
          <p:cNvPr id="1628" name="Google Shape;1628;p104"/>
          <p:cNvSpPr/>
          <p:nvPr/>
        </p:nvSpPr>
        <p:spPr>
          <a:xfrm>
            <a:off x="6646387" y="2116960"/>
            <a:ext cx="146400" cy="454800"/>
          </a:xfrm>
          <a:prstGeom prst="downArrow">
            <a:avLst>
              <a:gd fmla="val 50000" name="adj1"/>
              <a:gd fmla="val 5000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04"/>
          <p:cNvSpPr txBox="1"/>
          <p:nvPr/>
        </p:nvSpPr>
        <p:spPr>
          <a:xfrm>
            <a:off x="6261207" y="4271163"/>
            <a:ext cx="1134300" cy="31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cxnSp>
        <p:nvCxnSpPr>
          <p:cNvPr id="1630" name="Google Shape;1630;p104"/>
          <p:cNvCxnSpPr/>
          <p:nvPr/>
        </p:nvCxnSpPr>
        <p:spPr>
          <a:xfrm flipH="1" rot="10800000">
            <a:off x="5926655" y="3006775"/>
            <a:ext cx="1594200" cy="300"/>
          </a:xfrm>
          <a:prstGeom prst="straightConnector1">
            <a:avLst/>
          </a:prstGeom>
          <a:noFill/>
          <a:ln cap="flat" cmpd="sng" w="9525">
            <a:solidFill>
              <a:schemeClr val="dk2"/>
            </a:solidFill>
            <a:prstDash val="solid"/>
            <a:round/>
            <a:headEnd len="med" w="med" type="none"/>
            <a:tailEnd len="med" w="med" type="none"/>
          </a:ln>
        </p:spPr>
      </p:cxnSp>
      <p:cxnSp>
        <p:nvCxnSpPr>
          <p:cNvPr id="1631" name="Google Shape;1631;p104"/>
          <p:cNvCxnSpPr/>
          <p:nvPr/>
        </p:nvCxnSpPr>
        <p:spPr>
          <a:xfrm rot="10800000">
            <a:off x="6063139" y="2874775"/>
            <a:ext cx="0" cy="132300"/>
          </a:xfrm>
          <a:prstGeom prst="straightConnector1">
            <a:avLst/>
          </a:prstGeom>
          <a:noFill/>
          <a:ln cap="flat" cmpd="sng" w="9525">
            <a:solidFill>
              <a:schemeClr val="dk2"/>
            </a:solidFill>
            <a:prstDash val="solid"/>
            <a:round/>
            <a:headEnd len="med" w="med" type="none"/>
            <a:tailEnd len="med" w="med" type="none"/>
          </a:ln>
        </p:spPr>
      </p:cxnSp>
      <p:cxnSp>
        <p:nvCxnSpPr>
          <p:cNvPr id="1632" name="Google Shape;1632;p104"/>
          <p:cNvCxnSpPr/>
          <p:nvPr/>
        </p:nvCxnSpPr>
        <p:spPr>
          <a:xfrm rot="10800000">
            <a:off x="6206527" y="2940475"/>
            <a:ext cx="1500" cy="66600"/>
          </a:xfrm>
          <a:prstGeom prst="straightConnector1">
            <a:avLst/>
          </a:prstGeom>
          <a:noFill/>
          <a:ln cap="flat" cmpd="sng" w="9525">
            <a:solidFill>
              <a:schemeClr val="dk2"/>
            </a:solidFill>
            <a:prstDash val="solid"/>
            <a:round/>
            <a:headEnd len="med" w="med" type="none"/>
            <a:tailEnd len="med" w="med" type="none"/>
          </a:ln>
        </p:spPr>
      </p:cxnSp>
      <p:cxnSp>
        <p:nvCxnSpPr>
          <p:cNvPr id="1633" name="Google Shape;1633;p104"/>
          <p:cNvCxnSpPr/>
          <p:nvPr/>
        </p:nvCxnSpPr>
        <p:spPr>
          <a:xfrm rot="10800000">
            <a:off x="5918250" y="2818075"/>
            <a:ext cx="0" cy="189000"/>
          </a:xfrm>
          <a:prstGeom prst="straightConnector1">
            <a:avLst/>
          </a:prstGeom>
          <a:noFill/>
          <a:ln cap="flat" cmpd="sng" w="9525">
            <a:solidFill>
              <a:schemeClr val="dk2"/>
            </a:solidFill>
            <a:prstDash val="solid"/>
            <a:round/>
            <a:headEnd len="med" w="med" type="none"/>
            <a:tailEnd len="med" w="med" type="none"/>
          </a:ln>
        </p:spPr>
      </p:cxnSp>
      <p:cxnSp>
        <p:nvCxnSpPr>
          <p:cNvPr id="1634" name="Google Shape;1634;p104"/>
          <p:cNvCxnSpPr/>
          <p:nvPr/>
        </p:nvCxnSpPr>
        <p:spPr>
          <a:xfrm>
            <a:off x="6352916" y="3007075"/>
            <a:ext cx="5100" cy="103500"/>
          </a:xfrm>
          <a:prstGeom prst="straightConnector1">
            <a:avLst/>
          </a:prstGeom>
          <a:noFill/>
          <a:ln cap="flat" cmpd="sng" w="9525">
            <a:solidFill>
              <a:schemeClr val="dk2"/>
            </a:solidFill>
            <a:prstDash val="solid"/>
            <a:round/>
            <a:headEnd len="med" w="med" type="none"/>
            <a:tailEnd len="med" w="med" type="none"/>
          </a:ln>
        </p:spPr>
      </p:cxnSp>
      <p:cxnSp>
        <p:nvCxnSpPr>
          <p:cNvPr id="1635" name="Google Shape;1635;p104"/>
          <p:cNvCxnSpPr/>
          <p:nvPr/>
        </p:nvCxnSpPr>
        <p:spPr>
          <a:xfrm>
            <a:off x="6497805" y="3007075"/>
            <a:ext cx="6600" cy="264300"/>
          </a:xfrm>
          <a:prstGeom prst="straightConnector1">
            <a:avLst/>
          </a:prstGeom>
          <a:noFill/>
          <a:ln cap="flat" cmpd="sng" w="9525">
            <a:solidFill>
              <a:schemeClr val="dk2"/>
            </a:solidFill>
            <a:prstDash val="solid"/>
            <a:round/>
            <a:headEnd len="med" w="med" type="none"/>
            <a:tailEnd len="med" w="med" type="none"/>
          </a:ln>
        </p:spPr>
      </p:cxnSp>
      <p:cxnSp>
        <p:nvCxnSpPr>
          <p:cNvPr id="1636" name="Google Shape;1636;p104"/>
          <p:cNvCxnSpPr/>
          <p:nvPr/>
        </p:nvCxnSpPr>
        <p:spPr>
          <a:xfrm>
            <a:off x="6642693" y="3007075"/>
            <a:ext cx="0" cy="396600"/>
          </a:xfrm>
          <a:prstGeom prst="straightConnector1">
            <a:avLst/>
          </a:prstGeom>
          <a:noFill/>
          <a:ln cap="flat" cmpd="sng" w="9525">
            <a:solidFill>
              <a:schemeClr val="dk2"/>
            </a:solidFill>
            <a:prstDash val="solid"/>
            <a:round/>
            <a:headEnd len="med" w="med" type="none"/>
            <a:tailEnd len="med" w="med" type="none"/>
          </a:ln>
        </p:spPr>
      </p:cxnSp>
      <p:cxnSp>
        <p:nvCxnSpPr>
          <p:cNvPr id="1637" name="Google Shape;1637;p104"/>
          <p:cNvCxnSpPr/>
          <p:nvPr/>
        </p:nvCxnSpPr>
        <p:spPr>
          <a:xfrm>
            <a:off x="6787582" y="3007075"/>
            <a:ext cx="0" cy="264300"/>
          </a:xfrm>
          <a:prstGeom prst="straightConnector1">
            <a:avLst/>
          </a:prstGeom>
          <a:noFill/>
          <a:ln cap="flat" cmpd="sng" w="9525">
            <a:solidFill>
              <a:schemeClr val="dk2"/>
            </a:solidFill>
            <a:prstDash val="solid"/>
            <a:round/>
            <a:headEnd len="med" w="med" type="none"/>
            <a:tailEnd len="med" w="med" type="none"/>
          </a:ln>
        </p:spPr>
      </p:cxnSp>
      <p:cxnSp>
        <p:nvCxnSpPr>
          <p:cNvPr id="1638" name="Google Shape;1638;p104"/>
          <p:cNvCxnSpPr/>
          <p:nvPr/>
        </p:nvCxnSpPr>
        <p:spPr>
          <a:xfrm>
            <a:off x="6932470" y="3007075"/>
            <a:ext cx="0" cy="84600"/>
          </a:xfrm>
          <a:prstGeom prst="straightConnector1">
            <a:avLst/>
          </a:prstGeom>
          <a:noFill/>
          <a:ln cap="flat" cmpd="sng" w="9525">
            <a:solidFill>
              <a:schemeClr val="dk2"/>
            </a:solidFill>
            <a:prstDash val="solid"/>
            <a:round/>
            <a:headEnd len="med" w="med" type="none"/>
            <a:tailEnd len="med" w="med" type="none"/>
          </a:ln>
        </p:spPr>
      </p:cxnSp>
      <p:cxnSp>
        <p:nvCxnSpPr>
          <p:cNvPr id="1639" name="Google Shape;1639;p104"/>
          <p:cNvCxnSpPr/>
          <p:nvPr/>
        </p:nvCxnSpPr>
        <p:spPr>
          <a:xfrm rot="10800000">
            <a:off x="7077359" y="2940475"/>
            <a:ext cx="0" cy="66600"/>
          </a:xfrm>
          <a:prstGeom prst="straightConnector1">
            <a:avLst/>
          </a:prstGeom>
          <a:noFill/>
          <a:ln cap="flat" cmpd="sng" w="9525">
            <a:solidFill>
              <a:schemeClr val="dk2"/>
            </a:solidFill>
            <a:prstDash val="solid"/>
            <a:round/>
            <a:headEnd len="med" w="med" type="none"/>
            <a:tailEnd len="med" w="med" type="none"/>
          </a:ln>
        </p:spPr>
      </p:cxnSp>
      <p:cxnSp>
        <p:nvCxnSpPr>
          <p:cNvPr id="1640" name="Google Shape;1640;p104"/>
          <p:cNvCxnSpPr/>
          <p:nvPr/>
        </p:nvCxnSpPr>
        <p:spPr>
          <a:xfrm rot="10800000">
            <a:off x="7222248" y="2818075"/>
            <a:ext cx="0" cy="189000"/>
          </a:xfrm>
          <a:prstGeom prst="straightConnector1">
            <a:avLst/>
          </a:prstGeom>
          <a:noFill/>
          <a:ln cap="flat" cmpd="sng" w="9525">
            <a:solidFill>
              <a:schemeClr val="dk2"/>
            </a:solidFill>
            <a:prstDash val="solid"/>
            <a:round/>
            <a:headEnd len="med" w="med" type="none"/>
            <a:tailEnd len="med" w="med" type="none"/>
          </a:ln>
        </p:spPr>
      </p:cxnSp>
      <p:cxnSp>
        <p:nvCxnSpPr>
          <p:cNvPr id="1641" name="Google Shape;1641;p104"/>
          <p:cNvCxnSpPr/>
          <p:nvPr/>
        </p:nvCxnSpPr>
        <p:spPr>
          <a:xfrm rot="10800000">
            <a:off x="7367136" y="2685175"/>
            <a:ext cx="0" cy="321900"/>
          </a:xfrm>
          <a:prstGeom prst="straightConnector1">
            <a:avLst/>
          </a:prstGeom>
          <a:noFill/>
          <a:ln cap="flat" cmpd="sng" w="9525">
            <a:solidFill>
              <a:schemeClr val="dk2"/>
            </a:solidFill>
            <a:prstDash val="solid"/>
            <a:round/>
            <a:headEnd len="med" w="med" type="none"/>
            <a:tailEnd len="med" w="med" type="none"/>
          </a:ln>
        </p:spPr>
      </p:cxnSp>
      <p:cxnSp>
        <p:nvCxnSpPr>
          <p:cNvPr id="1642" name="Google Shape;1642;p104"/>
          <p:cNvCxnSpPr/>
          <p:nvPr/>
        </p:nvCxnSpPr>
        <p:spPr>
          <a:xfrm rot="10800000">
            <a:off x="7512025" y="2836375"/>
            <a:ext cx="0" cy="170700"/>
          </a:xfrm>
          <a:prstGeom prst="straightConnector1">
            <a:avLst/>
          </a:prstGeom>
          <a:noFill/>
          <a:ln cap="flat" cmpd="sng" w="9525">
            <a:solidFill>
              <a:schemeClr val="dk2"/>
            </a:solidFill>
            <a:prstDash val="solid"/>
            <a:round/>
            <a:headEnd len="med" w="med" type="none"/>
            <a:tailEnd len="med" w="med" type="none"/>
          </a:ln>
        </p:spPr>
      </p:cxnSp>
      <p:sp>
        <p:nvSpPr>
          <p:cNvPr id="1643" name="Google Shape;1643;p10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0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Audio representation</a:t>
            </a:r>
            <a:endParaRPr/>
          </a:p>
        </p:txBody>
      </p:sp>
      <p:sp>
        <p:nvSpPr>
          <p:cNvPr id="1649" name="Google Shape;1649;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Following best-practice from ASR</a:t>
            </a:r>
            <a:endParaRPr/>
          </a:p>
          <a:p>
            <a:pPr indent="-342900" lvl="0" marL="457200" rtl="0" algn="l">
              <a:spcBef>
                <a:spcPts val="0"/>
              </a:spcBef>
              <a:spcAft>
                <a:spcPts val="0"/>
              </a:spcAft>
              <a:buSzPts val="1800"/>
              <a:buChar char="●"/>
            </a:pPr>
            <a:r>
              <a:rPr lang="en"/>
              <a:t>Sampling</a:t>
            </a:r>
            <a:endParaRPr/>
          </a:p>
          <a:p>
            <a:pPr indent="-317500" lvl="1" marL="914400" rtl="0" algn="l">
              <a:spcBef>
                <a:spcPts val="0"/>
              </a:spcBef>
              <a:spcAft>
                <a:spcPts val="0"/>
              </a:spcAft>
              <a:buSzPts val="1400"/>
              <a:buChar char="○"/>
            </a:pPr>
            <a:r>
              <a:rPr lang="en"/>
              <a:t>Measure Amplitude of signal at time t</a:t>
            </a:r>
            <a:endParaRPr/>
          </a:p>
          <a:p>
            <a:pPr indent="-317500" lvl="1" marL="914400" rtl="0" algn="l">
              <a:spcBef>
                <a:spcPts val="0"/>
              </a:spcBef>
              <a:spcAft>
                <a:spcPts val="0"/>
              </a:spcAft>
              <a:buSzPts val="1400"/>
              <a:buChar char="○"/>
            </a:pPr>
            <a:r>
              <a:rPr lang="en"/>
              <a:t>Typically 16 kHz</a:t>
            </a:r>
            <a:endParaRPr/>
          </a:p>
          <a:p>
            <a:pPr indent="-342900" lvl="0" marL="457200" rtl="0" algn="l">
              <a:spcBef>
                <a:spcPts val="0"/>
              </a:spcBef>
              <a:spcAft>
                <a:spcPts val="0"/>
              </a:spcAft>
              <a:buSzPts val="1800"/>
              <a:buChar char="●"/>
            </a:pPr>
            <a:r>
              <a:rPr lang="en"/>
              <a:t>Windowing</a:t>
            </a:r>
            <a:endParaRPr/>
          </a:p>
          <a:p>
            <a:pPr indent="-317500" lvl="1" marL="914400" rtl="0" algn="l">
              <a:spcBef>
                <a:spcPts val="0"/>
              </a:spcBef>
              <a:spcAft>
                <a:spcPts val="0"/>
              </a:spcAft>
              <a:buSzPts val="1400"/>
              <a:buChar char="○"/>
            </a:pPr>
            <a:r>
              <a:rPr lang="en"/>
              <a:t>Split signal in different windows</a:t>
            </a:r>
            <a:endParaRPr/>
          </a:p>
          <a:p>
            <a:pPr indent="-317500" lvl="2" marL="1371600" rtl="0" algn="l">
              <a:spcBef>
                <a:spcPts val="0"/>
              </a:spcBef>
              <a:spcAft>
                <a:spcPts val="0"/>
              </a:spcAft>
              <a:buSzPts val="1400"/>
              <a:buChar char="■"/>
            </a:pPr>
            <a:r>
              <a:rPr lang="en"/>
              <a:t>Length: ~ 20-30 ms</a:t>
            </a:r>
            <a:endParaRPr/>
          </a:p>
          <a:p>
            <a:pPr indent="-317500" lvl="2" marL="1371600" rtl="0" algn="l">
              <a:spcBef>
                <a:spcPts val="0"/>
              </a:spcBef>
              <a:spcAft>
                <a:spcPts val="0"/>
              </a:spcAft>
              <a:buSzPts val="1400"/>
              <a:buChar char="■"/>
            </a:pPr>
            <a:r>
              <a:rPr lang="en"/>
              <a:t>Shift: ~ 10 ms</a:t>
            </a:r>
            <a:endParaRPr/>
          </a:p>
          <a:p>
            <a:pPr indent="-342900" lvl="0" marL="457200" rtl="0" algn="l">
              <a:spcBef>
                <a:spcPts val="0"/>
              </a:spcBef>
              <a:spcAft>
                <a:spcPts val="0"/>
              </a:spcAft>
              <a:buSzPts val="1800"/>
              <a:buChar char="●"/>
            </a:pPr>
            <a:r>
              <a:rPr lang="en"/>
              <a:t>Result:</a:t>
            </a:r>
            <a:endParaRPr/>
          </a:p>
          <a:p>
            <a:pPr indent="-317500" lvl="1" marL="914400" rtl="0" algn="l">
              <a:spcBef>
                <a:spcPts val="0"/>
              </a:spcBef>
              <a:spcAft>
                <a:spcPts val="0"/>
              </a:spcAft>
              <a:buSzPts val="1400"/>
              <a:buChar char="○"/>
            </a:pPr>
            <a:r>
              <a:rPr lang="en"/>
              <a:t>One representation every 10 ms</a:t>
            </a:r>
            <a:endParaRPr/>
          </a:p>
          <a:p>
            <a:pPr indent="0" lvl="0" marL="1371600" rtl="0" algn="l">
              <a:spcBef>
                <a:spcPts val="1600"/>
              </a:spcBef>
              <a:spcAft>
                <a:spcPts val="1600"/>
              </a:spcAft>
              <a:buNone/>
            </a:pPr>
            <a:r>
              <a:t/>
            </a:r>
            <a:endParaRPr/>
          </a:p>
        </p:txBody>
      </p:sp>
      <p:pic>
        <p:nvPicPr>
          <p:cNvPr id="1650" name="Google Shape;1650;p105"/>
          <p:cNvPicPr preferRelativeResize="0"/>
          <p:nvPr/>
        </p:nvPicPr>
        <p:blipFill>
          <a:blip r:embed="rId3">
            <a:alphaModFix/>
          </a:blip>
          <a:stretch>
            <a:fillRect/>
          </a:stretch>
        </p:blipFill>
        <p:spPr>
          <a:xfrm>
            <a:off x="6150450" y="1132200"/>
            <a:ext cx="1138200" cy="938459"/>
          </a:xfrm>
          <a:prstGeom prst="rect">
            <a:avLst/>
          </a:prstGeom>
          <a:noFill/>
          <a:ln>
            <a:noFill/>
          </a:ln>
        </p:spPr>
      </p:pic>
      <p:sp>
        <p:nvSpPr>
          <p:cNvPr id="1651" name="Google Shape;1651;p105"/>
          <p:cNvSpPr/>
          <p:nvPr/>
        </p:nvSpPr>
        <p:spPr>
          <a:xfrm>
            <a:off x="6646387" y="2116960"/>
            <a:ext cx="146400" cy="454800"/>
          </a:xfrm>
          <a:prstGeom prst="downArrow">
            <a:avLst>
              <a:gd fmla="val 50000" name="adj1"/>
              <a:gd fmla="val 5000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05"/>
          <p:cNvSpPr txBox="1"/>
          <p:nvPr/>
        </p:nvSpPr>
        <p:spPr>
          <a:xfrm>
            <a:off x="6261207" y="4271163"/>
            <a:ext cx="1134300" cy="31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cxnSp>
        <p:nvCxnSpPr>
          <p:cNvPr id="1653" name="Google Shape;1653;p105"/>
          <p:cNvCxnSpPr/>
          <p:nvPr/>
        </p:nvCxnSpPr>
        <p:spPr>
          <a:xfrm flipH="1" rot="10800000">
            <a:off x="5926655" y="3006775"/>
            <a:ext cx="1594200" cy="300"/>
          </a:xfrm>
          <a:prstGeom prst="straightConnector1">
            <a:avLst/>
          </a:prstGeom>
          <a:noFill/>
          <a:ln cap="flat" cmpd="sng" w="9525">
            <a:solidFill>
              <a:schemeClr val="dk2"/>
            </a:solidFill>
            <a:prstDash val="solid"/>
            <a:round/>
            <a:headEnd len="med" w="med" type="none"/>
            <a:tailEnd len="med" w="med" type="none"/>
          </a:ln>
        </p:spPr>
      </p:cxnSp>
      <p:cxnSp>
        <p:nvCxnSpPr>
          <p:cNvPr id="1654" name="Google Shape;1654;p105"/>
          <p:cNvCxnSpPr/>
          <p:nvPr/>
        </p:nvCxnSpPr>
        <p:spPr>
          <a:xfrm rot="10800000">
            <a:off x="6063139" y="2874775"/>
            <a:ext cx="0" cy="132300"/>
          </a:xfrm>
          <a:prstGeom prst="straightConnector1">
            <a:avLst/>
          </a:prstGeom>
          <a:noFill/>
          <a:ln cap="flat" cmpd="sng" w="9525">
            <a:solidFill>
              <a:schemeClr val="dk2"/>
            </a:solidFill>
            <a:prstDash val="solid"/>
            <a:round/>
            <a:headEnd len="med" w="med" type="none"/>
            <a:tailEnd len="med" w="med" type="none"/>
          </a:ln>
        </p:spPr>
      </p:cxnSp>
      <p:cxnSp>
        <p:nvCxnSpPr>
          <p:cNvPr id="1655" name="Google Shape;1655;p105"/>
          <p:cNvCxnSpPr/>
          <p:nvPr/>
        </p:nvCxnSpPr>
        <p:spPr>
          <a:xfrm rot="10800000">
            <a:off x="6206527" y="2940475"/>
            <a:ext cx="1500" cy="66600"/>
          </a:xfrm>
          <a:prstGeom prst="straightConnector1">
            <a:avLst/>
          </a:prstGeom>
          <a:noFill/>
          <a:ln cap="flat" cmpd="sng" w="9525">
            <a:solidFill>
              <a:schemeClr val="dk2"/>
            </a:solidFill>
            <a:prstDash val="solid"/>
            <a:round/>
            <a:headEnd len="med" w="med" type="none"/>
            <a:tailEnd len="med" w="med" type="none"/>
          </a:ln>
        </p:spPr>
      </p:cxnSp>
      <p:cxnSp>
        <p:nvCxnSpPr>
          <p:cNvPr id="1656" name="Google Shape;1656;p105"/>
          <p:cNvCxnSpPr/>
          <p:nvPr/>
        </p:nvCxnSpPr>
        <p:spPr>
          <a:xfrm rot="10800000">
            <a:off x="5918250" y="2818075"/>
            <a:ext cx="0" cy="189000"/>
          </a:xfrm>
          <a:prstGeom prst="straightConnector1">
            <a:avLst/>
          </a:prstGeom>
          <a:noFill/>
          <a:ln cap="flat" cmpd="sng" w="9525">
            <a:solidFill>
              <a:schemeClr val="dk2"/>
            </a:solidFill>
            <a:prstDash val="solid"/>
            <a:round/>
            <a:headEnd len="med" w="med" type="none"/>
            <a:tailEnd len="med" w="med" type="none"/>
          </a:ln>
        </p:spPr>
      </p:cxnSp>
      <p:cxnSp>
        <p:nvCxnSpPr>
          <p:cNvPr id="1657" name="Google Shape;1657;p105"/>
          <p:cNvCxnSpPr/>
          <p:nvPr/>
        </p:nvCxnSpPr>
        <p:spPr>
          <a:xfrm>
            <a:off x="6352916" y="3007075"/>
            <a:ext cx="5100" cy="103500"/>
          </a:xfrm>
          <a:prstGeom prst="straightConnector1">
            <a:avLst/>
          </a:prstGeom>
          <a:noFill/>
          <a:ln cap="flat" cmpd="sng" w="9525">
            <a:solidFill>
              <a:schemeClr val="dk2"/>
            </a:solidFill>
            <a:prstDash val="solid"/>
            <a:round/>
            <a:headEnd len="med" w="med" type="none"/>
            <a:tailEnd len="med" w="med" type="none"/>
          </a:ln>
        </p:spPr>
      </p:cxnSp>
      <p:cxnSp>
        <p:nvCxnSpPr>
          <p:cNvPr id="1658" name="Google Shape;1658;p105"/>
          <p:cNvCxnSpPr/>
          <p:nvPr/>
        </p:nvCxnSpPr>
        <p:spPr>
          <a:xfrm>
            <a:off x="6497805" y="3007075"/>
            <a:ext cx="6600" cy="264300"/>
          </a:xfrm>
          <a:prstGeom prst="straightConnector1">
            <a:avLst/>
          </a:prstGeom>
          <a:noFill/>
          <a:ln cap="flat" cmpd="sng" w="9525">
            <a:solidFill>
              <a:schemeClr val="dk2"/>
            </a:solidFill>
            <a:prstDash val="solid"/>
            <a:round/>
            <a:headEnd len="med" w="med" type="none"/>
            <a:tailEnd len="med" w="med" type="none"/>
          </a:ln>
        </p:spPr>
      </p:cxnSp>
      <p:cxnSp>
        <p:nvCxnSpPr>
          <p:cNvPr id="1659" name="Google Shape;1659;p105"/>
          <p:cNvCxnSpPr/>
          <p:nvPr/>
        </p:nvCxnSpPr>
        <p:spPr>
          <a:xfrm>
            <a:off x="6642693" y="3007075"/>
            <a:ext cx="0" cy="396600"/>
          </a:xfrm>
          <a:prstGeom prst="straightConnector1">
            <a:avLst/>
          </a:prstGeom>
          <a:noFill/>
          <a:ln cap="flat" cmpd="sng" w="9525">
            <a:solidFill>
              <a:schemeClr val="dk2"/>
            </a:solidFill>
            <a:prstDash val="solid"/>
            <a:round/>
            <a:headEnd len="med" w="med" type="none"/>
            <a:tailEnd len="med" w="med" type="none"/>
          </a:ln>
        </p:spPr>
      </p:cxnSp>
      <p:cxnSp>
        <p:nvCxnSpPr>
          <p:cNvPr id="1660" name="Google Shape;1660;p105"/>
          <p:cNvCxnSpPr/>
          <p:nvPr/>
        </p:nvCxnSpPr>
        <p:spPr>
          <a:xfrm>
            <a:off x="6787582" y="3007075"/>
            <a:ext cx="0" cy="264300"/>
          </a:xfrm>
          <a:prstGeom prst="straightConnector1">
            <a:avLst/>
          </a:prstGeom>
          <a:noFill/>
          <a:ln cap="flat" cmpd="sng" w="9525">
            <a:solidFill>
              <a:schemeClr val="dk2"/>
            </a:solidFill>
            <a:prstDash val="solid"/>
            <a:round/>
            <a:headEnd len="med" w="med" type="none"/>
            <a:tailEnd len="med" w="med" type="none"/>
          </a:ln>
        </p:spPr>
      </p:cxnSp>
      <p:cxnSp>
        <p:nvCxnSpPr>
          <p:cNvPr id="1661" name="Google Shape;1661;p105"/>
          <p:cNvCxnSpPr/>
          <p:nvPr/>
        </p:nvCxnSpPr>
        <p:spPr>
          <a:xfrm>
            <a:off x="6932470" y="3007075"/>
            <a:ext cx="0" cy="84600"/>
          </a:xfrm>
          <a:prstGeom prst="straightConnector1">
            <a:avLst/>
          </a:prstGeom>
          <a:noFill/>
          <a:ln cap="flat" cmpd="sng" w="9525">
            <a:solidFill>
              <a:schemeClr val="dk2"/>
            </a:solidFill>
            <a:prstDash val="solid"/>
            <a:round/>
            <a:headEnd len="med" w="med" type="none"/>
            <a:tailEnd len="med" w="med" type="none"/>
          </a:ln>
        </p:spPr>
      </p:cxnSp>
      <p:cxnSp>
        <p:nvCxnSpPr>
          <p:cNvPr id="1662" name="Google Shape;1662;p105"/>
          <p:cNvCxnSpPr/>
          <p:nvPr/>
        </p:nvCxnSpPr>
        <p:spPr>
          <a:xfrm rot="10800000">
            <a:off x="7077359" y="2940475"/>
            <a:ext cx="0" cy="66600"/>
          </a:xfrm>
          <a:prstGeom prst="straightConnector1">
            <a:avLst/>
          </a:prstGeom>
          <a:noFill/>
          <a:ln cap="flat" cmpd="sng" w="9525">
            <a:solidFill>
              <a:schemeClr val="dk2"/>
            </a:solidFill>
            <a:prstDash val="solid"/>
            <a:round/>
            <a:headEnd len="med" w="med" type="none"/>
            <a:tailEnd len="med" w="med" type="none"/>
          </a:ln>
        </p:spPr>
      </p:cxnSp>
      <p:cxnSp>
        <p:nvCxnSpPr>
          <p:cNvPr id="1663" name="Google Shape;1663;p105"/>
          <p:cNvCxnSpPr/>
          <p:nvPr/>
        </p:nvCxnSpPr>
        <p:spPr>
          <a:xfrm rot="10800000">
            <a:off x="7222248" y="2818075"/>
            <a:ext cx="0" cy="189000"/>
          </a:xfrm>
          <a:prstGeom prst="straightConnector1">
            <a:avLst/>
          </a:prstGeom>
          <a:noFill/>
          <a:ln cap="flat" cmpd="sng" w="9525">
            <a:solidFill>
              <a:schemeClr val="dk2"/>
            </a:solidFill>
            <a:prstDash val="solid"/>
            <a:round/>
            <a:headEnd len="med" w="med" type="none"/>
            <a:tailEnd len="med" w="med" type="none"/>
          </a:ln>
        </p:spPr>
      </p:cxnSp>
      <p:cxnSp>
        <p:nvCxnSpPr>
          <p:cNvPr id="1664" name="Google Shape;1664;p105"/>
          <p:cNvCxnSpPr/>
          <p:nvPr/>
        </p:nvCxnSpPr>
        <p:spPr>
          <a:xfrm rot="10800000">
            <a:off x="7367136" y="2685175"/>
            <a:ext cx="0" cy="321900"/>
          </a:xfrm>
          <a:prstGeom prst="straightConnector1">
            <a:avLst/>
          </a:prstGeom>
          <a:noFill/>
          <a:ln cap="flat" cmpd="sng" w="9525">
            <a:solidFill>
              <a:schemeClr val="dk2"/>
            </a:solidFill>
            <a:prstDash val="solid"/>
            <a:round/>
            <a:headEnd len="med" w="med" type="none"/>
            <a:tailEnd len="med" w="med" type="none"/>
          </a:ln>
        </p:spPr>
      </p:cxnSp>
      <p:cxnSp>
        <p:nvCxnSpPr>
          <p:cNvPr id="1665" name="Google Shape;1665;p105"/>
          <p:cNvCxnSpPr/>
          <p:nvPr/>
        </p:nvCxnSpPr>
        <p:spPr>
          <a:xfrm rot="10800000">
            <a:off x="7512025" y="2836375"/>
            <a:ext cx="0" cy="170700"/>
          </a:xfrm>
          <a:prstGeom prst="straightConnector1">
            <a:avLst/>
          </a:prstGeom>
          <a:noFill/>
          <a:ln cap="flat" cmpd="sng" w="9525">
            <a:solidFill>
              <a:schemeClr val="dk2"/>
            </a:solidFill>
            <a:prstDash val="solid"/>
            <a:round/>
            <a:headEnd len="med" w="med" type="none"/>
            <a:tailEnd len="med" w="med" type="none"/>
          </a:ln>
        </p:spPr>
      </p:cxnSp>
      <p:cxnSp>
        <p:nvCxnSpPr>
          <p:cNvPr id="1666" name="Google Shape;1666;p105"/>
          <p:cNvCxnSpPr/>
          <p:nvPr/>
        </p:nvCxnSpPr>
        <p:spPr>
          <a:xfrm>
            <a:off x="5899900" y="3559800"/>
            <a:ext cx="600300" cy="9600"/>
          </a:xfrm>
          <a:prstGeom prst="straightConnector1">
            <a:avLst/>
          </a:prstGeom>
          <a:noFill/>
          <a:ln cap="flat" cmpd="sng" w="9525">
            <a:solidFill>
              <a:schemeClr val="dk2"/>
            </a:solidFill>
            <a:prstDash val="solid"/>
            <a:round/>
            <a:headEnd len="med" w="med" type="none"/>
            <a:tailEnd len="med" w="med" type="none"/>
          </a:ln>
        </p:spPr>
      </p:cxnSp>
      <p:cxnSp>
        <p:nvCxnSpPr>
          <p:cNvPr id="1667" name="Google Shape;1667;p105"/>
          <p:cNvCxnSpPr/>
          <p:nvPr/>
        </p:nvCxnSpPr>
        <p:spPr>
          <a:xfrm>
            <a:off x="6270250" y="3716925"/>
            <a:ext cx="600300" cy="9600"/>
          </a:xfrm>
          <a:prstGeom prst="straightConnector1">
            <a:avLst/>
          </a:prstGeom>
          <a:noFill/>
          <a:ln cap="flat" cmpd="sng" w="9525">
            <a:solidFill>
              <a:schemeClr val="dk2"/>
            </a:solidFill>
            <a:prstDash val="solid"/>
            <a:round/>
            <a:headEnd len="med" w="med" type="none"/>
            <a:tailEnd len="med" w="med" type="none"/>
          </a:ln>
        </p:spPr>
      </p:cxnSp>
      <p:cxnSp>
        <p:nvCxnSpPr>
          <p:cNvPr id="1668" name="Google Shape;1668;p105"/>
          <p:cNvCxnSpPr/>
          <p:nvPr/>
        </p:nvCxnSpPr>
        <p:spPr>
          <a:xfrm>
            <a:off x="6640600" y="3878775"/>
            <a:ext cx="600300" cy="9600"/>
          </a:xfrm>
          <a:prstGeom prst="straightConnector1">
            <a:avLst/>
          </a:prstGeom>
          <a:noFill/>
          <a:ln cap="flat" cmpd="sng" w="9525">
            <a:solidFill>
              <a:schemeClr val="dk2"/>
            </a:solidFill>
            <a:prstDash val="solid"/>
            <a:round/>
            <a:headEnd len="med" w="med" type="none"/>
            <a:tailEnd len="med" w="med" type="none"/>
          </a:ln>
        </p:spPr>
      </p:cxnSp>
      <p:cxnSp>
        <p:nvCxnSpPr>
          <p:cNvPr id="1669" name="Google Shape;1669;p105"/>
          <p:cNvCxnSpPr/>
          <p:nvPr/>
        </p:nvCxnSpPr>
        <p:spPr>
          <a:xfrm>
            <a:off x="7010950" y="4026425"/>
            <a:ext cx="600300" cy="9600"/>
          </a:xfrm>
          <a:prstGeom prst="straightConnector1">
            <a:avLst/>
          </a:prstGeom>
          <a:noFill/>
          <a:ln cap="flat" cmpd="sng" w="9525">
            <a:solidFill>
              <a:schemeClr val="dk2"/>
            </a:solidFill>
            <a:prstDash val="solid"/>
            <a:round/>
            <a:headEnd len="med" w="med" type="none"/>
            <a:tailEnd len="med" w="med" type="none"/>
          </a:ln>
        </p:spPr>
      </p:cxnSp>
      <p:sp>
        <p:nvSpPr>
          <p:cNvPr id="1670" name="Google Shape;1670;p10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10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Audio representation</a:t>
            </a:r>
            <a:endParaRPr/>
          </a:p>
        </p:txBody>
      </p:sp>
      <p:sp>
        <p:nvSpPr>
          <p:cNvPr id="1676" name="Google Shape;1676;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Input features:</a:t>
            </a:r>
            <a:endParaRPr/>
          </a:p>
          <a:p>
            <a:pPr indent="-317500" lvl="1" marL="914400" rtl="0" algn="l">
              <a:spcBef>
                <a:spcPts val="0"/>
              </a:spcBef>
              <a:spcAft>
                <a:spcPts val="0"/>
              </a:spcAft>
              <a:buSzPts val="1400"/>
              <a:buChar char="○"/>
            </a:pPr>
            <a:r>
              <a:rPr lang="en"/>
              <a:t>Signal processing:</a:t>
            </a:r>
            <a:endParaRPr/>
          </a:p>
          <a:p>
            <a:pPr indent="-317500" lvl="2" marL="1371600" rtl="0" algn="l">
              <a:spcBef>
                <a:spcPts val="0"/>
              </a:spcBef>
              <a:spcAft>
                <a:spcPts val="0"/>
              </a:spcAft>
              <a:buSzPts val="1400"/>
              <a:buChar char="■"/>
            </a:pPr>
            <a:r>
              <a:rPr lang="en"/>
              <a:t>Most common: </a:t>
            </a:r>
            <a:endParaRPr/>
          </a:p>
          <a:p>
            <a:pPr indent="-317500" lvl="3" marL="1828800" rtl="0" algn="l">
              <a:spcBef>
                <a:spcPts val="0"/>
              </a:spcBef>
              <a:spcAft>
                <a:spcPts val="0"/>
              </a:spcAft>
              <a:buSzPts val="1400"/>
              <a:buChar char="●"/>
            </a:pPr>
            <a:r>
              <a:rPr lang="en"/>
              <a:t>Mel-Frequency </a:t>
            </a:r>
            <a:r>
              <a:rPr lang="en"/>
              <a:t>Cepstral</a:t>
            </a:r>
            <a:r>
              <a:rPr lang="en"/>
              <a:t> </a:t>
            </a:r>
            <a:r>
              <a:rPr lang="en"/>
              <a:t>Coefficients</a:t>
            </a:r>
            <a:r>
              <a:rPr lang="en"/>
              <a:t> (MFCC)</a:t>
            </a:r>
            <a:endParaRPr/>
          </a:p>
          <a:p>
            <a:pPr indent="-317500" lvl="3" marL="1828800" rtl="0" algn="l">
              <a:spcBef>
                <a:spcPts val="0"/>
              </a:spcBef>
              <a:spcAft>
                <a:spcPts val="0"/>
              </a:spcAft>
              <a:buSzPts val="1400"/>
              <a:buChar char="●"/>
            </a:pPr>
            <a:r>
              <a:rPr lang="en"/>
              <a:t>Log mel-filterbank features (FBANK)</a:t>
            </a:r>
            <a:endParaRPr/>
          </a:p>
          <a:p>
            <a:pPr indent="-317500" lvl="2" marL="1371600" rtl="0" algn="l">
              <a:spcBef>
                <a:spcPts val="0"/>
              </a:spcBef>
              <a:spcAft>
                <a:spcPts val="0"/>
              </a:spcAft>
              <a:buSzPts val="1400"/>
              <a:buChar char="■"/>
            </a:pPr>
            <a:r>
              <a:rPr lang="en"/>
              <a:t>Idea:</a:t>
            </a:r>
            <a:endParaRPr/>
          </a:p>
          <a:p>
            <a:pPr indent="-317500" lvl="3" marL="1828800" rtl="0" algn="l">
              <a:spcBef>
                <a:spcPts val="0"/>
              </a:spcBef>
              <a:spcAft>
                <a:spcPts val="0"/>
              </a:spcAft>
              <a:buSzPts val="1400"/>
              <a:buChar char="●"/>
            </a:pPr>
            <a:r>
              <a:rPr lang="en"/>
              <a:t>Analyse frequencies of the signal</a:t>
            </a:r>
            <a:endParaRPr/>
          </a:p>
          <a:p>
            <a:pPr indent="-317500" lvl="2" marL="1371600" rtl="0" algn="l">
              <a:spcBef>
                <a:spcPts val="0"/>
              </a:spcBef>
              <a:spcAft>
                <a:spcPts val="0"/>
              </a:spcAft>
              <a:buSzPts val="1400"/>
              <a:buChar char="■"/>
            </a:pPr>
            <a:r>
              <a:rPr lang="en"/>
              <a:t>Steps:</a:t>
            </a:r>
            <a:endParaRPr/>
          </a:p>
          <a:p>
            <a:pPr indent="-317500" lvl="3" marL="1828800" rtl="0" algn="l">
              <a:spcBef>
                <a:spcPts val="0"/>
              </a:spcBef>
              <a:spcAft>
                <a:spcPts val="0"/>
              </a:spcAft>
              <a:buSzPts val="1400"/>
              <a:buChar char="●"/>
            </a:pPr>
            <a:r>
              <a:rPr lang="en"/>
              <a:t>Discrete Fourier Transformation</a:t>
            </a:r>
            <a:endParaRPr/>
          </a:p>
          <a:p>
            <a:pPr indent="-317500" lvl="3" marL="1828800" rtl="0" algn="l">
              <a:spcBef>
                <a:spcPts val="0"/>
              </a:spcBef>
              <a:spcAft>
                <a:spcPts val="0"/>
              </a:spcAft>
              <a:buSzPts val="1400"/>
              <a:buChar char="●"/>
            </a:pPr>
            <a:r>
              <a:rPr lang="en"/>
              <a:t>Mel filter-banks</a:t>
            </a:r>
            <a:endParaRPr/>
          </a:p>
          <a:p>
            <a:pPr indent="-317500" lvl="3" marL="1828800" rtl="0" algn="l">
              <a:spcBef>
                <a:spcPts val="0"/>
              </a:spcBef>
              <a:spcAft>
                <a:spcPts val="0"/>
              </a:spcAft>
              <a:buSzPts val="1400"/>
              <a:buChar char="●"/>
            </a:pPr>
            <a:r>
              <a:rPr lang="en"/>
              <a:t>Log scale</a:t>
            </a:r>
            <a:endParaRPr/>
          </a:p>
          <a:p>
            <a:pPr indent="-317500" lvl="3" marL="1828800" rtl="0" algn="l">
              <a:spcBef>
                <a:spcPts val="0"/>
              </a:spcBef>
              <a:spcAft>
                <a:spcPts val="0"/>
              </a:spcAft>
              <a:buSzPts val="1400"/>
              <a:buChar char="●"/>
            </a:pPr>
            <a:r>
              <a:rPr lang="en"/>
              <a:t>(Inverse Discrete Fourier Transformation)</a:t>
            </a:r>
            <a:endParaRPr/>
          </a:p>
          <a:p>
            <a:pPr indent="-317500" lvl="2" marL="1371600" rtl="0" algn="l">
              <a:spcBef>
                <a:spcPts val="0"/>
              </a:spcBef>
              <a:spcAft>
                <a:spcPts val="0"/>
              </a:spcAft>
              <a:buSzPts val="1400"/>
              <a:buChar char="■"/>
            </a:pPr>
            <a:r>
              <a:rPr lang="en"/>
              <a:t>Size:</a:t>
            </a:r>
            <a:endParaRPr/>
          </a:p>
          <a:p>
            <a:pPr indent="-317500" lvl="3" marL="1828800" rtl="0" algn="l">
              <a:spcBef>
                <a:spcPts val="0"/>
              </a:spcBef>
              <a:spcAft>
                <a:spcPts val="0"/>
              </a:spcAft>
              <a:buSzPts val="1400"/>
              <a:buChar char="●"/>
            </a:pPr>
            <a:r>
              <a:rPr lang="en"/>
              <a:t>20-100 features per frame</a:t>
            </a:r>
            <a:endParaRPr/>
          </a:p>
          <a:p>
            <a:pPr indent="-317500" lvl="1" marL="914400" rtl="0" algn="l">
              <a:spcBef>
                <a:spcPts val="0"/>
              </a:spcBef>
              <a:spcAft>
                <a:spcPts val="0"/>
              </a:spcAft>
              <a:buSzPts val="1400"/>
              <a:buChar char="○"/>
            </a:pPr>
            <a:r>
              <a:t/>
            </a:r>
            <a:endParaRPr/>
          </a:p>
        </p:txBody>
      </p:sp>
      <p:sp>
        <p:nvSpPr>
          <p:cNvPr id="1677" name="Google Shape;1677;p10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Speech Translation - Motivation</a:t>
            </a:r>
            <a:endParaRPr/>
          </a:p>
        </p:txBody>
      </p:sp>
      <p:sp>
        <p:nvSpPr>
          <p:cNvPr id="202" name="Google Shape;202;p35"/>
          <p:cNvSpPr txBox="1"/>
          <p:nvPr>
            <p:ph idx="1" type="body"/>
          </p:nvPr>
        </p:nvSpPr>
        <p:spPr>
          <a:xfrm>
            <a:off x="311700" y="1152475"/>
            <a:ext cx="8520600" cy="37041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Char char="●"/>
            </a:pPr>
            <a:r>
              <a:rPr lang="en" sz="2000"/>
              <a:t>Room for advanced research...</a:t>
            </a:r>
            <a:endParaRPr sz="2000"/>
          </a:p>
          <a:p>
            <a:pPr indent="-342900" lvl="1" marL="914400" rtl="0" algn="l">
              <a:spcBef>
                <a:spcPts val="0"/>
              </a:spcBef>
              <a:spcAft>
                <a:spcPts val="0"/>
              </a:spcAft>
              <a:buSzPts val="1800"/>
              <a:buChar char="○"/>
            </a:pPr>
            <a:r>
              <a:rPr lang="en" sz="1800"/>
              <a:t>99% of this tutorial</a:t>
            </a:r>
            <a:endParaRPr sz="1800"/>
          </a:p>
          <a:p>
            <a:pPr indent="0" lvl="0" marL="914400" rtl="0" algn="l">
              <a:spcBef>
                <a:spcPts val="1600"/>
              </a:spcBef>
              <a:spcAft>
                <a:spcPts val="0"/>
              </a:spcAft>
              <a:buNone/>
            </a:pPr>
            <a:r>
              <a:t/>
            </a:r>
            <a:endParaRPr/>
          </a:p>
          <a:p>
            <a:pPr indent="-355600" lvl="0" marL="457200" rtl="0" algn="l">
              <a:lnSpc>
                <a:spcPct val="200000"/>
              </a:lnSpc>
              <a:spcBef>
                <a:spcPts val="1600"/>
              </a:spcBef>
              <a:spcAft>
                <a:spcPts val="0"/>
              </a:spcAft>
              <a:buSzPts val="2000"/>
              <a:buChar char="●"/>
            </a:pPr>
            <a:r>
              <a:rPr lang="en" sz="2000"/>
              <a:t>...and for applications </a:t>
            </a:r>
            <a:endParaRPr sz="2000"/>
          </a:p>
          <a:p>
            <a:pPr indent="-317500" lvl="1" marL="914400" rtl="0" algn="l">
              <a:spcBef>
                <a:spcPts val="0"/>
              </a:spcBef>
              <a:spcAft>
                <a:spcPts val="0"/>
              </a:spcAft>
              <a:buSzPts val="1400"/>
              <a:buChar char="○"/>
            </a:pPr>
            <a:r>
              <a:rPr lang="en"/>
              <a:t>Wearable devices</a:t>
            </a:r>
            <a:endParaRPr/>
          </a:p>
          <a:p>
            <a:pPr indent="-317500" lvl="1" marL="914400" rtl="0" algn="l">
              <a:spcBef>
                <a:spcPts val="0"/>
              </a:spcBef>
              <a:spcAft>
                <a:spcPts val="0"/>
              </a:spcAft>
              <a:buSzPts val="1400"/>
              <a:buChar char="○"/>
            </a:pPr>
            <a:r>
              <a:rPr lang="en"/>
              <a:t>Video subtitling </a:t>
            </a:r>
            <a:endParaRPr/>
          </a:p>
          <a:p>
            <a:pPr indent="-317500" lvl="1" marL="914400" rtl="0" algn="l">
              <a:spcBef>
                <a:spcPts val="0"/>
              </a:spcBef>
              <a:spcAft>
                <a:spcPts val="0"/>
              </a:spcAft>
              <a:buSzPts val="1400"/>
              <a:buChar char="○"/>
            </a:pPr>
            <a:r>
              <a:rPr lang="en"/>
              <a:t>Live captioning </a:t>
            </a:r>
            <a:endParaRPr/>
          </a:p>
          <a:p>
            <a:pPr indent="-317500" lvl="1" marL="914400" rtl="0" algn="l">
              <a:spcBef>
                <a:spcPts val="0"/>
              </a:spcBef>
              <a:spcAft>
                <a:spcPts val="0"/>
              </a:spcAft>
              <a:buSzPts val="1400"/>
              <a:buChar char="○"/>
            </a:pPr>
            <a:r>
              <a:rPr lang="en"/>
              <a:t>Human-machine communication</a:t>
            </a:r>
            <a:endParaRPr/>
          </a:p>
        </p:txBody>
      </p:sp>
      <p:pic>
        <p:nvPicPr>
          <p:cNvPr id="203" name="Google Shape;203;p35"/>
          <p:cNvPicPr preferRelativeResize="0"/>
          <p:nvPr/>
        </p:nvPicPr>
        <p:blipFill rotWithShape="1">
          <a:blip r:embed="rId3">
            <a:alphaModFix/>
          </a:blip>
          <a:srcRect b="0" l="0" r="0" t="14828"/>
          <a:stretch/>
        </p:blipFill>
        <p:spPr>
          <a:xfrm>
            <a:off x="6520963" y="3086501"/>
            <a:ext cx="1433286" cy="1719730"/>
          </a:xfrm>
          <a:prstGeom prst="rect">
            <a:avLst/>
          </a:prstGeom>
          <a:noFill/>
          <a:ln>
            <a:noFill/>
          </a:ln>
        </p:spPr>
      </p:pic>
      <p:pic>
        <p:nvPicPr>
          <p:cNvPr id="204" name="Google Shape;204;p35"/>
          <p:cNvPicPr preferRelativeResize="0"/>
          <p:nvPr/>
        </p:nvPicPr>
        <p:blipFill>
          <a:blip r:embed="rId4">
            <a:alphaModFix/>
          </a:blip>
          <a:stretch>
            <a:fillRect/>
          </a:stretch>
        </p:blipFill>
        <p:spPr>
          <a:xfrm>
            <a:off x="7931750" y="3086500"/>
            <a:ext cx="1220576" cy="1719725"/>
          </a:xfrm>
          <a:prstGeom prst="rect">
            <a:avLst/>
          </a:prstGeom>
          <a:noFill/>
          <a:ln>
            <a:noFill/>
          </a:ln>
        </p:spPr>
      </p:pic>
      <p:pic>
        <p:nvPicPr>
          <p:cNvPr id="205" name="Google Shape;205;p35"/>
          <p:cNvPicPr preferRelativeResize="0"/>
          <p:nvPr/>
        </p:nvPicPr>
        <p:blipFill rotWithShape="1">
          <a:blip r:embed="rId5">
            <a:alphaModFix/>
          </a:blip>
          <a:srcRect b="5953" l="0" r="0" t="0"/>
          <a:stretch/>
        </p:blipFill>
        <p:spPr>
          <a:xfrm>
            <a:off x="4436575" y="3013650"/>
            <a:ext cx="2092700" cy="1719725"/>
          </a:xfrm>
          <a:prstGeom prst="rect">
            <a:avLst/>
          </a:prstGeom>
          <a:noFill/>
          <a:ln>
            <a:noFill/>
          </a:ln>
        </p:spPr>
      </p:pic>
      <p:grpSp>
        <p:nvGrpSpPr>
          <p:cNvPr id="206" name="Google Shape;206;p35"/>
          <p:cNvGrpSpPr/>
          <p:nvPr/>
        </p:nvGrpSpPr>
        <p:grpSpPr>
          <a:xfrm>
            <a:off x="4417842" y="1111701"/>
            <a:ext cx="4656831" cy="1436484"/>
            <a:chOff x="4417842" y="1035501"/>
            <a:chExt cx="4656831" cy="1436484"/>
          </a:xfrm>
        </p:grpSpPr>
        <p:pic>
          <p:nvPicPr>
            <p:cNvPr id="207" name="Google Shape;207;p35"/>
            <p:cNvPicPr preferRelativeResize="0"/>
            <p:nvPr/>
          </p:nvPicPr>
          <p:blipFill>
            <a:blip r:embed="rId6">
              <a:alphaModFix/>
            </a:blip>
            <a:stretch>
              <a:fillRect/>
            </a:stretch>
          </p:blipFill>
          <p:spPr>
            <a:xfrm>
              <a:off x="5125650" y="1285625"/>
              <a:ext cx="1669124" cy="1105525"/>
            </a:xfrm>
            <a:prstGeom prst="rect">
              <a:avLst/>
            </a:prstGeom>
            <a:noFill/>
            <a:ln>
              <a:noFill/>
            </a:ln>
          </p:spPr>
        </p:pic>
        <p:pic>
          <p:nvPicPr>
            <p:cNvPr id="208" name="Google Shape;208;p35"/>
            <p:cNvPicPr preferRelativeResize="0"/>
            <p:nvPr/>
          </p:nvPicPr>
          <p:blipFill>
            <a:blip r:embed="rId7">
              <a:alphaModFix/>
            </a:blip>
            <a:stretch>
              <a:fillRect/>
            </a:stretch>
          </p:blipFill>
          <p:spPr>
            <a:xfrm>
              <a:off x="4417842" y="1229092"/>
              <a:ext cx="729300" cy="1242891"/>
            </a:xfrm>
            <a:prstGeom prst="rect">
              <a:avLst/>
            </a:prstGeom>
            <a:noFill/>
            <a:ln>
              <a:noFill/>
            </a:ln>
          </p:spPr>
        </p:pic>
        <p:pic>
          <p:nvPicPr>
            <p:cNvPr id="209" name="Google Shape;209;p35"/>
            <p:cNvPicPr preferRelativeResize="0"/>
            <p:nvPr/>
          </p:nvPicPr>
          <p:blipFill>
            <a:blip r:embed="rId8">
              <a:alphaModFix/>
            </a:blip>
            <a:stretch>
              <a:fillRect/>
            </a:stretch>
          </p:blipFill>
          <p:spPr>
            <a:xfrm>
              <a:off x="6718573" y="1091148"/>
              <a:ext cx="1226200" cy="506075"/>
            </a:xfrm>
            <a:prstGeom prst="rect">
              <a:avLst/>
            </a:prstGeom>
            <a:noFill/>
            <a:ln>
              <a:noFill/>
            </a:ln>
          </p:spPr>
        </p:pic>
        <p:pic>
          <p:nvPicPr>
            <p:cNvPr id="210" name="Google Shape;210;p35"/>
            <p:cNvPicPr preferRelativeResize="0"/>
            <p:nvPr/>
          </p:nvPicPr>
          <p:blipFill>
            <a:blip r:embed="rId9">
              <a:alphaModFix/>
            </a:blip>
            <a:stretch>
              <a:fillRect/>
            </a:stretch>
          </p:blipFill>
          <p:spPr>
            <a:xfrm>
              <a:off x="8056649" y="1691550"/>
              <a:ext cx="971675" cy="736913"/>
            </a:xfrm>
            <a:prstGeom prst="rect">
              <a:avLst/>
            </a:prstGeom>
            <a:noFill/>
            <a:ln>
              <a:noFill/>
            </a:ln>
          </p:spPr>
        </p:pic>
        <p:pic>
          <p:nvPicPr>
            <p:cNvPr id="211" name="Google Shape;211;p35"/>
            <p:cNvPicPr preferRelativeResize="0"/>
            <p:nvPr/>
          </p:nvPicPr>
          <p:blipFill>
            <a:blip r:embed="rId10">
              <a:alphaModFix/>
            </a:blip>
            <a:stretch>
              <a:fillRect/>
            </a:stretch>
          </p:blipFill>
          <p:spPr>
            <a:xfrm>
              <a:off x="8103001" y="1035501"/>
              <a:ext cx="971673" cy="623400"/>
            </a:xfrm>
            <a:prstGeom prst="rect">
              <a:avLst/>
            </a:prstGeom>
            <a:noFill/>
            <a:ln>
              <a:noFill/>
            </a:ln>
          </p:spPr>
        </p:pic>
        <p:pic>
          <p:nvPicPr>
            <p:cNvPr id="212" name="Google Shape;212;p35"/>
            <p:cNvPicPr preferRelativeResize="0"/>
            <p:nvPr/>
          </p:nvPicPr>
          <p:blipFill>
            <a:blip r:embed="rId11">
              <a:alphaModFix/>
            </a:blip>
            <a:stretch>
              <a:fillRect/>
            </a:stretch>
          </p:blipFill>
          <p:spPr>
            <a:xfrm>
              <a:off x="6903879" y="1597223"/>
              <a:ext cx="1160387" cy="467900"/>
            </a:xfrm>
            <a:prstGeom prst="rect">
              <a:avLst/>
            </a:prstGeom>
            <a:noFill/>
            <a:ln>
              <a:noFill/>
            </a:ln>
          </p:spPr>
        </p:pic>
        <p:pic>
          <p:nvPicPr>
            <p:cNvPr id="213" name="Google Shape;213;p35"/>
            <p:cNvPicPr preferRelativeResize="0"/>
            <p:nvPr/>
          </p:nvPicPr>
          <p:blipFill>
            <a:blip r:embed="rId12">
              <a:alphaModFix/>
            </a:blip>
            <a:stretch>
              <a:fillRect/>
            </a:stretch>
          </p:blipFill>
          <p:spPr>
            <a:xfrm>
              <a:off x="7019364" y="2152659"/>
              <a:ext cx="929423" cy="319325"/>
            </a:xfrm>
            <a:prstGeom prst="rect">
              <a:avLst/>
            </a:prstGeom>
            <a:noFill/>
            <a:ln>
              <a:noFill/>
            </a:ln>
          </p:spPr>
        </p:pic>
        <p:pic>
          <p:nvPicPr>
            <p:cNvPr id="214" name="Google Shape;214;p35"/>
            <p:cNvPicPr preferRelativeResize="0"/>
            <p:nvPr/>
          </p:nvPicPr>
          <p:blipFill>
            <a:blip r:embed="rId13">
              <a:alphaModFix/>
            </a:blip>
            <a:stretch>
              <a:fillRect/>
            </a:stretch>
          </p:blipFill>
          <p:spPr>
            <a:xfrm>
              <a:off x="5250012" y="1243552"/>
              <a:ext cx="641761" cy="183825"/>
            </a:xfrm>
            <a:prstGeom prst="rect">
              <a:avLst/>
            </a:prstGeom>
            <a:noFill/>
            <a:ln>
              <a:noFill/>
            </a:ln>
          </p:spPr>
        </p:pic>
      </p:grpSp>
      <p:sp>
        <p:nvSpPr>
          <p:cNvPr id="215" name="Google Shape;215;p3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10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Audio representation</a:t>
            </a:r>
            <a:endParaRPr/>
          </a:p>
        </p:txBody>
      </p:sp>
      <p:sp>
        <p:nvSpPr>
          <p:cNvPr id="1683" name="Google Shape;1683;p1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Input features:</a:t>
            </a:r>
            <a:endParaRPr/>
          </a:p>
          <a:p>
            <a:pPr indent="-317500" lvl="1" marL="914400" rtl="0" algn="l">
              <a:spcBef>
                <a:spcPts val="0"/>
              </a:spcBef>
              <a:spcAft>
                <a:spcPts val="0"/>
              </a:spcAft>
              <a:buSzPts val="1400"/>
              <a:buChar char="○"/>
            </a:pPr>
            <a:r>
              <a:rPr lang="en"/>
              <a:t>Signal processing:</a:t>
            </a:r>
            <a:endParaRPr/>
          </a:p>
          <a:p>
            <a:pPr indent="-317500" lvl="1" marL="914400" rtl="0" algn="l">
              <a:spcBef>
                <a:spcPts val="0"/>
              </a:spcBef>
              <a:spcAft>
                <a:spcPts val="0"/>
              </a:spcAft>
              <a:buSzPts val="1400"/>
              <a:buChar char="○"/>
            </a:pPr>
            <a:r>
              <a:rPr lang="en"/>
              <a:t>Deep Learning:</a:t>
            </a:r>
            <a:endParaRPr/>
          </a:p>
          <a:p>
            <a:pPr indent="-317500" lvl="2" marL="1371600" rtl="0" algn="l">
              <a:spcBef>
                <a:spcPts val="0"/>
              </a:spcBef>
              <a:spcAft>
                <a:spcPts val="0"/>
              </a:spcAft>
              <a:buSzPts val="1400"/>
              <a:buChar char="■"/>
            </a:pPr>
            <a:r>
              <a:rPr lang="en"/>
              <a:t>Self-supervised Learning</a:t>
            </a:r>
            <a:endParaRPr/>
          </a:p>
          <a:p>
            <a:pPr indent="-317500" lvl="3" marL="1828800" rtl="0" algn="l">
              <a:spcBef>
                <a:spcPts val="0"/>
              </a:spcBef>
              <a:spcAft>
                <a:spcPts val="0"/>
              </a:spcAft>
              <a:buSzPts val="1400"/>
              <a:buChar char="●"/>
            </a:pPr>
            <a:r>
              <a:rPr lang="en"/>
              <a:t>Predict frame based on context</a:t>
            </a:r>
            <a:endParaRPr/>
          </a:p>
          <a:p>
            <a:pPr indent="-317500" lvl="2" marL="1371600" rtl="0" algn="l">
              <a:spcBef>
                <a:spcPts val="0"/>
              </a:spcBef>
              <a:spcAft>
                <a:spcPts val="0"/>
              </a:spcAft>
              <a:buSzPts val="1400"/>
              <a:buChar char="■"/>
            </a:pPr>
            <a:r>
              <a:rPr lang="en"/>
              <a:t>E.g. Wav2Vec 2.0 (Baevski et al., 2020)</a:t>
            </a:r>
            <a:endParaRPr/>
          </a:p>
          <a:p>
            <a:pPr indent="0" lvl="0" marL="1828800" rtl="0" algn="l">
              <a:spcBef>
                <a:spcPts val="1600"/>
              </a:spcBef>
              <a:spcAft>
                <a:spcPts val="1600"/>
              </a:spcAft>
              <a:buNone/>
            </a:pPr>
            <a:r>
              <a:t/>
            </a:r>
            <a:endParaRPr/>
          </a:p>
        </p:txBody>
      </p:sp>
      <p:pic>
        <p:nvPicPr>
          <p:cNvPr id="1684" name="Google Shape;1684;p107"/>
          <p:cNvPicPr preferRelativeResize="0"/>
          <p:nvPr/>
        </p:nvPicPr>
        <p:blipFill>
          <a:blip r:embed="rId3">
            <a:alphaModFix/>
          </a:blip>
          <a:stretch>
            <a:fillRect/>
          </a:stretch>
        </p:blipFill>
        <p:spPr>
          <a:xfrm>
            <a:off x="4626324" y="1267175"/>
            <a:ext cx="4418851" cy="2248025"/>
          </a:xfrm>
          <a:prstGeom prst="rect">
            <a:avLst/>
          </a:prstGeom>
          <a:noFill/>
          <a:ln>
            <a:noFill/>
          </a:ln>
        </p:spPr>
      </p:pic>
      <p:sp>
        <p:nvSpPr>
          <p:cNvPr id="1685" name="Google Shape;1685;p107"/>
          <p:cNvSpPr txBox="1"/>
          <p:nvPr/>
        </p:nvSpPr>
        <p:spPr>
          <a:xfrm>
            <a:off x="6295925" y="3547075"/>
            <a:ext cx="178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Baevski et al. 2020</a:t>
            </a:r>
            <a:endParaRPr/>
          </a:p>
        </p:txBody>
      </p:sp>
      <p:sp>
        <p:nvSpPr>
          <p:cNvPr id="1686" name="Google Shape;1686;p10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10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1692" name="Google Shape;1692;p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Variation</a:t>
            </a:r>
            <a:endParaRPr/>
          </a:p>
          <a:p>
            <a:pPr indent="-317500" lvl="1" marL="914400" rtl="0" algn="l">
              <a:spcBef>
                <a:spcPts val="0"/>
              </a:spcBef>
              <a:spcAft>
                <a:spcPts val="0"/>
              </a:spcAft>
              <a:buSzPts val="1400"/>
              <a:buChar char="○"/>
            </a:pPr>
            <a:r>
              <a:rPr lang="en"/>
              <a:t>Many different ways to speech same sentence</a:t>
            </a:r>
            <a:endParaRPr/>
          </a:p>
          <a:p>
            <a:pPr indent="-317500" lvl="1" marL="914400" rtl="0" algn="l">
              <a:spcBef>
                <a:spcPts val="0"/>
              </a:spcBef>
              <a:spcAft>
                <a:spcPts val="0"/>
              </a:spcAft>
              <a:buSzPts val="1400"/>
              <a:buChar char="○"/>
            </a:pPr>
            <a:r>
              <a:rPr lang="en"/>
              <a:t>Data augmentation</a:t>
            </a:r>
            <a:endParaRPr/>
          </a:p>
          <a:p>
            <a:pPr indent="-342900" lvl="0" marL="457200" rtl="0" algn="l">
              <a:spcBef>
                <a:spcPts val="0"/>
              </a:spcBef>
              <a:spcAft>
                <a:spcPts val="0"/>
              </a:spcAft>
              <a:buSzPts val="1800"/>
              <a:buChar char="●"/>
            </a:pPr>
            <a:r>
              <a:rPr lang="en"/>
              <a:t>Sequence Length</a:t>
            </a:r>
            <a:endParaRPr/>
          </a:p>
          <a:p>
            <a:pPr indent="-317500" lvl="1" marL="914400" rtl="0" algn="l">
              <a:spcBef>
                <a:spcPts val="0"/>
              </a:spcBef>
              <a:spcAft>
                <a:spcPts val="0"/>
              </a:spcAft>
              <a:buSzPts val="1400"/>
              <a:buChar char="○"/>
            </a:pPr>
            <a:r>
              <a:rPr lang="en"/>
              <a:t>IWSLT test set 2020</a:t>
            </a:r>
            <a:endParaRPr/>
          </a:p>
          <a:p>
            <a:pPr indent="-317500" lvl="2" marL="1371600" rtl="0" algn="l">
              <a:spcBef>
                <a:spcPts val="0"/>
              </a:spcBef>
              <a:spcAft>
                <a:spcPts val="0"/>
              </a:spcAft>
              <a:buSzPts val="1400"/>
              <a:buChar char="■"/>
            </a:pPr>
            <a:r>
              <a:rPr lang="en"/>
              <a:t>Segments: 1804</a:t>
            </a:r>
            <a:endParaRPr/>
          </a:p>
          <a:p>
            <a:pPr indent="-317500" lvl="2" marL="1371600" rtl="0" algn="l">
              <a:spcBef>
                <a:spcPts val="0"/>
              </a:spcBef>
              <a:spcAft>
                <a:spcPts val="0"/>
              </a:spcAft>
              <a:buSzPts val="1400"/>
              <a:buChar char="■"/>
            </a:pPr>
            <a:r>
              <a:rPr lang="en"/>
              <a:t>Words: 32.795</a:t>
            </a:r>
            <a:endParaRPr/>
          </a:p>
          <a:p>
            <a:pPr indent="-317500" lvl="2" marL="1371600" rtl="0" algn="l">
              <a:spcBef>
                <a:spcPts val="0"/>
              </a:spcBef>
              <a:spcAft>
                <a:spcPts val="0"/>
              </a:spcAft>
              <a:buSzPts val="1400"/>
              <a:buChar char="■"/>
            </a:pPr>
            <a:r>
              <a:rPr lang="en"/>
              <a:t>Characters: 149.053</a:t>
            </a:r>
            <a:endParaRPr/>
          </a:p>
          <a:p>
            <a:pPr indent="-317500" lvl="2" marL="1371600" rtl="0" algn="l">
              <a:spcBef>
                <a:spcPts val="0"/>
              </a:spcBef>
              <a:spcAft>
                <a:spcPts val="0"/>
              </a:spcAft>
              <a:buSzPts val="1400"/>
              <a:buChar char="■"/>
            </a:pPr>
            <a:r>
              <a:rPr lang="en"/>
              <a:t>Features: 1.471.035</a:t>
            </a:r>
            <a:endParaRPr/>
          </a:p>
          <a:p>
            <a:pPr indent="-317500" lvl="1" marL="914400" rtl="0" algn="l">
              <a:spcBef>
                <a:spcPts val="0"/>
              </a:spcBef>
              <a:spcAft>
                <a:spcPts val="0"/>
              </a:spcAft>
              <a:buSzPts val="1400"/>
              <a:buChar char="○"/>
            </a:pPr>
            <a:r>
              <a:rPr lang="en"/>
              <a:t>Architectural changes</a:t>
            </a:r>
            <a:endParaRPr/>
          </a:p>
          <a:p>
            <a:pPr indent="0" lvl="0" marL="914400" rtl="0" algn="l">
              <a:spcBef>
                <a:spcPts val="1600"/>
              </a:spcBef>
              <a:spcAft>
                <a:spcPts val="0"/>
              </a:spcAft>
              <a:buNone/>
            </a:pPr>
            <a:r>
              <a:t/>
            </a:r>
            <a:endParaRPr/>
          </a:p>
          <a:p>
            <a:pPr indent="0" lvl="0" marL="914400" rtl="0" algn="l">
              <a:spcBef>
                <a:spcPts val="1600"/>
              </a:spcBef>
              <a:spcAft>
                <a:spcPts val="1600"/>
              </a:spcAft>
              <a:buNone/>
            </a:pPr>
            <a:r>
              <a:t/>
            </a:r>
            <a:endParaRPr/>
          </a:p>
        </p:txBody>
      </p:sp>
      <p:sp>
        <p:nvSpPr>
          <p:cNvPr id="1693" name="Google Shape;1693;p10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694" name="Google Shape;1694;p108"/>
          <p:cNvGrpSpPr/>
          <p:nvPr/>
        </p:nvGrpSpPr>
        <p:grpSpPr>
          <a:xfrm>
            <a:off x="5986275" y="1937870"/>
            <a:ext cx="814982" cy="473201"/>
            <a:chOff x="6077683" y="2139563"/>
            <a:chExt cx="2173284" cy="1261869"/>
          </a:xfrm>
        </p:grpSpPr>
        <p:sp>
          <p:nvSpPr>
            <p:cNvPr id="1695" name="Google Shape;1695;p108"/>
            <p:cNvSpPr/>
            <p:nvPr/>
          </p:nvSpPr>
          <p:spPr>
            <a:xfrm>
              <a:off x="6077683" y="2532074"/>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696" name="Google Shape;1696;p108"/>
            <p:cNvSpPr/>
            <p:nvPr/>
          </p:nvSpPr>
          <p:spPr>
            <a:xfrm>
              <a:off x="6463405" y="230043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697" name="Google Shape;1697;p108"/>
            <p:cNvSpPr/>
            <p:nvPr/>
          </p:nvSpPr>
          <p:spPr>
            <a:xfrm>
              <a:off x="6849127" y="2687732"/>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698" name="Google Shape;1698;p108"/>
            <p:cNvSpPr/>
            <p:nvPr/>
          </p:nvSpPr>
          <p:spPr>
            <a:xfrm>
              <a:off x="7234848" y="2532074"/>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699" name="Google Shape;1699;p108"/>
            <p:cNvSpPr/>
            <p:nvPr/>
          </p:nvSpPr>
          <p:spPr>
            <a:xfrm>
              <a:off x="7638446" y="229522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700" name="Google Shape;1700;p108"/>
            <p:cNvSpPr/>
            <p:nvPr/>
          </p:nvSpPr>
          <p:spPr>
            <a:xfrm>
              <a:off x="8024167" y="2139563"/>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
        <p:nvSpPr>
          <p:cNvPr id="1701" name="Google Shape;1701;p108"/>
          <p:cNvSpPr/>
          <p:nvPr/>
        </p:nvSpPr>
        <p:spPr>
          <a:xfrm>
            <a:off x="6866700" y="2085062"/>
            <a:ext cx="85200" cy="2676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702" name="Google Shape;1702;p108"/>
          <p:cNvSpPr/>
          <p:nvPr/>
        </p:nvSpPr>
        <p:spPr>
          <a:xfrm>
            <a:off x="7011346" y="1998195"/>
            <a:ext cx="85200" cy="2676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703" name="Google Shape;1703;p108"/>
          <p:cNvSpPr/>
          <p:nvPr/>
        </p:nvSpPr>
        <p:spPr>
          <a:xfrm>
            <a:off x="7155992" y="1914833"/>
            <a:ext cx="85200" cy="2676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704" name="Google Shape;1704;p108"/>
          <p:cNvSpPr/>
          <p:nvPr/>
        </p:nvSpPr>
        <p:spPr>
          <a:xfrm>
            <a:off x="7300637" y="2085062"/>
            <a:ext cx="85200" cy="2676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705" name="Google Shape;1705;p108"/>
          <p:cNvSpPr/>
          <p:nvPr/>
        </p:nvSpPr>
        <p:spPr>
          <a:xfrm>
            <a:off x="7451986" y="2072442"/>
            <a:ext cx="85200" cy="2676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706" name="Google Shape;1706;p108"/>
          <p:cNvSpPr/>
          <p:nvPr/>
        </p:nvSpPr>
        <p:spPr>
          <a:xfrm>
            <a:off x="7596632" y="2166470"/>
            <a:ext cx="85200" cy="2676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nvGrpSpPr>
          <p:cNvPr id="1707" name="Google Shape;1707;p108"/>
          <p:cNvGrpSpPr/>
          <p:nvPr/>
        </p:nvGrpSpPr>
        <p:grpSpPr>
          <a:xfrm>
            <a:off x="7747125" y="1937870"/>
            <a:ext cx="814982" cy="478409"/>
            <a:chOff x="6077683" y="2139563"/>
            <a:chExt cx="2173284" cy="1275758"/>
          </a:xfrm>
        </p:grpSpPr>
        <p:sp>
          <p:nvSpPr>
            <p:cNvPr id="1708" name="Google Shape;1708;p108"/>
            <p:cNvSpPr/>
            <p:nvPr/>
          </p:nvSpPr>
          <p:spPr>
            <a:xfrm>
              <a:off x="6077683" y="2532074"/>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709" name="Google Shape;1709;p108"/>
            <p:cNvSpPr/>
            <p:nvPr/>
          </p:nvSpPr>
          <p:spPr>
            <a:xfrm>
              <a:off x="6463405" y="230043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710" name="Google Shape;1710;p108"/>
            <p:cNvSpPr/>
            <p:nvPr/>
          </p:nvSpPr>
          <p:spPr>
            <a:xfrm>
              <a:off x="6849127" y="2484532"/>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711" name="Google Shape;1711;p108"/>
            <p:cNvSpPr/>
            <p:nvPr/>
          </p:nvSpPr>
          <p:spPr>
            <a:xfrm>
              <a:off x="7234848" y="2532074"/>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712" name="Google Shape;1712;p108"/>
            <p:cNvSpPr/>
            <p:nvPr/>
          </p:nvSpPr>
          <p:spPr>
            <a:xfrm>
              <a:off x="7638446" y="270162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713" name="Google Shape;1713;p108"/>
            <p:cNvSpPr/>
            <p:nvPr/>
          </p:nvSpPr>
          <p:spPr>
            <a:xfrm>
              <a:off x="8024167" y="2139563"/>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
        <p:nvSpPr>
          <p:cNvPr id="1714" name="Google Shape;1714;p108"/>
          <p:cNvSpPr txBox="1"/>
          <p:nvPr/>
        </p:nvSpPr>
        <p:spPr>
          <a:xfrm>
            <a:off x="5981600" y="2717988"/>
            <a:ext cx="27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A           U                    D            I         O</a:t>
            </a:r>
            <a:endParaRPr>
              <a:latin typeface="Source Sans Pro"/>
              <a:ea typeface="Source Sans Pro"/>
              <a:cs typeface="Source Sans Pro"/>
              <a:sym typeface="Source Sans Pro"/>
            </a:endParaRPr>
          </a:p>
        </p:txBody>
      </p:sp>
      <p:sp>
        <p:nvSpPr>
          <p:cNvPr id="1715" name="Google Shape;1715;p108"/>
          <p:cNvSpPr txBox="1"/>
          <p:nvPr/>
        </p:nvSpPr>
        <p:spPr>
          <a:xfrm>
            <a:off x="6023925" y="3319800"/>
            <a:ext cx="27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                               audio</a:t>
            </a:r>
            <a:endParaRPr>
              <a:latin typeface="Source Sans Pro"/>
              <a:ea typeface="Source Sans Pro"/>
              <a:cs typeface="Source Sans Pro"/>
              <a:sym typeface="Source Sans Pr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10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augmentation</a:t>
            </a:r>
            <a:endParaRPr/>
          </a:p>
        </p:txBody>
      </p:sp>
      <p:sp>
        <p:nvSpPr>
          <p:cNvPr id="1721" name="Google Shape;1721;p1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Limited training data</a:t>
            </a:r>
            <a:endParaRPr/>
          </a:p>
          <a:p>
            <a:pPr indent="-342900" lvl="0" marL="457200" rtl="0" algn="l">
              <a:spcBef>
                <a:spcPts val="0"/>
              </a:spcBef>
              <a:spcAft>
                <a:spcPts val="0"/>
              </a:spcAft>
              <a:buSzPts val="1800"/>
              <a:buChar char="●"/>
            </a:pPr>
            <a:r>
              <a:rPr lang="en"/>
              <a:t>Generate synthetic training data</a:t>
            </a:r>
            <a:endParaRPr/>
          </a:p>
          <a:p>
            <a:pPr indent="-342900" lvl="0" marL="457200" rtl="0" algn="l">
              <a:spcBef>
                <a:spcPts val="0"/>
              </a:spcBef>
              <a:spcAft>
                <a:spcPts val="0"/>
              </a:spcAft>
              <a:buSzPts val="1800"/>
              <a:buChar char="●"/>
            </a:pPr>
            <a:r>
              <a:rPr lang="en"/>
              <a:t>ASR investigated several possibilities</a:t>
            </a:r>
            <a:endParaRPr/>
          </a:p>
          <a:p>
            <a:pPr indent="-317500" lvl="1" marL="914400" rtl="0" algn="l">
              <a:spcBef>
                <a:spcPts val="0"/>
              </a:spcBef>
              <a:spcAft>
                <a:spcPts val="0"/>
              </a:spcAft>
              <a:buSzPts val="1400"/>
              <a:buChar char="○"/>
            </a:pPr>
            <a:r>
              <a:rPr lang="en"/>
              <a:t>Noise injection (Hannun et al., 2014) </a:t>
            </a:r>
            <a:endParaRPr/>
          </a:p>
          <a:p>
            <a:pPr indent="-317500" lvl="1" marL="914400" rtl="0" algn="l">
              <a:spcBef>
                <a:spcPts val="0"/>
              </a:spcBef>
              <a:spcAft>
                <a:spcPts val="0"/>
              </a:spcAft>
              <a:buSzPts val="1400"/>
              <a:buChar char="○"/>
            </a:pPr>
            <a:r>
              <a:rPr lang="en"/>
              <a:t>Speed perturbation (Ko et al., 2015)</a:t>
            </a:r>
            <a:endParaRPr/>
          </a:p>
          <a:p>
            <a:pPr indent="-342900" lvl="0" marL="457200" rtl="0" algn="l">
              <a:spcBef>
                <a:spcPts val="0"/>
              </a:spcBef>
              <a:spcAft>
                <a:spcPts val="0"/>
              </a:spcAft>
              <a:buSzPts val="1800"/>
              <a:buChar char="●"/>
            </a:pPr>
            <a:r>
              <a:rPr lang="en"/>
              <a:t>Successful technique in deep learning ASR</a:t>
            </a:r>
            <a:endParaRPr/>
          </a:p>
          <a:p>
            <a:pPr indent="-317500" lvl="1" marL="914400" rtl="0" algn="l">
              <a:spcBef>
                <a:spcPts val="0"/>
              </a:spcBef>
              <a:spcAft>
                <a:spcPts val="0"/>
              </a:spcAft>
              <a:buSzPts val="1400"/>
              <a:buChar char="○"/>
            </a:pPr>
            <a:r>
              <a:rPr lang="en"/>
              <a:t>SpecAugment (Spark et al., 2019)</a:t>
            </a:r>
            <a:endParaRPr/>
          </a:p>
          <a:p>
            <a:pPr indent="-317500" lvl="1" marL="914400" rtl="0" algn="l">
              <a:spcBef>
                <a:spcPts val="0"/>
              </a:spcBef>
              <a:spcAft>
                <a:spcPts val="0"/>
              </a:spcAft>
              <a:buSzPts val="1400"/>
              <a:buChar char="○"/>
            </a:pPr>
            <a:r>
              <a:rPr lang="en"/>
              <a:t>Also applied in ST (Bahar et al, 2019)</a:t>
            </a:r>
            <a:endParaRPr/>
          </a:p>
          <a:p>
            <a:pPr indent="0" lvl="0" marL="914400" rtl="0" algn="l">
              <a:spcBef>
                <a:spcPts val="1600"/>
              </a:spcBef>
              <a:spcAft>
                <a:spcPts val="1600"/>
              </a:spcAft>
              <a:buNone/>
            </a:pPr>
            <a:r>
              <a:t/>
            </a:r>
            <a:endParaRPr/>
          </a:p>
        </p:txBody>
      </p:sp>
      <p:sp>
        <p:nvSpPr>
          <p:cNvPr id="1722" name="Google Shape;1722;p10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11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SpecAugment</a:t>
            </a:r>
            <a:endParaRPr/>
          </a:p>
        </p:txBody>
      </p:sp>
      <p:sp>
        <p:nvSpPr>
          <p:cNvPr id="1728" name="Google Shape;1728;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Direct</a:t>
            </a:r>
            <a:r>
              <a:rPr lang="en"/>
              <a:t>ly applied on audio features</a:t>
            </a:r>
            <a:endParaRPr/>
          </a:p>
          <a:p>
            <a:pPr indent="-342900" lvl="0" marL="457200" rtl="0" algn="l">
              <a:spcBef>
                <a:spcPts val="0"/>
              </a:spcBef>
              <a:spcAft>
                <a:spcPts val="0"/>
              </a:spcAft>
              <a:buSzPts val="1800"/>
              <a:buChar char="●"/>
            </a:pPr>
            <a:r>
              <a:rPr lang="en"/>
              <a:t>Idea:</a:t>
            </a:r>
            <a:endParaRPr/>
          </a:p>
          <a:p>
            <a:pPr indent="-317500" lvl="1" marL="914400" rtl="0" algn="l">
              <a:spcBef>
                <a:spcPts val="0"/>
              </a:spcBef>
              <a:spcAft>
                <a:spcPts val="0"/>
              </a:spcAft>
              <a:buSzPts val="1400"/>
              <a:buChar char="○"/>
            </a:pPr>
            <a:r>
              <a:rPr lang="en"/>
              <a:t>Mask information</a:t>
            </a:r>
            <a:endParaRPr/>
          </a:p>
          <a:p>
            <a:pPr indent="0" lvl="0" marL="457200" rtl="0" algn="l">
              <a:spcBef>
                <a:spcPts val="1600"/>
              </a:spcBef>
              <a:spcAft>
                <a:spcPts val="0"/>
              </a:spcAft>
              <a:buNone/>
            </a:pPr>
            <a:r>
              <a:t/>
            </a:r>
            <a:endParaRPr sz="900"/>
          </a:p>
          <a:p>
            <a:pPr indent="0" lvl="0" marL="914400" rtl="0" algn="l">
              <a:spcBef>
                <a:spcPts val="1600"/>
              </a:spcBef>
              <a:spcAft>
                <a:spcPts val="1600"/>
              </a:spcAft>
              <a:buNone/>
            </a:pPr>
            <a:r>
              <a:t/>
            </a:r>
            <a:endParaRPr/>
          </a:p>
        </p:txBody>
      </p:sp>
      <p:sp>
        <p:nvSpPr>
          <p:cNvPr id="1729" name="Google Shape;1729;p1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730" name="Google Shape;1730;p110"/>
          <p:cNvGrpSpPr/>
          <p:nvPr/>
        </p:nvGrpSpPr>
        <p:grpSpPr>
          <a:xfrm>
            <a:off x="5422425" y="978600"/>
            <a:ext cx="217500" cy="973800"/>
            <a:chOff x="5422425" y="978600"/>
            <a:chExt cx="217500" cy="973800"/>
          </a:xfrm>
        </p:grpSpPr>
        <p:sp>
          <p:nvSpPr>
            <p:cNvPr id="1731" name="Google Shape;1731;p110"/>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10"/>
            <p:cNvSpPr/>
            <p:nvPr/>
          </p:nvSpPr>
          <p:spPr>
            <a:xfrm>
              <a:off x="5488600" y="1025875"/>
              <a:ext cx="80400" cy="1266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10"/>
            <p:cNvSpPr/>
            <p:nvPr/>
          </p:nvSpPr>
          <p:spPr>
            <a:xfrm>
              <a:off x="5488600" y="1216100"/>
              <a:ext cx="80400" cy="1266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10"/>
            <p:cNvSpPr/>
            <p:nvPr/>
          </p:nvSpPr>
          <p:spPr>
            <a:xfrm>
              <a:off x="5488600" y="1406325"/>
              <a:ext cx="80400" cy="1266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10"/>
            <p:cNvSpPr/>
            <p:nvPr/>
          </p:nvSpPr>
          <p:spPr>
            <a:xfrm>
              <a:off x="5488600" y="1596550"/>
              <a:ext cx="80400" cy="1266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10"/>
            <p:cNvSpPr/>
            <p:nvPr/>
          </p:nvSpPr>
          <p:spPr>
            <a:xfrm>
              <a:off x="5488600" y="1786775"/>
              <a:ext cx="80400" cy="12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7" name="Google Shape;1737;p110"/>
          <p:cNvGrpSpPr/>
          <p:nvPr/>
        </p:nvGrpSpPr>
        <p:grpSpPr>
          <a:xfrm>
            <a:off x="5867925" y="978600"/>
            <a:ext cx="217500" cy="973800"/>
            <a:chOff x="5422425" y="978600"/>
            <a:chExt cx="217500" cy="973800"/>
          </a:xfrm>
        </p:grpSpPr>
        <p:sp>
          <p:nvSpPr>
            <p:cNvPr id="1738" name="Google Shape;1738;p110"/>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10"/>
            <p:cNvSpPr/>
            <p:nvPr/>
          </p:nvSpPr>
          <p:spPr>
            <a:xfrm>
              <a:off x="5488600" y="1025875"/>
              <a:ext cx="80400" cy="1266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10"/>
            <p:cNvSpPr/>
            <p:nvPr/>
          </p:nvSpPr>
          <p:spPr>
            <a:xfrm>
              <a:off x="5488600" y="1216100"/>
              <a:ext cx="80400" cy="1266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10"/>
            <p:cNvSpPr/>
            <p:nvPr/>
          </p:nvSpPr>
          <p:spPr>
            <a:xfrm>
              <a:off x="5488600" y="1406325"/>
              <a:ext cx="80400" cy="1266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10"/>
            <p:cNvSpPr/>
            <p:nvPr/>
          </p:nvSpPr>
          <p:spPr>
            <a:xfrm>
              <a:off x="5488600" y="1596550"/>
              <a:ext cx="80400" cy="1266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10"/>
            <p:cNvSpPr/>
            <p:nvPr/>
          </p:nvSpPr>
          <p:spPr>
            <a:xfrm>
              <a:off x="5488600" y="1786775"/>
              <a:ext cx="80400" cy="1266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110"/>
          <p:cNvGrpSpPr/>
          <p:nvPr/>
        </p:nvGrpSpPr>
        <p:grpSpPr>
          <a:xfrm>
            <a:off x="6313425" y="978600"/>
            <a:ext cx="217500" cy="973800"/>
            <a:chOff x="5422425" y="978600"/>
            <a:chExt cx="217500" cy="973800"/>
          </a:xfrm>
        </p:grpSpPr>
        <p:sp>
          <p:nvSpPr>
            <p:cNvPr id="1745" name="Google Shape;1745;p110"/>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10"/>
            <p:cNvSpPr/>
            <p:nvPr/>
          </p:nvSpPr>
          <p:spPr>
            <a:xfrm>
              <a:off x="5488600" y="1025875"/>
              <a:ext cx="80400" cy="1266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10"/>
            <p:cNvSpPr/>
            <p:nvPr/>
          </p:nvSpPr>
          <p:spPr>
            <a:xfrm>
              <a:off x="5488600" y="1216100"/>
              <a:ext cx="80400" cy="1266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10"/>
            <p:cNvSpPr/>
            <p:nvPr/>
          </p:nvSpPr>
          <p:spPr>
            <a:xfrm>
              <a:off x="5488600" y="1406325"/>
              <a:ext cx="80400" cy="1266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10"/>
            <p:cNvSpPr/>
            <p:nvPr/>
          </p:nvSpPr>
          <p:spPr>
            <a:xfrm>
              <a:off x="5488600" y="1596550"/>
              <a:ext cx="80400" cy="1266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10"/>
            <p:cNvSpPr/>
            <p:nvPr/>
          </p:nvSpPr>
          <p:spPr>
            <a:xfrm>
              <a:off x="5488600" y="1786775"/>
              <a:ext cx="80400" cy="1266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1" name="Google Shape;1751;p110"/>
          <p:cNvGrpSpPr/>
          <p:nvPr/>
        </p:nvGrpSpPr>
        <p:grpSpPr>
          <a:xfrm>
            <a:off x="6758925" y="978600"/>
            <a:ext cx="217500" cy="973800"/>
            <a:chOff x="5422425" y="978600"/>
            <a:chExt cx="217500" cy="973800"/>
          </a:xfrm>
        </p:grpSpPr>
        <p:sp>
          <p:nvSpPr>
            <p:cNvPr id="1752" name="Google Shape;1752;p110"/>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10"/>
            <p:cNvSpPr/>
            <p:nvPr/>
          </p:nvSpPr>
          <p:spPr>
            <a:xfrm>
              <a:off x="5488600" y="1025875"/>
              <a:ext cx="80400" cy="1266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10"/>
            <p:cNvSpPr/>
            <p:nvPr/>
          </p:nvSpPr>
          <p:spPr>
            <a:xfrm>
              <a:off x="5488600" y="1216100"/>
              <a:ext cx="80400" cy="1266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10"/>
            <p:cNvSpPr/>
            <p:nvPr/>
          </p:nvSpPr>
          <p:spPr>
            <a:xfrm>
              <a:off x="5488600" y="1406325"/>
              <a:ext cx="80400" cy="1266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10"/>
            <p:cNvSpPr/>
            <p:nvPr/>
          </p:nvSpPr>
          <p:spPr>
            <a:xfrm>
              <a:off x="5488600" y="1596550"/>
              <a:ext cx="80400" cy="1266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10"/>
            <p:cNvSpPr/>
            <p:nvPr/>
          </p:nvSpPr>
          <p:spPr>
            <a:xfrm>
              <a:off x="5488600" y="1786775"/>
              <a:ext cx="80400" cy="1266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110"/>
          <p:cNvGrpSpPr/>
          <p:nvPr/>
        </p:nvGrpSpPr>
        <p:grpSpPr>
          <a:xfrm>
            <a:off x="7204425" y="978600"/>
            <a:ext cx="217500" cy="973800"/>
            <a:chOff x="5422425" y="978600"/>
            <a:chExt cx="217500" cy="973800"/>
          </a:xfrm>
        </p:grpSpPr>
        <p:sp>
          <p:nvSpPr>
            <p:cNvPr id="1759" name="Google Shape;1759;p110"/>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10"/>
            <p:cNvSpPr/>
            <p:nvPr/>
          </p:nvSpPr>
          <p:spPr>
            <a:xfrm>
              <a:off x="5488600" y="1025875"/>
              <a:ext cx="80400" cy="12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10"/>
            <p:cNvSpPr/>
            <p:nvPr/>
          </p:nvSpPr>
          <p:spPr>
            <a:xfrm>
              <a:off x="5488600" y="1216100"/>
              <a:ext cx="80400" cy="1266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10"/>
            <p:cNvSpPr/>
            <p:nvPr/>
          </p:nvSpPr>
          <p:spPr>
            <a:xfrm>
              <a:off x="5488600" y="1406325"/>
              <a:ext cx="80400" cy="1266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10"/>
            <p:cNvSpPr/>
            <p:nvPr/>
          </p:nvSpPr>
          <p:spPr>
            <a:xfrm>
              <a:off x="5488600" y="1596550"/>
              <a:ext cx="80400" cy="1266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10"/>
            <p:cNvSpPr/>
            <p:nvPr/>
          </p:nvSpPr>
          <p:spPr>
            <a:xfrm>
              <a:off x="5488600" y="1786775"/>
              <a:ext cx="80400" cy="1266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11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SpecAugment</a:t>
            </a:r>
            <a:endParaRPr/>
          </a:p>
        </p:txBody>
      </p:sp>
      <p:sp>
        <p:nvSpPr>
          <p:cNvPr id="1770" name="Google Shape;1770;p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Directly applied on audio features</a:t>
            </a:r>
            <a:endParaRPr/>
          </a:p>
          <a:p>
            <a:pPr indent="-342900" lvl="0" marL="457200" rtl="0" algn="l">
              <a:spcBef>
                <a:spcPts val="0"/>
              </a:spcBef>
              <a:spcAft>
                <a:spcPts val="0"/>
              </a:spcAft>
              <a:buSzPts val="1800"/>
              <a:buChar char="●"/>
            </a:pPr>
            <a:r>
              <a:rPr lang="en"/>
              <a:t>Idea:</a:t>
            </a:r>
            <a:endParaRPr/>
          </a:p>
          <a:p>
            <a:pPr indent="-317500" lvl="1" marL="914400" rtl="0" algn="l">
              <a:spcBef>
                <a:spcPts val="0"/>
              </a:spcBef>
              <a:spcAft>
                <a:spcPts val="0"/>
              </a:spcAft>
              <a:buSzPts val="1400"/>
              <a:buChar char="○"/>
            </a:pPr>
            <a:r>
              <a:rPr lang="en"/>
              <a:t>Mask information</a:t>
            </a:r>
            <a:endParaRPr/>
          </a:p>
          <a:p>
            <a:pPr indent="0" lvl="0" marL="457200" rtl="0" algn="l">
              <a:spcBef>
                <a:spcPts val="1600"/>
              </a:spcBef>
              <a:spcAft>
                <a:spcPts val="0"/>
              </a:spcAft>
              <a:buNone/>
            </a:pPr>
            <a:r>
              <a:t/>
            </a:r>
            <a:endParaRPr sz="900"/>
          </a:p>
          <a:p>
            <a:pPr indent="-342900" lvl="0" marL="457200" rtl="0" algn="l">
              <a:spcBef>
                <a:spcPts val="1600"/>
              </a:spcBef>
              <a:spcAft>
                <a:spcPts val="0"/>
              </a:spcAft>
              <a:buClr>
                <a:srgbClr val="9900FF"/>
              </a:buClr>
              <a:buSzPts val="1800"/>
              <a:buFont typeface="Caveat"/>
              <a:buChar char="●"/>
            </a:pPr>
            <a:r>
              <a:rPr lang="en">
                <a:solidFill>
                  <a:srgbClr val="9900FF"/>
                </a:solidFill>
                <a:latin typeface="Caveat"/>
                <a:ea typeface="Caveat"/>
                <a:cs typeface="Caveat"/>
                <a:sym typeface="Caveat"/>
              </a:rPr>
              <a:t>Time masking</a:t>
            </a:r>
            <a:endParaRPr>
              <a:solidFill>
                <a:srgbClr val="9900FF"/>
              </a:solidFill>
              <a:latin typeface="Caveat"/>
              <a:ea typeface="Caveat"/>
              <a:cs typeface="Caveat"/>
              <a:sym typeface="Caveat"/>
            </a:endParaRPr>
          </a:p>
          <a:p>
            <a:pPr indent="-317500" lvl="1" marL="914400" rtl="0" algn="l">
              <a:spcBef>
                <a:spcPts val="0"/>
              </a:spcBef>
              <a:spcAft>
                <a:spcPts val="0"/>
              </a:spcAft>
              <a:buSzPts val="1400"/>
              <a:buChar char="○"/>
            </a:pPr>
            <a:r>
              <a:rPr lang="en"/>
              <a:t>Set several consecutive feature vector to zero</a:t>
            </a:r>
            <a:endParaRPr/>
          </a:p>
          <a:p>
            <a:pPr indent="0" lvl="0" marL="457200" rtl="0" algn="l">
              <a:spcBef>
                <a:spcPts val="1600"/>
              </a:spcBef>
              <a:spcAft>
                <a:spcPts val="0"/>
              </a:spcAft>
              <a:buNone/>
            </a:pPr>
            <a:r>
              <a:t/>
            </a:r>
            <a:endParaRPr/>
          </a:p>
          <a:p>
            <a:pPr indent="0" lvl="0" marL="914400" rtl="0" algn="l">
              <a:spcBef>
                <a:spcPts val="1600"/>
              </a:spcBef>
              <a:spcAft>
                <a:spcPts val="1600"/>
              </a:spcAft>
              <a:buNone/>
            </a:pPr>
            <a:r>
              <a:t/>
            </a:r>
            <a:endParaRPr/>
          </a:p>
        </p:txBody>
      </p:sp>
      <p:sp>
        <p:nvSpPr>
          <p:cNvPr id="1771" name="Google Shape;1771;p1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772" name="Google Shape;1772;p111"/>
          <p:cNvGrpSpPr/>
          <p:nvPr/>
        </p:nvGrpSpPr>
        <p:grpSpPr>
          <a:xfrm>
            <a:off x="5422425" y="978600"/>
            <a:ext cx="217500" cy="973800"/>
            <a:chOff x="5422425" y="978600"/>
            <a:chExt cx="217500" cy="973800"/>
          </a:xfrm>
        </p:grpSpPr>
        <p:sp>
          <p:nvSpPr>
            <p:cNvPr id="1773" name="Google Shape;1773;p111"/>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11"/>
            <p:cNvSpPr/>
            <p:nvPr/>
          </p:nvSpPr>
          <p:spPr>
            <a:xfrm>
              <a:off x="5488600" y="1025875"/>
              <a:ext cx="80400" cy="1266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11"/>
            <p:cNvSpPr/>
            <p:nvPr/>
          </p:nvSpPr>
          <p:spPr>
            <a:xfrm>
              <a:off x="5488600" y="1216100"/>
              <a:ext cx="80400" cy="1266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11"/>
            <p:cNvSpPr/>
            <p:nvPr/>
          </p:nvSpPr>
          <p:spPr>
            <a:xfrm>
              <a:off x="5488600" y="1406325"/>
              <a:ext cx="80400" cy="1266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11"/>
            <p:cNvSpPr/>
            <p:nvPr/>
          </p:nvSpPr>
          <p:spPr>
            <a:xfrm>
              <a:off x="5488600" y="1596550"/>
              <a:ext cx="80400" cy="1266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11"/>
            <p:cNvSpPr/>
            <p:nvPr/>
          </p:nvSpPr>
          <p:spPr>
            <a:xfrm>
              <a:off x="5488600" y="1786775"/>
              <a:ext cx="80400" cy="12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111"/>
          <p:cNvGrpSpPr/>
          <p:nvPr/>
        </p:nvGrpSpPr>
        <p:grpSpPr>
          <a:xfrm>
            <a:off x="5867925" y="978600"/>
            <a:ext cx="217500" cy="973800"/>
            <a:chOff x="5422425" y="978600"/>
            <a:chExt cx="217500" cy="973800"/>
          </a:xfrm>
        </p:grpSpPr>
        <p:sp>
          <p:nvSpPr>
            <p:cNvPr id="1780" name="Google Shape;1780;p111"/>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11"/>
            <p:cNvSpPr/>
            <p:nvPr/>
          </p:nvSpPr>
          <p:spPr>
            <a:xfrm>
              <a:off x="5488600" y="1025875"/>
              <a:ext cx="80400" cy="1266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11"/>
            <p:cNvSpPr/>
            <p:nvPr/>
          </p:nvSpPr>
          <p:spPr>
            <a:xfrm>
              <a:off x="5488600" y="1216100"/>
              <a:ext cx="80400" cy="1266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11"/>
            <p:cNvSpPr/>
            <p:nvPr/>
          </p:nvSpPr>
          <p:spPr>
            <a:xfrm>
              <a:off x="5488600" y="1406325"/>
              <a:ext cx="80400" cy="1266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11"/>
            <p:cNvSpPr/>
            <p:nvPr/>
          </p:nvSpPr>
          <p:spPr>
            <a:xfrm>
              <a:off x="5488600" y="1596550"/>
              <a:ext cx="80400" cy="1266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11"/>
            <p:cNvSpPr/>
            <p:nvPr/>
          </p:nvSpPr>
          <p:spPr>
            <a:xfrm>
              <a:off x="5488600" y="1786775"/>
              <a:ext cx="80400" cy="1266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6" name="Google Shape;1786;p111"/>
          <p:cNvGrpSpPr/>
          <p:nvPr/>
        </p:nvGrpSpPr>
        <p:grpSpPr>
          <a:xfrm>
            <a:off x="6313425" y="978600"/>
            <a:ext cx="217500" cy="973800"/>
            <a:chOff x="5422425" y="978600"/>
            <a:chExt cx="217500" cy="973800"/>
          </a:xfrm>
        </p:grpSpPr>
        <p:sp>
          <p:nvSpPr>
            <p:cNvPr id="1787" name="Google Shape;1787;p111"/>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11"/>
            <p:cNvSpPr/>
            <p:nvPr/>
          </p:nvSpPr>
          <p:spPr>
            <a:xfrm>
              <a:off x="5488600" y="1025875"/>
              <a:ext cx="80400" cy="1266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11"/>
            <p:cNvSpPr/>
            <p:nvPr/>
          </p:nvSpPr>
          <p:spPr>
            <a:xfrm>
              <a:off x="5488600" y="1216100"/>
              <a:ext cx="80400" cy="1266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11"/>
            <p:cNvSpPr/>
            <p:nvPr/>
          </p:nvSpPr>
          <p:spPr>
            <a:xfrm>
              <a:off x="5488600" y="1406325"/>
              <a:ext cx="80400" cy="1266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11"/>
            <p:cNvSpPr/>
            <p:nvPr/>
          </p:nvSpPr>
          <p:spPr>
            <a:xfrm>
              <a:off x="5488600" y="1596550"/>
              <a:ext cx="80400" cy="1266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11"/>
            <p:cNvSpPr/>
            <p:nvPr/>
          </p:nvSpPr>
          <p:spPr>
            <a:xfrm>
              <a:off x="5488600" y="1786775"/>
              <a:ext cx="80400" cy="1266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3" name="Google Shape;1793;p111"/>
          <p:cNvGrpSpPr/>
          <p:nvPr/>
        </p:nvGrpSpPr>
        <p:grpSpPr>
          <a:xfrm>
            <a:off x="6758925" y="978600"/>
            <a:ext cx="217500" cy="973800"/>
            <a:chOff x="5422425" y="978600"/>
            <a:chExt cx="217500" cy="973800"/>
          </a:xfrm>
        </p:grpSpPr>
        <p:sp>
          <p:nvSpPr>
            <p:cNvPr id="1794" name="Google Shape;1794;p111"/>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11"/>
            <p:cNvSpPr/>
            <p:nvPr/>
          </p:nvSpPr>
          <p:spPr>
            <a:xfrm>
              <a:off x="5488600" y="1025875"/>
              <a:ext cx="80400" cy="1266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11"/>
            <p:cNvSpPr/>
            <p:nvPr/>
          </p:nvSpPr>
          <p:spPr>
            <a:xfrm>
              <a:off x="5488600" y="1216100"/>
              <a:ext cx="80400" cy="1266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11"/>
            <p:cNvSpPr/>
            <p:nvPr/>
          </p:nvSpPr>
          <p:spPr>
            <a:xfrm>
              <a:off x="5488600" y="1406325"/>
              <a:ext cx="80400" cy="1266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11"/>
            <p:cNvSpPr/>
            <p:nvPr/>
          </p:nvSpPr>
          <p:spPr>
            <a:xfrm>
              <a:off x="5488600" y="1596550"/>
              <a:ext cx="80400" cy="1266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11"/>
            <p:cNvSpPr/>
            <p:nvPr/>
          </p:nvSpPr>
          <p:spPr>
            <a:xfrm>
              <a:off x="5488600" y="1786775"/>
              <a:ext cx="80400" cy="1266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111"/>
          <p:cNvGrpSpPr/>
          <p:nvPr/>
        </p:nvGrpSpPr>
        <p:grpSpPr>
          <a:xfrm>
            <a:off x="7204425" y="978600"/>
            <a:ext cx="217500" cy="973800"/>
            <a:chOff x="5422425" y="978600"/>
            <a:chExt cx="217500" cy="973800"/>
          </a:xfrm>
        </p:grpSpPr>
        <p:sp>
          <p:nvSpPr>
            <p:cNvPr id="1801" name="Google Shape;1801;p111"/>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11"/>
            <p:cNvSpPr/>
            <p:nvPr/>
          </p:nvSpPr>
          <p:spPr>
            <a:xfrm>
              <a:off x="5488600" y="1025875"/>
              <a:ext cx="80400" cy="12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11"/>
            <p:cNvSpPr/>
            <p:nvPr/>
          </p:nvSpPr>
          <p:spPr>
            <a:xfrm>
              <a:off x="5488600" y="1216100"/>
              <a:ext cx="80400" cy="1266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11"/>
            <p:cNvSpPr/>
            <p:nvPr/>
          </p:nvSpPr>
          <p:spPr>
            <a:xfrm>
              <a:off x="5488600" y="1406325"/>
              <a:ext cx="80400" cy="1266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11"/>
            <p:cNvSpPr/>
            <p:nvPr/>
          </p:nvSpPr>
          <p:spPr>
            <a:xfrm>
              <a:off x="5488600" y="1596550"/>
              <a:ext cx="80400" cy="1266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11"/>
            <p:cNvSpPr/>
            <p:nvPr/>
          </p:nvSpPr>
          <p:spPr>
            <a:xfrm>
              <a:off x="5488600" y="1786775"/>
              <a:ext cx="80400" cy="1266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7" name="Google Shape;1807;p111"/>
          <p:cNvGrpSpPr/>
          <p:nvPr/>
        </p:nvGrpSpPr>
        <p:grpSpPr>
          <a:xfrm>
            <a:off x="5422425" y="2350700"/>
            <a:ext cx="217500" cy="973800"/>
            <a:chOff x="5422425" y="978600"/>
            <a:chExt cx="217500" cy="973800"/>
          </a:xfrm>
        </p:grpSpPr>
        <p:sp>
          <p:nvSpPr>
            <p:cNvPr id="1808" name="Google Shape;1808;p111"/>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11"/>
            <p:cNvSpPr/>
            <p:nvPr/>
          </p:nvSpPr>
          <p:spPr>
            <a:xfrm>
              <a:off x="5488600" y="1025875"/>
              <a:ext cx="80400" cy="1266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11"/>
            <p:cNvSpPr/>
            <p:nvPr/>
          </p:nvSpPr>
          <p:spPr>
            <a:xfrm>
              <a:off x="5488600" y="1216100"/>
              <a:ext cx="80400" cy="1266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11"/>
            <p:cNvSpPr/>
            <p:nvPr/>
          </p:nvSpPr>
          <p:spPr>
            <a:xfrm>
              <a:off x="5488600" y="1406325"/>
              <a:ext cx="80400" cy="1266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11"/>
            <p:cNvSpPr/>
            <p:nvPr/>
          </p:nvSpPr>
          <p:spPr>
            <a:xfrm>
              <a:off x="5488600" y="1596550"/>
              <a:ext cx="80400" cy="1266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11"/>
            <p:cNvSpPr/>
            <p:nvPr/>
          </p:nvSpPr>
          <p:spPr>
            <a:xfrm>
              <a:off x="5488600" y="1786775"/>
              <a:ext cx="80400" cy="12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4" name="Google Shape;1814;p111"/>
          <p:cNvGrpSpPr/>
          <p:nvPr/>
        </p:nvGrpSpPr>
        <p:grpSpPr>
          <a:xfrm>
            <a:off x="5867925" y="2350700"/>
            <a:ext cx="217500" cy="973800"/>
            <a:chOff x="5422425" y="978600"/>
            <a:chExt cx="217500" cy="973800"/>
          </a:xfrm>
        </p:grpSpPr>
        <p:sp>
          <p:nvSpPr>
            <p:cNvPr id="1815" name="Google Shape;1815;p111"/>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11"/>
            <p:cNvSpPr/>
            <p:nvPr/>
          </p:nvSpPr>
          <p:spPr>
            <a:xfrm>
              <a:off x="5488600" y="1025875"/>
              <a:ext cx="80400" cy="1266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11"/>
            <p:cNvSpPr/>
            <p:nvPr/>
          </p:nvSpPr>
          <p:spPr>
            <a:xfrm>
              <a:off x="5488600" y="1216100"/>
              <a:ext cx="80400" cy="1266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11"/>
            <p:cNvSpPr/>
            <p:nvPr/>
          </p:nvSpPr>
          <p:spPr>
            <a:xfrm>
              <a:off x="5488600" y="1406325"/>
              <a:ext cx="80400" cy="1266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11"/>
            <p:cNvSpPr/>
            <p:nvPr/>
          </p:nvSpPr>
          <p:spPr>
            <a:xfrm>
              <a:off x="5488600" y="1596550"/>
              <a:ext cx="80400" cy="1266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11"/>
            <p:cNvSpPr/>
            <p:nvPr/>
          </p:nvSpPr>
          <p:spPr>
            <a:xfrm>
              <a:off x="5488600" y="1786775"/>
              <a:ext cx="80400" cy="1266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1" name="Google Shape;1821;p111"/>
          <p:cNvGrpSpPr/>
          <p:nvPr/>
        </p:nvGrpSpPr>
        <p:grpSpPr>
          <a:xfrm>
            <a:off x="6313425" y="2350700"/>
            <a:ext cx="217500" cy="973800"/>
            <a:chOff x="5422425" y="978600"/>
            <a:chExt cx="217500" cy="973800"/>
          </a:xfrm>
        </p:grpSpPr>
        <p:sp>
          <p:nvSpPr>
            <p:cNvPr id="1822" name="Google Shape;1822;p111"/>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11"/>
            <p:cNvSpPr/>
            <p:nvPr/>
          </p:nvSpPr>
          <p:spPr>
            <a:xfrm>
              <a:off x="5488600" y="1025875"/>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11"/>
            <p:cNvSpPr/>
            <p:nvPr/>
          </p:nvSpPr>
          <p:spPr>
            <a:xfrm>
              <a:off x="5488600" y="1216100"/>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11"/>
            <p:cNvSpPr/>
            <p:nvPr/>
          </p:nvSpPr>
          <p:spPr>
            <a:xfrm>
              <a:off x="5488600" y="1406325"/>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11"/>
            <p:cNvSpPr/>
            <p:nvPr/>
          </p:nvSpPr>
          <p:spPr>
            <a:xfrm>
              <a:off x="5488600" y="1596550"/>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11"/>
            <p:cNvSpPr/>
            <p:nvPr/>
          </p:nvSpPr>
          <p:spPr>
            <a:xfrm>
              <a:off x="5488600" y="1786775"/>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8" name="Google Shape;1828;p111"/>
          <p:cNvGrpSpPr/>
          <p:nvPr/>
        </p:nvGrpSpPr>
        <p:grpSpPr>
          <a:xfrm>
            <a:off x="6758925" y="2350700"/>
            <a:ext cx="217500" cy="973800"/>
            <a:chOff x="5422425" y="978600"/>
            <a:chExt cx="217500" cy="973800"/>
          </a:xfrm>
        </p:grpSpPr>
        <p:sp>
          <p:nvSpPr>
            <p:cNvPr id="1829" name="Google Shape;1829;p111"/>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11"/>
            <p:cNvSpPr/>
            <p:nvPr/>
          </p:nvSpPr>
          <p:spPr>
            <a:xfrm>
              <a:off x="5488600" y="1025875"/>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11"/>
            <p:cNvSpPr/>
            <p:nvPr/>
          </p:nvSpPr>
          <p:spPr>
            <a:xfrm>
              <a:off x="5488600" y="1216100"/>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11"/>
            <p:cNvSpPr/>
            <p:nvPr/>
          </p:nvSpPr>
          <p:spPr>
            <a:xfrm>
              <a:off x="5488600" y="1406325"/>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11"/>
            <p:cNvSpPr/>
            <p:nvPr/>
          </p:nvSpPr>
          <p:spPr>
            <a:xfrm>
              <a:off x="5488600" y="1596550"/>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11"/>
            <p:cNvSpPr/>
            <p:nvPr/>
          </p:nvSpPr>
          <p:spPr>
            <a:xfrm>
              <a:off x="5488600" y="1786775"/>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111"/>
          <p:cNvGrpSpPr/>
          <p:nvPr/>
        </p:nvGrpSpPr>
        <p:grpSpPr>
          <a:xfrm>
            <a:off x="7204425" y="2350700"/>
            <a:ext cx="217500" cy="973800"/>
            <a:chOff x="5422425" y="978600"/>
            <a:chExt cx="217500" cy="973800"/>
          </a:xfrm>
        </p:grpSpPr>
        <p:sp>
          <p:nvSpPr>
            <p:cNvPr id="1836" name="Google Shape;1836;p111"/>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11"/>
            <p:cNvSpPr/>
            <p:nvPr/>
          </p:nvSpPr>
          <p:spPr>
            <a:xfrm>
              <a:off x="5488600" y="1025875"/>
              <a:ext cx="80400" cy="12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11"/>
            <p:cNvSpPr/>
            <p:nvPr/>
          </p:nvSpPr>
          <p:spPr>
            <a:xfrm>
              <a:off x="5488600" y="1216100"/>
              <a:ext cx="80400" cy="1266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11"/>
            <p:cNvSpPr/>
            <p:nvPr/>
          </p:nvSpPr>
          <p:spPr>
            <a:xfrm>
              <a:off x="5488600" y="1406325"/>
              <a:ext cx="80400" cy="1266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11"/>
            <p:cNvSpPr/>
            <p:nvPr/>
          </p:nvSpPr>
          <p:spPr>
            <a:xfrm>
              <a:off x="5488600" y="1596550"/>
              <a:ext cx="80400" cy="1266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11"/>
            <p:cNvSpPr/>
            <p:nvPr/>
          </p:nvSpPr>
          <p:spPr>
            <a:xfrm>
              <a:off x="5488600" y="1786775"/>
              <a:ext cx="80400" cy="1266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2" name="Google Shape;1842;p111"/>
          <p:cNvSpPr/>
          <p:nvPr/>
        </p:nvSpPr>
        <p:spPr>
          <a:xfrm>
            <a:off x="6230825" y="2250275"/>
            <a:ext cx="841800" cy="11571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11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SpecAugment</a:t>
            </a:r>
            <a:endParaRPr/>
          </a:p>
        </p:txBody>
      </p:sp>
      <p:sp>
        <p:nvSpPr>
          <p:cNvPr id="1848" name="Google Shape;1848;p1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Directly applied on audio features</a:t>
            </a:r>
            <a:endParaRPr/>
          </a:p>
          <a:p>
            <a:pPr indent="-342900" lvl="0" marL="457200" rtl="0" algn="l">
              <a:spcBef>
                <a:spcPts val="0"/>
              </a:spcBef>
              <a:spcAft>
                <a:spcPts val="0"/>
              </a:spcAft>
              <a:buSzPts val="1800"/>
              <a:buChar char="●"/>
            </a:pPr>
            <a:r>
              <a:rPr lang="en"/>
              <a:t>Idea:</a:t>
            </a:r>
            <a:endParaRPr/>
          </a:p>
          <a:p>
            <a:pPr indent="-317500" lvl="1" marL="914400" rtl="0" algn="l">
              <a:spcBef>
                <a:spcPts val="0"/>
              </a:spcBef>
              <a:spcAft>
                <a:spcPts val="0"/>
              </a:spcAft>
              <a:buSzPts val="1400"/>
              <a:buChar char="○"/>
            </a:pPr>
            <a:r>
              <a:rPr lang="en"/>
              <a:t>Mask information</a:t>
            </a:r>
            <a:endParaRPr/>
          </a:p>
          <a:p>
            <a:pPr indent="0" lvl="0" marL="457200" rtl="0" algn="l">
              <a:spcBef>
                <a:spcPts val="1600"/>
              </a:spcBef>
              <a:spcAft>
                <a:spcPts val="0"/>
              </a:spcAft>
              <a:buNone/>
            </a:pPr>
            <a:r>
              <a:t/>
            </a:r>
            <a:endParaRPr sz="900"/>
          </a:p>
          <a:p>
            <a:pPr indent="-342900" lvl="0" marL="457200" rtl="0" algn="l">
              <a:spcBef>
                <a:spcPts val="1600"/>
              </a:spcBef>
              <a:spcAft>
                <a:spcPts val="0"/>
              </a:spcAft>
              <a:buClr>
                <a:srgbClr val="9900FF"/>
              </a:buClr>
              <a:buSzPts val="1800"/>
              <a:buFont typeface="Caveat"/>
              <a:buChar char="●"/>
            </a:pPr>
            <a:r>
              <a:rPr lang="en">
                <a:solidFill>
                  <a:srgbClr val="9900FF"/>
                </a:solidFill>
                <a:latin typeface="Caveat"/>
                <a:ea typeface="Caveat"/>
                <a:cs typeface="Caveat"/>
                <a:sym typeface="Caveat"/>
              </a:rPr>
              <a:t>Time masking</a:t>
            </a:r>
            <a:endParaRPr>
              <a:solidFill>
                <a:srgbClr val="9900FF"/>
              </a:solidFill>
              <a:latin typeface="Caveat"/>
              <a:ea typeface="Caveat"/>
              <a:cs typeface="Caveat"/>
              <a:sym typeface="Caveat"/>
            </a:endParaRPr>
          </a:p>
          <a:p>
            <a:pPr indent="-317500" lvl="1" marL="914400" rtl="0" algn="l">
              <a:spcBef>
                <a:spcPts val="0"/>
              </a:spcBef>
              <a:spcAft>
                <a:spcPts val="0"/>
              </a:spcAft>
              <a:buSzPts val="1400"/>
              <a:buChar char="○"/>
            </a:pPr>
            <a:r>
              <a:rPr lang="en"/>
              <a:t>Set several consecutive feature vector to zero</a:t>
            </a:r>
            <a:endParaRPr/>
          </a:p>
          <a:p>
            <a:pPr indent="0" lvl="0" marL="457200" rtl="0" algn="l">
              <a:spcBef>
                <a:spcPts val="1600"/>
              </a:spcBef>
              <a:spcAft>
                <a:spcPts val="0"/>
              </a:spcAft>
              <a:buNone/>
            </a:pPr>
            <a:r>
              <a:t/>
            </a:r>
            <a:endParaRPr/>
          </a:p>
          <a:p>
            <a:pPr indent="-342900" lvl="0" marL="457200" rtl="0" algn="l">
              <a:spcBef>
                <a:spcPts val="1600"/>
              </a:spcBef>
              <a:spcAft>
                <a:spcPts val="0"/>
              </a:spcAft>
              <a:buClr>
                <a:srgbClr val="9900FF"/>
              </a:buClr>
              <a:buSzPts val="1800"/>
              <a:buFont typeface="Caveat"/>
              <a:buChar char="●"/>
            </a:pPr>
            <a:r>
              <a:rPr lang="en">
                <a:solidFill>
                  <a:srgbClr val="9900FF"/>
                </a:solidFill>
                <a:latin typeface="Caveat"/>
                <a:ea typeface="Caveat"/>
                <a:cs typeface="Caveat"/>
                <a:sym typeface="Caveat"/>
              </a:rPr>
              <a:t>Frequency masking</a:t>
            </a:r>
            <a:endParaRPr>
              <a:solidFill>
                <a:srgbClr val="9900FF"/>
              </a:solidFill>
              <a:latin typeface="Caveat"/>
              <a:ea typeface="Caveat"/>
              <a:cs typeface="Caveat"/>
              <a:sym typeface="Caveat"/>
            </a:endParaRPr>
          </a:p>
          <a:p>
            <a:pPr indent="-317500" lvl="1" marL="914400" rtl="0" algn="l">
              <a:spcBef>
                <a:spcPts val="0"/>
              </a:spcBef>
              <a:spcAft>
                <a:spcPts val="0"/>
              </a:spcAft>
              <a:buSzPts val="1400"/>
              <a:buChar char="○"/>
            </a:pPr>
            <a:r>
              <a:rPr lang="en"/>
              <a:t>Mask consecutive frequency channels</a:t>
            </a:r>
            <a:endParaRPr/>
          </a:p>
          <a:p>
            <a:pPr indent="0" lvl="0" marL="914400" rtl="0" algn="l">
              <a:spcBef>
                <a:spcPts val="1600"/>
              </a:spcBef>
              <a:spcAft>
                <a:spcPts val="1600"/>
              </a:spcAft>
              <a:buNone/>
            </a:pPr>
            <a:r>
              <a:t/>
            </a:r>
            <a:endParaRPr/>
          </a:p>
        </p:txBody>
      </p:sp>
      <p:sp>
        <p:nvSpPr>
          <p:cNvPr id="1849" name="Google Shape;1849;p1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850" name="Google Shape;1850;p112"/>
          <p:cNvGrpSpPr/>
          <p:nvPr/>
        </p:nvGrpSpPr>
        <p:grpSpPr>
          <a:xfrm>
            <a:off x="5422425" y="978600"/>
            <a:ext cx="217500" cy="973800"/>
            <a:chOff x="5422425" y="978600"/>
            <a:chExt cx="217500" cy="973800"/>
          </a:xfrm>
        </p:grpSpPr>
        <p:sp>
          <p:nvSpPr>
            <p:cNvPr id="1851" name="Google Shape;1851;p112"/>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12"/>
            <p:cNvSpPr/>
            <p:nvPr/>
          </p:nvSpPr>
          <p:spPr>
            <a:xfrm>
              <a:off x="5488600" y="1025875"/>
              <a:ext cx="80400" cy="1266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12"/>
            <p:cNvSpPr/>
            <p:nvPr/>
          </p:nvSpPr>
          <p:spPr>
            <a:xfrm>
              <a:off x="5488600" y="1216100"/>
              <a:ext cx="80400" cy="1266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12"/>
            <p:cNvSpPr/>
            <p:nvPr/>
          </p:nvSpPr>
          <p:spPr>
            <a:xfrm>
              <a:off x="5488600" y="1406325"/>
              <a:ext cx="80400" cy="1266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12"/>
            <p:cNvSpPr/>
            <p:nvPr/>
          </p:nvSpPr>
          <p:spPr>
            <a:xfrm>
              <a:off x="5488600" y="1596550"/>
              <a:ext cx="80400" cy="1266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12"/>
            <p:cNvSpPr/>
            <p:nvPr/>
          </p:nvSpPr>
          <p:spPr>
            <a:xfrm>
              <a:off x="5488600" y="1786775"/>
              <a:ext cx="80400" cy="12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7" name="Google Shape;1857;p112"/>
          <p:cNvGrpSpPr/>
          <p:nvPr/>
        </p:nvGrpSpPr>
        <p:grpSpPr>
          <a:xfrm>
            <a:off x="5867925" y="978600"/>
            <a:ext cx="217500" cy="973800"/>
            <a:chOff x="5422425" y="978600"/>
            <a:chExt cx="217500" cy="973800"/>
          </a:xfrm>
        </p:grpSpPr>
        <p:sp>
          <p:nvSpPr>
            <p:cNvPr id="1858" name="Google Shape;1858;p112"/>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12"/>
            <p:cNvSpPr/>
            <p:nvPr/>
          </p:nvSpPr>
          <p:spPr>
            <a:xfrm>
              <a:off x="5488600" y="1025875"/>
              <a:ext cx="80400" cy="1266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12"/>
            <p:cNvSpPr/>
            <p:nvPr/>
          </p:nvSpPr>
          <p:spPr>
            <a:xfrm>
              <a:off x="5488600" y="1216100"/>
              <a:ext cx="80400" cy="1266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12"/>
            <p:cNvSpPr/>
            <p:nvPr/>
          </p:nvSpPr>
          <p:spPr>
            <a:xfrm>
              <a:off x="5488600" y="1406325"/>
              <a:ext cx="80400" cy="1266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12"/>
            <p:cNvSpPr/>
            <p:nvPr/>
          </p:nvSpPr>
          <p:spPr>
            <a:xfrm>
              <a:off x="5488600" y="1596550"/>
              <a:ext cx="80400" cy="1266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12"/>
            <p:cNvSpPr/>
            <p:nvPr/>
          </p:nvSpPr>
          <p:spPr>
            <a:xfrm>
              <a:off x="5488600" y="1786775"/>
              <a:ext cx="80400" cy="1266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4" name="Google Shape;1864;p112"/>
          <p:cNvGrpSpPr/>
          <p:nvPr/>
        </p:nvGrpSpPr>
        <p:grpSpPr>
          <a:xfrm>
            <a:off x="6313425" y="978600"/>
            <a:ext cx="217500" cy="973800"/>
            <a:chOff x="5422425" y="978600"/>
            <a:chExt cx="217500" cy="973800"/>
          </a:xfrm>
        </p:grpSpPr>
        <p:sp>
          <p:nvSpPr>
            <p:cNvPr id="1865" name="Google Shape;1865;p112"/>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12"/>
            <p:cNvSpPr/>
            <p:nvPr/>
          </p:nvSpPr>
          <p:spPr>
            <a:xfrm>
              <a:off x="5488600" y="1025875"/>
              <a:ext cx="80400" cy="1266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12"/>
            <p:cNvSpPr/>
            <p:nvPr/>
          </p:nvSpPr>
          <p:spPr>
            <a:xfrm>
              <a:off x="5488600" y="1216100"/>
              <a:ext cx="80400" cy="1266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12"/>
            <p:cNvSpPr/>
            <p:nvPr/>
          </p:nvSpPr>
          <p:spPr>
            <a:xfrm>
              <a:off x="5488600" y="1406325"/>
              <a:ext cx="80400" cy="1266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12"/>
            <p:cNvSpPr/>
            <p:nvPr/>
          </p:nvSpPr>
          <p:spPr>
            <a:xfrm>
              <a:off x="5488600" y="1596550"/>
              <a:ext cx="80400" cy="1266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12"/>
            <p:cNvSpPr/>
            <p:nvPr/>
          </p:nvSpPr>
          <p:spPr>
            <a:xfrm>
              <a:off x="5488600" y="1786775"/>
              <a:ext cx="80400" cy="1266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1" name="Google Shape;1871;p112"/>
          <p:cNvGrpSpPr/>
          <p:nvPr/>
        </p:nvGrpSpPr>
        <p:grpSpPr>
          <a:xfrm>
            <a:off x="6758925" y="978600"/>
            <a:ext cx="217500" cy="973800"/>
            <a:chOff x="5422425" y="978600"/>
            <a:chExt cx="217500" cy="973800"/>
          </a:xfrm>
        </p:grpSpPr>
        <p:sp>
          <p:nvSpPr>
            <p:cNvPr id="1872" name="Google Shape;1872;p112"/>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12"/>
            <p:cNvSpPr/>
            <p:nvPr/>
          </p:nvSpPr>
          <p:spPr>
            <a:xfrm>
              <a:off x="5488600" y="1025875"/>
              <a:ext cx="80400" cy="1266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12"/>
            <p:cNvSpPr/>
            <p:nvPr/>
          </p:nvSpPr>
          <p:spPr>
            <a:xfrm>
              <a:off x="5488600" y="1216100"/>
              <a:ext cx="80400" cy="1266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12"/>
            <p:cNvSpPr/>
            <p:nvPr/>
          </p:nvSpPr>
          <p:spPr>
            <a:xfrm>
              <a:off x="5488600" y="1406325"/>
              <a:ext cx="80400" cy="1266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12"/>
            <p:cNvSpPr/>
            <p:nvPr/>
          </p:nvSpPr>
          <p:spPr>
            <a:xfrm>
              <a:off x="5488600" y="1596550"/>
              <a:ext cx="80400" cy="1266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12"/>
            <p:cNvSpPr/>
            <p:nvPr/>
          </p:nvSpPr>
          <p:spPr>
            <a:xfrm>
              <a:off x="5488600" y="1786775"/>
              <a:ext cx="80400" cy="1266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8" name="Google Shape;1878;p112"/>
          <p:cNvGrpSpPr/>
          <p:nvPr/>
        </p:nvGrpSpPr>
        <p:grpSpPr>
          <a:xfrm>
            <a:off x="7204425" y="978600"/>
            <a:ext cx="217500" cy="973800"/>
            <a:chOff x="5422425" y="978600"/>
            <a:chExt cx="217500" cy="973800"/>
          </a:xfrm>
        </p:grpSpPr>
        <p:sp>
          <p:nvSpPr>
            <p:cNvPr id="1879" name="Google Shape;1879;p112"/>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12"/>
            <p:cNvSpPr/>
            <p:nvPr/>
          </p:nvSpPr>
          <p:spPr>
            <a:xfrm>
              <a:off x="5488600" y="1025875"/>
              <a:ext cx="80400" cy="12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12"/>
            <p:cNvSpPr/>
            <p:nvPr/>
          </p:nvSpPr>
          <p:spPr>
            <a:xfrm>
              <a:off x="5488600" y="1216100"/>
              <a:ext cx="80400" cy="1266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12"/>
            <p:cNvSpPr/>
            <p:nvPr/>
          </p:nvSpPr>
          <p:spPr>
            <a:xfrm>
              <a:off x="5488600" y="1406325"/>
              <a:ext cx="80400" cy="1266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12"/>
            <p:cNvSpPr/>
            <p:nvPr/>
          </p:nvSpPr>
          <p:spPr>
            <a:xfrm>
              <a:off x="5488600" y="1596550"/>
              <a:ext cx="80400" cy="1266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12"/>
            <p:cNvSpPr/>
            <p:nvPr/>
          </p:nvSpPr>
          <p:spPr>
            <a:xfrm>
              <a:off x="5488600" y="1786775"/>
              <a:ext cx="80400" cy="1266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5" name="Google Shape;1885;p112"/>
          <p:cNvGrpSpPr/>
          <p:nvPr/>
        </p:nvGrpSpPr>
        <p:grpSpPr>
          <a:xfrm>
            <a:off x="5422425" y="2350700"/>
            <a:ext cx="217500" cy="973800"/>
            <a:chOff x="5422425" y="978600"/>
            <a:chExt cx="217500" cy="973800"/>
          </a:xfrm>
        </p:grpSpPr>
        <p:sp>
          <p:nvSpPr>
            <p:cNvPr id="1886" name="Google Shape;1886;p112"/>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12"/>
            <p:cNvSpPr/>
            <p:nvPr/>
          </p:nvSpPr>
          <p:spPr>
            <a:xfrm>
              <a:off x="5488600" y="1025875"/>
              <a:ext cx="80400" cy="1266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12"/>
            <p:cNvSpPr/>
            <p:nvPr/>
          </p:nvSpPr>
          <p:spPr>
            <a:xfrm>
              <a:off x="5488600" y="1216100"/>
              <a:ext cx="80400" cy="1266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12"/>
            <p:cNvSpPr/>
            <p:nvPr/>
          </p:nvSpPr>
          <p:spPr>
            <a:xfrm>
              <a:off x="5488600" y="1406325"/>
              <a:ext cx="80400" cy="1266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12"/>
            <p:cNvSpPr/>
            <p:nvPr/>
          </p:nvSpPr>
          <p:spPr>
            <a:xfrm>
              <a:off x="5488600" y="1596550"/>
              <a:ext cx="80400" cy="1266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12"/>
            <p:cNvSpPr/>
            <p:nvPr/>
          </p:nvSpPr>
          <p:spPr>
            <a:xfrm>
              <a:off x="5488600" y="1786775"/>
              <a:ext cx="80400" cy="12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112"/>
          <p:cNvGrpSpPr/>
          <p:nvPr/>
        </p:nvGrpSpPr>
        <p:grpSpPr>
          <a:xfrm>
            <a:off x="5867925" y="2350700"/>
            <a:ext cx="217500" cy="973800"/>
            <a:chOff x="5422425" y="978600"/>
            <a:chExt cx="217500" cy="973800"/>
          </a:xfrm>
        </p:grpSpPr>
        <p:sp>
          <p:nvSpPr>
            <p:cNvPr id="1893" name="Google Shape;1893;p112"/>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12"/>
            <p:cNvSpPr/>
            <p:nvPr/>
          </p:nvSpPr>
          <p:spPr>
            <a:xfrm>
              <a:off x="5488600" y="1025875"/>
              <a:ext cx="80400" cy="1266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12"/>
            <p:cNvSpPr/>
            <p:nvPr/>
          </p:nvSpPr>
          <p:spPr>
            <a:xfrm>
              <a:off x="5488600" y="1216100"/>
              <a:ext cx="80400" cy="1266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12"/>
            <p:cNvSpPr/>
            <p:nvPr/>
          </p:nvSpPr>
          <p:spPr>
            <a:xfrm>
              <a:off x="5488600" y="1406325"/>
              <a:ext cx="80400" cy="1266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12"/>
            <p:cNvSpPr/>
            <p:nvPr/>
          </p:nvSpPr>
          <p:spPr>
            <a:xfrm>
              <a:off x="5488600" y="1596550"/>
              <a:ext cx="80400" cy="1266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12"/>
            <p:cNvSpPr/>
            <p:nvPr/>
          </p:nvSpPr>
          <p:spPr>
            <a:xfrm>
              <a:off x="5488600" y="1786775"/>
              <a:ext cx="80400" cy="1266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9" name="Google Shape;1899;p112"/>
          <p:cNvGrpSpPr/>
          <p:nvPr/>
        </p:nvGrpSpPr>
        <p:grpSpPr>
          <a:xfrm>
            <a:off x="6313425" y="2350700"/>
            <a:ext cx="217500" cy="973800"/>
            <a:chOff x="5422425" y="978600"/>
            <a:chExt cx="217500" cy="973800"/>
          </a:xfrm>
        </p:grpSpPr>
        <p:sp>
          <p:nvSpPr>
            <p:cNvPr id="1900" name="Google Shape;1900;p112"/>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12"/>
            <p:cNvSpPr/>
            <p:nvPr/>
          </p:nvSpPr>
          <p:spPr>
            <a:xfrm>
              <a:off x="5488600" y="1025875"/>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12"/>
            <p:cNvSpPr/>
            <p:nvPr/>
          </p:nvSpPr>
          <p:spPr>
            <a:xfrm>
              <a:off x="5488600" y="1216100"/>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12"/>
            <p:cNvSpPr/>
            <p:nvPr/>
          </p:nvSpPr>
          <p:spPr>
            <a:xfrm>
              <a:off x="5488600" y="1406325"/>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12"/>
            <p:cNvSpPr/>
            <p:nvPr/>
          </p:nvSpPr>
          <p:spPr>
            <a:xfrm>
              <a:off x="5488600" y="1596550"/>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12"/>
            <p:cNvSpPr/>
            <p:nvPr/>
          </p:nvSpPr>
          <p:spPr>
            <a:xfrm>
              <a:off x="5488600" y="1786775"/>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6" name="Google Shape;1906;p112"/>
          <p:cNvGrpSpPr/>
          <p:nvPr/>
        </p:nvGrpSpPr>
        <p:grpSpPr>
          <a:xfrm>
            <a:off x="6758925" y="2350700"/>
            <a:ext cx="217500" cy="973800"/>
            <a:chOff x="5422425" y="978600"/>
            <a:chExt cx="217500" cy="973800"/>
          </a:xfrm>
        </p:grpSpPr>
        <p:sp>
          <p:nvSpPr>
            <p:cNvPr id="1907" name="Google Shape;1907;p112"/>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12"/>
            <p:cNvSpPr/>
            <p:nvPr/>
          </p:nvSpPr>
          <p:spPr>
            <a:xfrm>
              <a:off x="5488600" y="1025875"/>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12"/>
            <p:cNvSpPr/>
            <p:nvPr/>
          </p:nvSpPr>
          <p:spPr>
            <a:xfrm>
              <a:off x="5488600" y="1216100"/>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12"/>
            <p:cNvSpPr/>
            <p:nvPr/>
          </p:nvSpPr>
          <p:spPr>
            <a:xfrm>
              <a:off x="5488600" y="1406325"/>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12"/>
            <p:cNvSpPr/>
            <p:nvPr/>
          </p:nvSpPr>
          <p:spPr>
            <a:xfrm>
              <a:off x="5488600" y="1596550"/>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12"/>
            <p:cNvSpPr/>
            <p:nvPr/>
          </p:nvSpPr>
          <p:spPr>
            <a:xfrm>
              <a:off x="5488600" y="1786775"/>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3" name="Google Shape;1913;p112"/>
          <p:cNvGrpSpPr/>
          <p:nvPr/>
        </p:nvGrpSpPr>
        <p:grpSpPr>
          <a:xfrm>
            <a:off x="7204425" y="2350700"/>
            <a:ext cx="217500" cy="973800"/>
            <a:chOff x="5422425" y="978600"/>
            <a:chExt cx="217500" cy="973800"/>
          </a:xfrm>
        </p:grpSpPr>
        <p:sp>
          <p:nvSpPr>
            <p:cNvPr id="1914" name="Google Shape;1914;p112"/>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12"/>
            <p:cNvSpPr/>
            <p:nvPr/>
          </p:nvSpPr>
          <p:spPr>
            <a:xfrm>
              <a:off x="5488600" y="1025875"/>
              <a:ext cx="80400" cy="12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12"/>
            <p:cNvSpPr/>
            <p:nvPr/>
          </p:nvSpPr>
          <p:spPr>
            <a:xfrm>
              <a:off x="5488600" y="1216100"/>
              <a:ext cx="80400" cy="1266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12"/>
            <p:cNvSpPr/>
            <p:nvPr/>
          </p:nvSpPr>
          <p:spPr>
            <a:xfrm>
              <a:off x="5488600" y="1406325"/>
              <a:ext cx="80400" cy="1266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12"/>
            <p:cNvSpPr/>
            <p:nvPr/>
          </p:nvSpPr>
          <p:spPr>
            <a:xfrm>
              <a:off x="5488600" y="1596550"/>
              <a:ext cx="80400" cy="1266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12"/>
            <p:cNvSpPr/>
            <p:nvPr/>
          </p:nvSpPr>
          <p:spPr>
            <a:xfrm>
              <a:off x="5488600" y="1786775"/>
              <a:ext cx="80400" cy="1266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0" name="Google Shape;1920;p112"/>
          <p:cNvGrpSpPr/>
          <p:nvPr/>
        </p:nvGrpSpPr>
        <p:grpSpPr>
          <a:xfrm>
            <a:off x="5422425" y="3694425"/>
            <a:ext cx="217500" cy="973800"/>
            <a:chOff x="5422425" y="978600"/>
            <a:chExt cx="217500" cy="973800"/>
          </a:xfrm>
        </p:grpSpPr>
        <p:sp>
          <p:nvSpPr>
            <p:cNvPr id="1921" name="Google Shape;1921;p112"/>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12"/>
            <p:cNvSpPr/>
            <p:nvPr/>
          </p:nvSpPr>
          <p:spPr>
            <a:xfrm>
              <a:off x="5488600" y="1025875"/>
              <a:ext cx="80400" cy="1266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12"/>
            <p:cNvSpPr/>
            <p:nvPr/>
          </p:nvSpPr>
          <p:spPr>
            <a:xfrm>
              <a:off x="5488600" y="1216100"/>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12"/>
            <p:cNvSpPr/>
            <p:nvPr/>
          </p:nvSpPr>
          <p:spPr>
            <a:xfrm>
              <a:off x="5488600" y="1406325"/>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12"/>
            <p:cNvSpPr/>
            <p:nvPr/>
          </p:nvSpPr>
          <p:spPr>
            <a:xfrm>
              <a:off x="5488600" y="1596550"/>
              <a:ext cx="80400" cy="1266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12"/>
            <p:cNvSpPr/>
            <p:nvPr/>
          </p:nvSpPr>
          <p:spPr>
            <a:xfrm>
              <a:off x="5488600" y="1786775"/>
              <a:ext cx="80400" cy="12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112"/>
          <p:cNvGrpSpPr/>
          <p:nvPr/>
        </p:nvGrpSpPr>
        <p:grpSpPr>
          <a:xfrm>
            <a:off x="5867925" y="3694425"/>
            <a:ext cx="217500" cy="973800"/>
            <a:chOff x="5422425" y="978600"/>
            <a:chExt cx="217500" cy="973800"/>
          </a:xfrm>
        </p:grpSpPr>
        <p:sp>
          <p:nvSpPr>
            <p:cNvPr id="1928" name="Google Shape;1928;p112"/>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12"/>
            <p:cNvSpPr/>
            <p:nvPr/>
          </p:nvSpPr>
          <p:spPr>
            <a:xfrm>
              <a:off x="5488600" y="1025875"/>
              <a:ext cx="80400" cy="1266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12"/>
            <p:cNvSpPr/>
            <p:nvPr/>
          </p:nvSpPr>
          <p:spPr>
            <a:xfrm>
              <a:off x="5488600" y="1216100"/>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12"/>
            <p:cNvSpPr/>
            <p:nvPr/>
          </p:nvSpPr>
          <p:spPr>
            <a:xfrm>
              <a:off x="5488600" y="1406325"/>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12"/>
            <p:cNvSpPr/>
            <p:nvPr/>
          </p:nvSpPr>
          <p:spPr>
            <a:xfrm>
              <a:off x="5488600" y="1596550"/>
              <a:ext cx="80400" cy="1266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12"/>
            <p:cNvSpPr/>
            <p:nvPr/>
          </p:nvSpPr>
          <p:spPr>
            <a:xfrm>
              <a:off x="5488600" y="1786775"/>
              <a:ext cx="80400" cy="1266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4" name="Google Shape;1934;p112"/>
          <p:cNvGrpSpPr/>
          <p:nvPr/>
        </p:nvGrpSpPr>
        <p:grpSpPr>
          <a:xfrm>
            <a:off x="6313425" y="3694425"/>
            <a:ext cx="217500" cy="973800"/>
            <a:chOff x="5422425" y="978600"/>
            <a:chExt cx="217500" cy="973800"/>
          </a:xfrm>
        </p:grpSpPr>
        <p:sp>
          <p:nvSpPr>
            <p:cNvPr id="1935" name="Google Shape;1935;p112"/>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12"/>
            <p:cNvSpPr/>
            <p:nvPr/>
          </p:nvSpPr>
          <p:spPr>
            <a:xfrm>
              <a:off x="5488600" y="1025875"/>
              <a:ext cx="80400" cy="1266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12"/>
            <p:cNvSpPr/>
            <p:nvPr/>
          </p:nvSpPr>
          <p:spPr>
            <a:xfrm>
              <a:off x="5488600" y="1216100"/>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12"/>
            <p:cNvSpPr/>
            <p:nvPr/>
          </p:nvSpPr>
          <p:spPr>
            <a:xfrm>
              <a:off x="5488600" y="1406325"/>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12"/>
            <p:cNvSpPr/>
            <p:nvPr/>
          </p:nvSpPr>
          <p:spPr>
            <a:xfrm>
              <a:off x="5488600" y="1596550"/>
              <a:ext cx="80400" cy="1266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12"/>
            <p:cNvSpPr/>
            <p:nvPr/>
          </p:nvSpPr>
          <p:spPr>
            <a:xfrm>
              <a:off x="5488600" y="1786775"/>
              <a:ext cx="80400" cy="1266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1" name="Google Shape;1941;p112"/>
          <p:cNvGrpSpPr/>
          <p:nvPr/>
        </p:nvGrpSpPr>
        <p:grpSpPr>
          <a:xfrm>
            <a:off x="6758925" y="3694425"/>
            <a:ext cx="217500" cy="973800"/>
            <a:chOff x="5422425" y="978600"/>
            <a:chExt cx="217500" cy="973800"/>
          </a:xfrm>
        </p:grpSpPr>
        <p:sp>
          <p:nvSpPr>
            <p:cNvPr id="1942" name="Google Shape;1942;p112"/>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12"/>
            <p:cNvSpPr/>
            <p:nvPr/>
          </p:nvSpPr>
          <p:spPr>
            <a:xfrm>
              <a:off x="5488600" y="1025875"/>
              <a:ext cx="80400" cy="1266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12"/>
            <p:cNvSpPr/>
            <p:nvPr/>
          </p:nvSpPr>
          <p:spPr>
            <a:xfrm>
              <a:off x="5488600" y="1216100"/>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12"/>
            <p:cNvSpPr/>
            <p:nvPr/>
          </p:nvSpPr>
          <p:spPr>
            <a:xfrm>
              <a:off x="5488600" y="1406325"/>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12"/>
            <p:cNvSpPr/>
            <p:nvPr/>
          </p:nvSpPr>
          <p:spPr>
            <a:xfrm>
              <a:off x="5488600" y="1596550"/>
              <a:ext cx="80400" cy="1266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12"/>
            <p:cNvSpPr/>
            <p:nvPr/>
          </p:nvSpPr>
          <p:spPr>
            <a:xfrm>
              <a:off x="5488600" y="1786775"/>
              <a:ext cx="80400" cy="1266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8" name="Google Shape;1948;p112"/>
          <p:cNvGrpSpPr/>
          <p:nvPr/>
        </p:nvGrpSpPr>
        <p:grpSpPr>
          <a:xfrm>
            <a:off x="7204425" y="3694425"/>
            <a:ext cx="217500" cy="973800"/>
            <a:chOff x="5422425" y="978600"/>
            <a:chExt cx="217500" cy="973800"/>
          </a:xfrm>
        </p:grpSpPr>
        <p:sp>
          <p:nvSpPr>
            <p:cNvPr id="1949" name="Google Shape;1949;p112"/>
            <p:cNvSpPr/>
            <p:nvPr/>
          </p:nvSpPr>
          <p:spPr>
            <a:xfrm>
              <a:off x="5422425" y="978600"/>
              <a:ext cx="217500" cy="973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12"/>
            <p:cNvSpPr/>
            <p:nvPr/>
          </p:nvSpPr>
          <p:spPr>
            <a:xfrm>
              <a:off x="5488600" y="1025875"/>
              <a:ext cx="80400" cy="12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12"/>
            <p:cNvSpPr/>
            <p:nvPr/>
          </p:nvSpPr>
          <p:spPr>
            <a:xfrm>
              <a:off x="5488600" y="1216100"/>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12"/>
            <p:cNvSpPr/>
            <p:nvPr/>
          </p:nvSpPr>
          <p:spPr>
            <a:xfrm>
              <a:off x="5488600" y="1406325"/>
              <a:ext cx="80400" cy="126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12"/>
            <p:cNvSpPr/>
            <p:nvPr/>
          </p:nvSpPr>
          <p:spPr>
            <a:xfrm>
              <a:off x="5488600" y="1596550"/>
              <a:ext cx="80400" cy="1266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12"/>
            <p:cNvSpPr/>
            <p:nvPr/>
          </p:nvSpPr>
          <p:spPr>
            <a:xfrm>
              <a:off x="5488600" y="1786775"/>
              <a:ext cx="80400" cy="1266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5" name="Google Shape;1955;p112"/>
          <p:cNvSpPr/>
          <p:nvPr/>
        </p:nvSpPr>
        <p:spPr>
          <a:xfrm>
            <a:off x="6230825" y="2250275"/>
            <a:ext cx="841800" cy="11571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12"/>
          <p:cNvSpPr/>
          <p:nvPr/>
        </p:nvSpPr>
        <p:spPr>
          <a:xfrm>
            <a:off x="5318425" y="3890725"/>
            <a:ext cx="2193600" cy="3936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113"/>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0" lang="en" sz="3600">
                <a:solidFill>
                  <a:srgbClr val="CFE2F3"/>
                </a:solidFill>
                <a:latin typeface="Caveat"/>
                <a:ea typeface="Caveat"/>
                <a:cs typeface="Caveat"/>
                <a:sym typeface="Caveat"/>
              </a:rPr>
              <a:t>Sec 2.3</a:t>
            </a:r>
            <a:endParaRPr b="0" sz="3600">
              <a:solidFill>
                <a:srgbClr val="CFE2F3"/>
              </a:solidFill>
              <a:latin typeface="Source Sans Pro"/>
              <a:ea typeface="Source Sans Pro"/>
              <a:cs typeface="Source Sans Pro"/>
              <a:sym typeface="Source Sans Pro"/>
            </a:endParaRPr>
          </a:p>
          <a:p>
            <a:pPr indent="0" lvl="0" marL="0" rtl="0" algn="l">
              <a:spcBef>
                <a:spcPts val="0"/>
              </a:spcBef>
              <a:spcAft>
                <a:spcPts val="0"/>
              </a:spcAft>
              <a:buNone/>
            </a:pPr>
            <a:r>
              <a:rPr lang="en"/>
              <a:t>Architecture &amp;  Modifications</a:t>
            </a:r>
            <a:endParaRPr/>
          </a:p>
        </p:txBody>
      </p:sp>
      <p:sp>
        <p:nvSpPr>
          <p:cNvPr id="1962" name="Google Shape;1962;p11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11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End-to-End Architecture</a:t>
            </a:r>
            <a:endParaRPr/>
          </a:p>
        </p:txBody>
      </p:sp>
      <p:sp>
        <p:nvSpPr>
          <p:cNvPr id="1968" name="Google Shape;1968;p1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69" name="Google Shape;1969;p114"/>
          <p:cNvPicPr preferRelativeResize="0"/>
          <p:nvPr/>
        </p:nvPicPr>
        <p:blipFill>
          <a:blip r:embed="rId3">
            <a:alphaModFix/>
          </a:blip>
          <a:stretch>
            <a:fillRect/>
          </a:stretch>
        </p:blipFill>
        <p:spPr>
          <a:xfrm>
            <a:off x="1719814" y="1525775"/>
            <a:ext cx="5704373" cy="2728400"/>
          </a:xfrm>
          <a:prstGeom prst="rect">
            <a:avLst/>
          </a:prstGeom>
          <a:noFill/>
          <a:ln>
            <a:noFill/>
          </a:ln>
        </p:spPr>
      </p:pic>
      <p:sp>
        <p:nvSpPr>
          <p:cNvPr id="1970" name="Google Shape;1970;p114"/>
          <p:cNvSpPr txBox="1"/>
          <p:nvPr/>
        </p:nvSpPr>
        <p:spPr>
          <a:xfrm>
            <a:off x="2442900" y="4375050"/>
            <a:ext cx="122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Cascade</a:t>
            </a:r>
            <a:endParaRPr b="1">
              <a:solidFill>
                <a:schemeClr val="dk1"/>
              </a:solidFill>
            </a:endParaRPr>
          </a:p>
        </p:txBody>
      </p:sp>
      <p:sp>
        <p:nvSpPr>
          <p:cNvPr id="1971" name="Google Shape;1971;p114"/>
          <p:cNvSpPr txBox="1"/>
          <p:nvPr/>
        </p:nvSpPr>
        <p:spPr>
          <a:xfrm>
            <a:off x="5531750" y="4375050"/>
            <a:ext cx="122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End-to-End</a:t>
            </a:r>
            <a:endParaRPr b="1">
              <a:solidFill>
                <a:schemeClr val="dk1"/>
              </a:solidFill>
            </a:endParaRPr>
          </a:p>
        </p:txBody>
      </p:sp>
      <p:sp>
        <p:nvSpPr>
          <p:cNvPr id="1972" name="Google Shape;1972;p114"/>
          <p:cNvSpPr/>
          <p:nvPr/>
        </p:nvSpPr>
        <p:spPr>
          <a:xfrm>
            <a:off x="1400550" y="1362075"/>
            <a:ext cx="3310800" cy="3608700"/>
          </a:xfrm>
          <a:prstGeom prst="rect">
            <a:avLst/>
          </a:prstGeom>
          <a:solidFill>
            <a:srgbClr val="FFFFFF">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14"/>
          <p:cNvSpPr/>
          <p:nvPr/>
        </p:nvSpPr>
        <p:spPr>
          <a:xfrm>
            <a:off x="4877725" y="2667125"/>
            <a:ext cx="1129800" cy="779400"/>
          </a:xfrm>
          <a:prstGeom prst="rect">
            <a:avLst/>
          </a:prstGeom>
          <a:solidFill>
            <a:srgbClr val="FFFFFF">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14"/>
          <p:cNvSpPr/>
          <p:nvPr/>
        </p:nvSpPr>
        <p:spPr>
          <a:xfrm>
            <a:off x="6212525" y="1663375"/>
            <a:ext cx="1129800" cy="779400"/>
          </a:xfrm>
          <a:prstGeom prst="rect">
            <a:avLst/>
          </a:prstGeom>
          <a:solidFill>
            <a:srgbClr val="FFFFFF">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3"/>
                                        </p:tgtEl>
                                        <p:attrNameLst>
                                          <p:attrName>style.visibility</p:attrName>
                                        </p:attrNameLst>
                                      </p:cBhvr>
                                      <p:to>
                                        <p:strVal val="visible"/>
                                      </p:to>
                                    </p:set>
                                    <p:animEffect filter="fade" transition="in">
                                      <p:cBhvr>
                                        <p:cTn dur="1000"/>
                                        <p:tgtEl>
                                          <p:spTgt spid="1973"/>
                                        </p:tgtEl>
                                      </p:cBhvr>
                                    </p:animEffect>
                                  </p:childTnLst>
                                </p:cTn>
                              </p:par>
                              <p:par>
                                <p:cTn fill="hold" nodeType="withEffect" presetClass="entr" presetID="10" presetSubtype="0">
                                  <p:stCondLst>
                                    <p:cond delay="0"/>
                                  </p:stCondLst>
                                  <p:childTnLst>
                                    <p:set>
                                      <p:cBhvr>
                                        <p:cTn dur="1" fill="hold">
                                          <p:stCondLst>
                                            <p:cond delay="0"/>
                                          </p:stCondLst>
                                        </p:cTn>
                                        <p:tgtEl>
                                          <p:spTgt spid="1974"/>
                                        </p:tgtEl>
                                        <p:attrNameLst>
                                          <p:attrName>style.visibility</p:attrName>
                                        </p:attrNameLst>
                                      </p:cBhvr>
                                      <p:to>
                                        <p:strVal val="visible"/>
                                      </p:to>
                                    </p:set>
                                    <p:animEffect filter="fade" transition="in">
                                      <p:cBhvr>
                                        <p:cTn dur="200"/>
                                        <p:tgtEl>
                                          <p:spTgt spid="19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11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End-to-End Architecture</a:t>
            </a:r>
            <a:endParaRPr/>
          </a:p>
        </p:txBody>
      </p:sp>
      <p:sp>
        <p:nvSpPr>
          <p:cNvPr id="1980" name="Google Shape;1980;p1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81" name="Google Shape;1981;p115"/>
          <p:cNvPicPr preferRelativeResize="0"/>
          <p:nvPr/>
        </p:nvPicPr>
        <p:blipFill rotWithShape="1">
          <a:blip r:embed="rId3">
            <a:alphaModFix/>
          </a:blip>
          <a:srcRect b="0" l="50000" r="0" t="0"/>
          <a:stretch/>
        </p:blipFill>
        <p:spPr>
          <a:xfrm>
            <a:off x="4572006" y="1525775"/>
            <a:ext cx="2852174" cy="2728400"/>
          </a:xfrm>
          <a:prstGeom prst="rect">
            <a:avLst/>
          </a:prstGeom>
          <a:noFill/>
          <a:ln>
            <a:noFill/>
          </a:ln>
        </p:spPr>
      </p:pic>
      <p:sp>
        <p:nvSpPr>
          <p:cNvPr id="1982" name="Google Shape;1982;p115"/>
          <p:cNvSpPr txBox="1"/>
          <p:nvPr/>
        </p:nvSpPr>
        <p:spPr>
          <a:xfrm>
            <a:off x="1129100" y="1956150"/>
            <a:ext cx="2452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LSTM or Transformer Encoder-Decoder Models</a:t>
            </a:r>
            <a:endParaRPr/>
          </a:p>
        </p:txBody>
      </p:sp>
      <p:sp>
        <p:nvSpPr>
          <p:cNvPr id="1983" name="Google Shape;1983;p115"/>
          <p:cNvSpPr txBox="1"/>
          <p:nvPr/>
        </p:nvSpPr>
        <p:spPr>
          <a:xfrm>
            <a:off x="5531750" y="4375050"/>
            <a:ext cx="122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End-to-End</a:t>
            </a:r>
            <a:endParaRPr b="1">
              <a:solidFill>
                <a:schemeClr val="dk1"/>
              </a:solidFill>
            </a:endParaRPr>
          </a:p>
        </p:txBody>
      </p:sp>
      <p:sp>
        <p:nvSpPr>
          <p:cNvPr id="1984" name="Google Shape;1984;p115"/>
          <p:cNvSpPr txBox="1"/>
          <p:nvPr/>
        </p:nvSpPr>
        <p:spPr>
          <a:xfrm>
            <a:off x="1071300" y="3369800"/>
            <a:ext cx="245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Caveat"/>
                <a:ea typeface="Caveat"/>
                <a:cs typeface="Caveat"/>
                <a:sym typeface="Caveat"/>
              </a:rPr>
              <a:t>However, speech ≠ text</a:t>
            </a:r>
            <a:endParaRPr b="1" sz="2000">
              <a:solidFill>
                <a:schemeClr val="dk1"/>
              </a:solidFill>
              <a:latin typeface="Caveat"/>
              <a:ea typeface="Caveat"/>
              <a:cs typeface="Caveat"/>
              <a:sym typeface="Caveat"/>
            </a:endParaRPr>
          </a:p>
        </p:txBody>
      </p:sp>
      <p:sp>
        <p:nvSpPr>
          <p:cNvPr id="1985" name="Google Shape;1985;p115"/>
          <p:cNvSpPr/>
          <p:nvPr/>
        </p:nvSpPr>
        <p:spPr>
          <a:xfrm>
            <a:off x="4877725" y="2667125"/>
            <a:ext cx="1129800" cy="779400"/>
          </a:xfrm>
          <a:prstGeom prst="rect">
            <a:avLst/>
          </a:prstGeom>
          <a:solidFill>
            <a:srgbClr val="FFFFFF">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15"/>
          <p:cNvSpPr/>
          <p:nvPr/>
        </p:nvSpPr>
        <p:spPr>
          <a:xfrm>
            <a:off x="6221300" y="1654650"/>
            <a:ext cx="1129800" cy="779400"/>
          </a:xfrm>
          <a:prstGeom prst="rect">
            <a:avLst/>
          </a:prstGeom>
          <a:solidFill>
            <a:srgbClr val="FFFFFF">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4"/>
                                        </p:tgtEl>
                                        <p:attrNameLst>
                                          <p:attrName>style.visibility</p:attrName>
                                        </p:attrNameLst>
                                      </p:cBhvr>
                                      <p:to>
                                        <p:strVal val="visible"/>
                                      </p:to>
                                    </p:set>
                                    <p:animEffect filter="fade" transition="in">
                                      <p:cBhvr>
                                        <p:cTn dur="200"/>
                                        <p:tgtEl>
                                          <p:spTgt spid="19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sp>
        <p:nvSpPr>
          <p:cNvPr id="1991" name="Google Shape;1991;p11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Speech vs. Text</a:t>
            </a:r>
            <a:endParaRPr/>
          </a:p>
        </p:txBody>
      </p:sp>
      <p:sp>
        <p:nvSpPr>
          <p:cNvPr id="1992" name="Google Shape;1992;p1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993" name="Google Shape;1993;p116"/>
          <p:cNvGrpSpPr/>
          <p:nvPr/>
        </p:nvGrpSpPr>
        <p:grpSpPr>
          <a:xfrm>
            <a:off x="729232" y="1287387"/>
            <a:ext cx="2285050" cy="1439915"/>
            <a:chOff x="729232" y="1287387"/>
            <a:chExt cx="2285050" cy="1439915"/>
          </a:xfrm>
        </p:grpSpPr>
        <p:grpSp>
          <p:nvGrpSpPr>
            <p:cNvPr id="1994" name="Google Shape;1994;p116"/>
            <p:cNvGrpSpPr/>
            <p:nvPr/>
          </p:nvGrpSpPr>
          <p:grpSpPr>
            <a:xfrm>
              <a:off x="729232" y="1287387"/>
              <a:ext cx="2285050" cy="1036224"/>
              <a:chOff x="0" y="0"/>
              <a:chExt cx="6093466" cy="2763263"/>
            </a:xfrm>
          </p:grpSpPr>
          <p:pic>
            <p:nvPicPr>
              <p:cNvPr descr="Google Shape;1143;p25" id="1995" name="Google Shape;1995;p116"/>
              <p:cNvPicPr preferRelativeResize="0"/>
              <p:nvPr/>
            </p:nvPicPr>
            <p:blipFill rotWithShape="1">
              <a:blip r:embed="rId3">
                <a:alphaModFix/>
              </a:blip>
              <a:srcRect b="0" l="0" r="0" t="0"/>
              <a:stretch/>
            </p:blipFill>
            <p:spPr>
              <a:xfrm>
                <a:off x="0" y="0"/>
                <a:ext cx="6093466" cy="1688218"/>
              </a:xfrm>
              <a:prstGeom prst="rect">
                <a:avLst/>
              </a:prstGeom>
              <a:noFill/>
              <a:ln>
                <a:noFill/>
              </a:ln>
            </p:spPr>
          </p:pic>
          <p:grpSp>
            <p:nvGrpSpPr>
              <p:cNvPr id="1996" name="Google Shape;1996;p116"/>
              <p:cNvGrpSpPr/>
              <p:nvPr/>
            </p:nvGrpSpPr>
            <p:grpSpPr>
              <a:xfrm>
                <a:off x="219132" y="1259972"/>
                <a:ext cx="1442637" cy="913544"/>
                <a:chOff x="-2" y="-2"/>
                <a:chExt cx="1442637" cy="913544"/>
              </a:xfrm>
            </p:grpSpPr>
            <p:grpSp>
              <p:nvGrpSpPr>
                <p:cNvPr id="1997" name="Google Shape;1997;p116"/>
                <p:cNvGrpSpPr/>
                <p:nvPr/>
              </p:nvGrpSpPr>
              <p:grpSpPr>
                <a:xfrm>
                  <a:off x="-2" y="-2"/>
                  <a:ext cx="1059964" cy="713915"/>
                  <a:chOff x="-1" y="-1"/>
                  <a:chExt cx="1059964" cy="713915"/>
                </a:xfrm>
              </p:grpSpPr>
              <p:sp>
                <p:nvSpPr>
                  <p:cNvPr id="1998" name="Google Shape;1998;p116"/>
                  <p:cNvSpPr/>
                  <p:nvPr/>
                </p:nvSpPr>
                <p:spPr>
                  <a:xfrm>
                    <a:off x="-1" y="-1"/>
                    <a:ext cx="456300" cy="557400"/>
                  </a:xfrm>
                  <a:prstGeom prst="rect">
                    <a:avLst/>
                  </a:prstGeom>
                  <a:no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999" name="Google Shape;1999;p116"/>
                  <p:cNvSpPr/>
                  <p:nvPr/>
                </p:nvSpPr>
                <p:spPr>
                  <a:xfrm>
                    <a:off x="292121" y="78211"/>
                    <a:ext cx="456300" cy="557400"/>
                  </a:xfrm>
                  <a:prstGeom prst="rect">
                    <a:avLst/>
                  </a:prstGeom>
                  <a:no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00" name="Google Shape;2000;p116"/>
                  <p:cNvSpPr/>
                  <p:nvPr/>
                </p:nvSpPr>
                <p:spPr>
                  <a:xfrm>
                    <a:off x="603663" y="156514"/>
                    <a:ext cx="456300" cy="557400"/>
                  </a:xfrm>
                  <a:prstGeom prst="rect">
                    <a:avLst/>
                  </a:prstGeom>
                  <a:no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
              <p:nvSpPr>
                <p:cNvPr id="2001" name="Google Shape;2001;p116"/>
                <p:cNvSpPr/>
                <p:nvPr/>
              </p:nvSpPr>
              <p:spPr>
                <a:xfrm>
                  <a:off x="1059937" y="435210"/>
                  <a:ext cx="382698" cy="478332"/>
                </a:xfrm>
                <a:custGeom>
                  <a:rect b="b" l="l" r="r" t="t"/>
                  <a:pathLst>
                    <a:path extrusionOk="0" h="21600" w="21600">
                      <a:moveTo>
                        <a:pt x="0" y="0"/>
                      </a:moveTo>
                      <a:lnTo>
                        <a:pt x="21600" y="0"/>
                      </a:lnTo>
                      <a:lnTo>
                        <a:pt x="21600" y="21600"/>
                      </a:lnTo>
                    </a:path>
                  </a:pathLst>
                </a:custGeom>
                <a:noFill/>
                <a:ln cap="flat" cmpd="sng" w="9525">
                  <a:solidFill>
                    <a:srgbClr val="595959"/>
                  </a:solidFill>
                  <a:prstDash val="solid"/>
                  <a:round/>
                  <a:headEnd len="sm" w="sm" type="none"/>
                  <a:tailEnd len="med" w="med" type="stealth"/>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2002" name="Google Shape;2002;p116"/>
              <p:cNvGrpSpPr/>
              <p:nvPr/>
            </p:nvGrpSpPr>
            <p:grpSpPr>
              <a:xfrm>
                <a:off x="187855" y="2049563"/>
                <a:ext cx="5717522" cy="713700"/>
                <a:chOff x="-2" y="-2"/>
                <a:chExt cx="5717522" cy="713700"/>
              </a:xfrm>
            </p:grpSpPr>
            <p:grpSp>
              <p:nvGrpSpPr>
                <p:cNvPr id="2003" name="Google Shape;2003;p116"/>
                <p:cNvGrpSpPr/>
                <p:nvPr/>
              </p:nvGrpSpPr>
              <p:grpSpPr>
                <a:xfrm>
                  <a:off x="-2" y="-2"/>
                  <a:ext cx="5717522" cy="713700"/>
                  <a:chOff x="-1" y="-1"/>
                  <a:chExt cx="5717522" cy="713700"/>
                </a:xfrm>
              </p:grpSpPr>
              <p:sp>
                <p:nvSpPr>
                  <p:cNvPr id="2004" name="Google Shape;2004;p116"/>
                  <p:cNvSpPr/>
                  <p:nvPr/>
                </p:nvSpPr>
                <p:spPr>
                  <a:xfrm>
                    <a:off x="-1"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05" name="Google Shape;2005;p116"/>
                  <p:cNvSpPr/>
                  <p:nvPr/>
                </p:nvSpPr>
                <p:spPr>
                  <a:xfrm>
                    <a:off x="311541"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06" name="Google Shape;2006;p116"/>
                  <p:cNvSpPr/>
                  <p:nvPr/>
                </p:nvSpPr>
                <p:spPr>
                  <a:xfrm>
                    <a:off x="623083"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07" name="Google Shape;2007;p116"/>
                  <p:cNvSpPr/>
                  <p:nvPr/>
                </p:nvSpPr>
                <p:spPr>
                  <a:xfrm>
                    <a:off x="934625"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08" name="Google Shape;2008;p116"/>
                  <p:cNvSpPr/>
                  <p:nvPr/>
                </p:nvSpPr>
                <p:spPr>
                  <a:xfrm>
                    <a:off x="4497835"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09" name="Google Shape;2009;p116"/>
                  <p:cNvSpPr/>
                  <p:nvPr/>
                </p:nvSpPr>
                <p:spPr>
                  <a:xfrm>
                    <a:off x="4828797"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10" name="Google Shape;2010;p116"/>
                  <p:cNvSpPr/>
                  <p:nvPr/>
                </p:nvSpPr>
                <p:spPr>
                  <a:xfrm>
                    <a:off x="5159759"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11" name="Google Shape;2011;p116"/>
                  <p:cNvSpPr/>
                  <p:nvPr/>
                </p:nvSpPr>
                <p:spPr>
                  <a:xfrm>
                    <a:off x="5490721"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cxnSp>
              <p:nvCxnSpPr>
                <p:cNvPr id="2012" name="Google Shape;2012;p116"/>
                <p:cNvCxnSpPr/>
                <p:nvPr/>
              </p:nvCxnSpPr>
              <p:spPr>
                <a:xfrm>
                  <a:off x="1484170" y="362848"/>
                  <a:ext cx="2691000" cy="0"/>
                </a:xfrm>
                <a:prstGeom prst="straightConnector1">
                  <a:avLst/>
                </a:prstGeom>
                <a:noFill/>
                <a:ln cap="flat" cmpd="sng" w="9525">
                  <a:solidFill>
                    <a:srgbClr val="1C4587"/>
                  </a:solidFill>
                  <a:prstDash val="dot"/>
                  <a:round/>
                  <a:headEnd len="sm" w="sm" type="none"/>
                  <a:tailEnd len="sm" w="sm" type="none"/>
                </a:ln>
              </p:spPr>
            </p:cxnSp>
          </p:grpSp>
        </p:grpSp>
        <p:sp>
          <p:nvSpPr>
            <p:cNvPr id="2013" name="Google Shape;2013;p116"/>
            <p:cNvSpPr/>
            <p:nvPr/>
          </p:nvSpPr>
          <p:spPr>
            <a:xfrm>
              <a:off x="839141" y="2416202"/>
              <a:ext cx="2065200" cy="3111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919191"/>
                </a:buClr>
                <a:buSzPts val="1200"/>
                <a:buFont typeface="Oswald"/>
                <a:buNone/>
              </a:pPr>
              <a:r>
                <a:rPr b="0" i="0" lang="en" sz="1200" u="none" cap="none" strike="noStrike">
                  <a:solidFill>
                    <a:srgbClr val="919191"/>
                  </a:solidFill>
                  <a:latin typeface="Oswald"/>
                  <a:ea typeface="Oswald"/>
                  <a:cs typeface="Oswald"/>
                  <a:sym typeface="Oswald"/>
                </a:rPr>
                <a:t>Discretized audio –– speech frames</a:t>
              </a:r>
              <a:endParaRPr sz="500"/>
            </a:p>
          </p:txBody>
        </p:sp>
      </p:grpSp>
      <p:sp>
        <p:nvSpPr>
          <p:cNvPr id="2014" name="Google Shape;2014;p116"/>
          <p:cNvSpPr txBox="1"/>
          <p:nvPr>
            <p:ph idx="1" type="body"/>
          </p:nvPr>
        </p:nvSpPr>
        <p:spPr>
          <a:xfrm>
            <a:off x="5005244" y="1893966"/>
            <a:ext cx="3432600" cy="449400"/>
          </a:xfrm>
          <a:prstGeom prst="rect">
            <a:avLst/>
          </a:prstGeom>
          <a:noFill/>
          <a:ln>
            <a:noFill/>
          </a:ln>
        </p:spPr>
        <p:txBody>
          <a:bodyPr anchorCtr="0" anchor="ctr" bIns="19050" lIns="19050" spcFirstLastPara="1" rIns="19050" wrap="square" tIns="19050">
            <a:normAutofit/>
          </a:bodyPr>
          <a:lstStyle/>
          <a:p>
            <a:pPr indent="0" lvl="0" marL="0" marR="0" rtl="0" algn="l">
              <a:lnSpc>
                <a:spcPct val="100000"/>
              </a:lnSpc>
              <a:spcBef>
                <a:spcPts val="0"/>
              </a:spcBef>
              <a:spcAft>
                <a:spcPts val="0"/>
              </a:spcAft>
              <a:buClr>
                <a:srgbClr val="005493"/>
              </a:buClr>
              <a:buSzPts val="1800"/>
              <a:buFont typeface="Arial"/>
              <a:buNone/>
            </a:pPr>
            <a:r>
              <a:rPr b="0" i="0" lang="en" sz="1800" u="none" cap="none" strike="noStrike">
                <a:solidFill>
                  <a:srgbClr val="005493"/>
                </a:solidFill>
                <a:latin typeface="Arial"/>
                <a:ea typeface="Arial"/>
                <a:cs typeface="Arial"/>
                <a:sym typeface="Arial"/>
              </a:rPr>
              <a:t>c    h    a    r    a    c    t    e    r    s</a:t>
            </a:r>
            <a:endParaRPr/>
          </a:p>
        </p:txBody>
      </p:sp>
      <p:grpSp>
        <p:nvGrpSpPr>
          <p:cNvPr id="2015" name="Google Shape;2015;p116"/>
          <p:cNvGrpSpPr/>
          <p:nvPr/>
        </p:nvGrpSpPr>
        <p:grpSpPr>
          <a:xfrm>
            <a:off x="691044" y="3092724"/>
            <a:ext cx="3359056" cy="1512493"/>
            <a:chOff x="-1" y="-28"/>
            <a:chExt cx="8957483" cy="4033315"/>
          </a:xfrm>
        </p:grpSpPr>
        <p:sp>
          <p:nvSpPr>
            <p:cNvPr id="2016" name="Google Shape;2016;p116"/>
            <p:cNvSpPr/>
            <p:nvPr/>
          </p:nvSpPr>
          <p:spPr>
            <a:xfrm>
              <a:off x="6103083" y="39542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17" name="Google Shape;2017;p116"/>
            <p:cNvSpPr/>
            <p:nvPr/>
          </p:nvSpPr>
          <p:spPr>
            <a:xfrm>
              <a:off x="6488805" y="163776"/>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18" name="Google Shape;2018;p116"/>
            <p:cNvSpPr/>
            <p:nvPr/>
          </p:nvSpPr>
          <p:spPr>
            <a:xfrm>
              <a:off x="6874527" y="551078"/>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19" name="Google Shape;2019;p116"/>
            <p:cNvSpPr/>
            <p:nvPr/>
          </p:nvSpPr>
          <p:spPr>
            <a:xfrm>
              <a:off x="7260248" y="39542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20" name="Google Shape;2020;p116"/>
            <p:cNvSpPr txBox="1"/>
            <p:nvPr/>
          </p:nvSpPr>
          <p:spPr>
            <a:xfrm>
              <a:off x="3582283" y="-28"/>
              <a:ext cx="536100" cy="1198500"/>
            </a:xfrm>
            <a:prstGeom prst="rect">
              <a:avLst/>
            </a:prstGeom>
            <a:noFill/>
            <a:ln>
              <a:noFill/>
            </a:ln>
          </p:spPr>
          <p:txBody>
            <a:bodyPr anchorCtr="0" anchor="ctr" bIns="19050" lIns="19050" spcFirstLastPara="1" rIns="19050" wrap="square" tIns="19050">
              <a:normAutofit/>
            </a:bodyPr>
            <a:lstStyle/>
            <a:p>
              <a:pPr indent="0" lvl="0" marL="0" marR="0" rtl="0" algn="ctr">
                <a:lnSpc>
                  <a:spcPct val="100000"/>
                </a:lnSpc>
                <a:spcBef>
                  <a:spcPts val="0"/>
                </a:spcBef>
                <a:spcAft>
                  <a:spcPts val="0"/>
                </a:spcAft>
                <a:buClr>
                  <a:srgbClr val="005493"/>
                </a:buClr>
                <a:buSzPts val="2000"/>
                <a:buFont typeface="Arial"/>
                <a:buNone/>
              </a:pPr>
              <a:r>
                <a:rPr b="0" i="0" lang="en" sz="2000" u="none" cap="none" strike="noStrike">
                  <a:solidFill>
                    <a:srgbClr val="005493"/>
                  </a:solidFill>
                  <a:latin typeface="Arial"/>
                  <a:ea typeface="Arial"/>
                  <a:cs typeface="Arial"/>
                  <a:sym typeface="Arial"/>
                </a:rPr>
                <a:t>p</a:t>
              </a:r>
              <a:endParaRPr sz="500"/>
            </a:p>
          </p:txBody>
        </p:sp>
        <p:pic>
          <p:nvPicPr>
            <p:cNvPr descr="Line" id="2021" name="Google Shape;2021;p116"/>
            <p:cNvPicPr preferRelativeResize="0"/>
            <p:nvPr/>
          </p:nvPicPr>
          <p:blipFill rotWithShape="1">
            <a:blip r:embed="rId4">
              <a:alphaModFix/>
            </a:blip>
            <a:srcRect b="0" l="0" r="0" t="0"/>
            <a:stretch/>
          </p:blipFill>
          <p:spPr>
            <a:xfrm>
              <a:off x="4263004" y="518778"/>
              <a:ext cx="1720858" cy="299399"/>
            </a:xfrm>
            <a:prstGeom prst="rect">
              <a:avLst/>
            </a:prstGeom>
            <a:noFill/>
            <a:ln>
              <a:noFill/>
            </a:ln>
          </p:spPr>
        </p:pic>
        <p:sp>
          <p:nvSpPr>
            <p:cNvPr id="2022" name="Google Shape;2022;p116"/>
            <p:cNvSpPr txBox="1"/>
            <p:nvPr/>
          </p:nvSpPr>
          <p:spPr>
            <a:xfrm>
              <a:off x="7679307" y="139700"/>
              <a:ext cx="556200" cy="8637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005493"/>
                </a:buClr>
                <a:buSzPts val="1700"/>
                <a:buFont typeface="Arial"/>
                <a:buNone/>
              </a:pPr>
              <a:r>
                <a:rPr b="0" i="0" lang="en" sz="1700" u="none" cap="none" strike="noStrike">
                  <a:solidFill>
                    <a:srgbClr val="005493"/>
                  </a:solidFill>
                  <a:latin typeface="Arial"/>
                  <a:ea typeface="Arial"/>
                  <a:cs typeface="Arial"/>
                  <a:sym typeface="Arial"/>
                </a:rPr>
                <a:t>…</a:t>
              </a:r>
              <a:endParaRPr sz="500"/>
            </a:p>
          </p:txBody>
        </p:sp>
        <p:sp>
          <p:nvSpPr>
            <p:cNvPr id="2023" name="Google Shape;2023;p116"/>
            <p:cNvSpPr txBox="1"/>
            <p:nvPr/>
          </p:nvSpPr>
          <p:spPr>
            <a:xfrm>
              <a:off x="-1" y="109677"/>
              <a:ext cx="2472600" cy="11175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005493"/>
                </a:buClr>
                <a:buSzPts val="2000"/>
                <a:buFont typeface="Oswald"/>
                <a:buNone/>
              </a:pPr>
              <a:r>
                <a:rPr b="0" i="0" lang="en" sz="2000" u="none" cap="none" strike="noStrike">
                  <a:solidFill>
                    <a:srgbClr val="005493"/>
                  </a:solidFill>
                  <a:latin typeface="Oswald"/>
                  <a:ea typeface="Oswald"/>
                  <a:cs typeface="Oswald"/>
                  <a:sym typeface="Oswald"/>
                </a:rPr>
                <a:t>SPEECH: </a:t>
              </a:r>
              <a:endParaRPr sz="500"/>
            </a:p>
          </p:txBody>
        </p:sp>
        <p:sp>
          <p:nvSpPr>
            <p:cNvPr id="2024" name="Google Shape;2024;p116"/>
            <p:cNvSpPr txBox="1"/>
            <p:nvPr/>
          </p:nvSpPr>
          <p:spPr>
            <a:xfrm>
              <a:off x="6216823" y="1147233"/>
              <a:ext cx="1293900" cy="7494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929292"/>
                </a:buClr>
                <a:buSzPts val="1300"/>
                <a:buFont typeface="Oswald"/>
                <a:buNone/>
              </a:pPr>
              <a:r>
                <a:rPr b="0" i="0" lang="en" sz="1300" u="none" cap="none" strike="noStrike">
                  <a:solidFill>
                    <a:srgbClr val="929292"/>
                  </a:solidFill>
                  <a:latin typeface="Oswald"/>
                  <a:ea typeface="Oswald"/>
                  <a:cs typeface="Oswald"/>
                  <a:sym typeface="Oswald"/>
                </a:rPr>
                <a:t>frames</a:t>
              </a:r>
              <a:endParaRPr sz="500"/>
            </a:p>
          </p:txBody>
        </p:sp>
        <p:sp>
          <p:nvSpPr>
            <p:cNvPr id="2025" name="Google Shape;2025;p116"/>
            <p:cNvSpPr/>
            <p:nvPr/>
          </p:nvSpPr>
          <p:spPr>
            <a:xfrm>
              <a:off x="6077683" y="2532074"/>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26" name="Google Shape;2026;p116"/>
            <p:cNvSpPr/>
            <p:nvPr/>
          </p:nvSpPr>
          <p:spPr>
            <a:xfrm>
              <a:off x="6463405" y="2300430"/>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27" name="Google Shape;2027;p116"/>
            <p:cNvSpPr/>
            <p:nvPr/>
          </p:nvSpPr>
          <p:spPr>
            <a:xfrm>
              <a:off x="6849127" y="2687732"/>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28" name="Google Shape;2028;p116"/>
            <p:cNvSpPr/>
            <p:nvPr/>
          </p:nvSpPr>
          <p:spPr>
            <a:xfrm>
              <a:off x="7234848" y="2532074"/>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29" name="Google Shape;2029;p116"/>
            <p:cNvSpPr txBox="1"/>
            <p:nvPr/>
          </p:nvSpPr>
          <p:spPr>
            <a:xfrm>
              <a:off x="3582306" y="2218987"/>
              <a:ext cx="536100" cy="1041300"/>
            </a:xfrm>
            <a:prstGeom prst="rect">
              <a:avLst/>
            </a:prstGeom>
            <a:noFill/>
            <a:ln>
              <a:noFill/>
            </a:ln>
          </p:spPr>
          <p:txBody>
            <a:bodyPr anchorCtr="0" anchor="ctr" bIns="19050" lIns="19050" spcFirstLastPara="1" rIns="19050" wrap="square" tIns="19050">
              <a:normAutofit/>
            </a:bodyPr>
            <a:lstStyle/>
            <a:p>
              <a:pPr indent="0" lvl="0" marL="0" marR="0" rtl="0" algn="ctr">
                <a:lnSpc>
                  <a:spcPct val="100000"/>
                </a:lnSpc>
                <a:spcBef>
                  <a:spcPts val="0"/>
                </a:spcBef>
                <a:spcAft>
                  <a:spcPts val="0"/>
                </a:spcAft>
                <a:buClr>
                  <a:srgbClr val="005493"/>
                </a:buClr>
                <a:buSzPts val="2000"/>
                <a:buFont typeface="Arial"/>
                <a:buNone/>
              </a:pPr>
              <a:r>
                <a:rPr lang="en" sz="2000">
                  <a:solidFill>
                    <a:srgbClr val="005493"/>
                  </a:solidFill>
                </a:rPr>
                <a:t>o</a:t>
              </a:r>
              <a:endParaRPr sz="500"/>
            </a:p>
          </p:txBody>
        </p:sp>
        <p:pic>
          <p:nvPicPr>
            <p:cNvPr descr="Line" id="2030" name="Google Shape;2030;p116"/>
            <p:cNvPicPr preferRelativeResize="0"/>
            <p:nvPr/>
          </p:nvPicPr>
          <p:blipFill rotWithShape="1">
            <a:blip r:embed="rId4">
              <a:alphaModFix/>
            </a:blip>
            <a:srcRect b="0" l="0" r="0" t="0"/>
            <a:stretch/>
          </p:blipFill>
          <p:spPr>
            <a:xfrm>
              <a:off x="4237604" y="2655432"/>
              <a:ext cx="1720858" cy="299399"/>
            </a:xfrm>
            <a:prstGeom prst="rect">
              <a:avLst/>
            </a:prstGeom>
            <a:noFill/>
            <a:ln>
              <a:noFill/>
            </a:ln>
          </p:spPr>
        </p:pic>
        <p:sp>
          <p:nvSpPr>
            <p:cNvPr id="2031" name="Google Shape;2031;p116"/>
            <p:cNvSpPr txBox="1"/>
            <p:nvPr/>
          </p:nvSpPr>
          <p:spPr>
            <a:xfrm>
              <a:off x="8401282" y="2373331"/>
              <a:ext cx="556200" cy="8637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005493"/>
                </a:buClr>
                <a:buSzPts val="1700"/>
                <a:buFont typeface="Arial"/>
                <a:buNone/>
              </a:pPr>
              <a:r>
                <a:rPr b="0" i="0" lang="en" sz="1700" u="none" cap="none" strike="noStrike">
                  <a:solidFill>
                    <a:srgbClr val="005493"/>
                  </a:solidFill>
                  <a:latin typeface="Arial"/>
                  <a:ea typeface="Arial"/>
                  <a:cs typeface="Arial"/>
                  <a:sym typeface="Arial"/>
                </a:rPr>
                <a:t>…</a:t>
              </a:r>
              <a:endParaRPr sz="500"/>
            </a:p>
          </p:txBody>
        </p:sp>
        <p:sp>
          <p:nvSpPr>
            <p:cNvPr id="2032" name="Google Shape;2032;p116"/>
            <p:cNvSpPr txBox="1"/>
            <p:nvPr/>
          </p:nvSpPr>
          <p:spPr>
            <a:xfrm>
              <a:off x="6191423" y="3283887"/>
              <a:ext cx="1293900" cy="7494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929292"/>
                </a:buClr>
                <a:buSzPts val="1300"/>
                <a:buFont typeface="Oswald"/>
                <a:buNone/>
              </a:pPr>
              <a:r>
                <a:rPr b="0" i="0" lang="en" sz="1300" u="none" cap="none" strike="noStrike">
                  <a:solidFill>
                    <a:srgbClr val="929292"/>
                  </a:solidFill>
                  <a:latin typeface="Oswald"/>
                  <a:ea typeface="Oswald"/>
                  <a:cs typeface="Oswald"/>
                  <a:sym typeface="Oswald"/>
                </a:rPr>
                <a:t>frames</a:t>
              </a:r>
              <a:endParaRPr sz="500"/>
            </a:p>
          </p:txBody>
        </p:sp>
        <p:sp>
          <p:nvSpPr>
            <p:cNvPr id="2033" name="Google Shape;2033;p116"/>
            <p:cNvSpPr/>
            <p:nvPr/>
          </p:nvSpPr>
          <p:spPr>
            <a:xfrm>
              <a:off x="7638446" y="229522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34" name="Google Shape;2034;p116"/>
            <p:cNvSpPr/>
            <p:nvPr/>
          </p:nvSpPr>
          <p:spPr>
            <a:xfrm>
              <a:off x="8024167" y="2139563"/>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2035" name="Google Shape;2035;p116"/>
          <p:cNvGrpSpPr/>
          <p:nvPr/>
        </p:nvGrpSpPr>
        <p:grpSpPr>
          <a:xfrm>
            <a:off x="5601771" y="3092724"/>
            <a:ext cx="2274562" cy="419100"/>
            <a:chOff x="5601771" y="3092724"/>
            <a:chExt cx="2274562" cy="419100"/>
          </a:xfrm>
        </p:grpSpPr>
        <p:sp>
          <p:nvSpPr>
            <p:cNvPr id="2036" name="Google Shape;2036;p116"/>
            <p:cNvSpPr txBox="1"/>
            <p:nvPr/>
          </p:nvSpPr>
          <p:spPr>
            <a:xfrm>
              <a:off x="6846658" y="3107011"/>
              <a:ext cx="201000" cy="3906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005493"/>
                </a:buClr>
                <a:buSzPts val="2000"/>
                <a:buFont typeface="Arial"/>
                <a:buNone/>
              </a:pPr>
              <a:r>
                <a:rPr b="0" i="0" lang="en" sz="2000" u="none" cap="none" strike="noStrike">
                  <a:solidFill>
                    <a:srgbClr val="005493"/>
                  </a:solidFill>
                  <a:latin typeface="Arial"/>
                  <a:ea typeface="Arial"/>
                  <a:cs typeface="Arial"/>
                  <a:sym typeface="Arial"/>
                </a:rPr>
                <a:t>p</a:t>
              </a:r>
              <a:endParaRPr sz="500"/>
            </a:p>
          </p:txBody>
        </p:sp>
        <p:sp>
          <p:nvSpPr>
            <p:cNvPr id="2037" name="Google Shape;2037;p116"/>
            <p:cNvSpPr txBox="1"/>
            <p:nvPr/>
          </p:nvSpPr>
          <p:spPr>
            <a:xfrm>
              <a:off x="7675333" y="3107011"/>
              <a:ext cx="201000" cy="3906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005493"/>
                </a:buClr>
                <a:buSzPts val="2000"/>
                <a:buFont typeface="Arial"/>
                <a:buNone/>
              </a:pPr>
              <a:r>
                <a:rPr b="0" i="0" lang="en" sz="2000" u="none" cap="none" strike="noStrike">
                  <a:solidFill>
                    <a:srgbClr val="005493"/>
                  </a:solidFill>
                  <a:latin typeface="Arial"/>
                  <a:ea typeface="Arial"/>
                  <a:cs typeface="Arial"/>
                  <a:sym typeface="Arial"/>
                </a:rPr>
                <a:t>p</a:t>
              </a:r>
              <a:endParaRPr sz="500"/>
            </a:p>
          </p:txBody>
        </p:sp>
        <p:pic>
          <p:nvPicPr>
            <p:cNvPr descr="Line" id="2038" name="Google Shape;2038;p116"/>
            <p:cNvPicPr preferRelativeResize="0"/>
            <p:nvPr/>
          </p:nvPicPr>
          <p:blipFill rotWithShape="1">
            <a:blip r:embed="rId4">
              <a:alphaModFix/>
            </a:blip>
            <a:srcRect b="0" l="0" r="0" t="0"/>
            <a:stretch/>
          </p:blipFill>
          <p:spPr>
            <a:xfrm>
              <a:off x="7047645" y="3246165"/>
              <a:ext cx="645322" cy="112275"/>
            </a:xfrm>
            <a:prstGeom prst="rect">
              <a:avLst/>
            </a:prstGeom>
            <a:noFill/>
            <a:ln>
              <a:noFill/>
            </a:ln>
          </p:spPr>
        </p:pic>
        <p:sp>
          <p:nvSpPr>
            <p:cNvPr id="2039" name="Google Shape;2039;p116"/>
            <p:cNvSpPr txBox="1"/>
            <p:nvPr/>
          </p:nvSpPr>
          <p:spPr>
            <a:xfrm>
              <a:off x="5601771" y="3092724"/>
              <a:ext cx="617400" cy="4191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005493"/>
                </a:buClr>
                <a:buSzPts val="2000"/>
                <a:buFont typeface="Oswald"/>
                <a:buNone/>
              </a:pPr>
              <a:r>
                <a:rPr b="0" i="0" lang="en" sz="2000" u="none" cap="none" strike="noStrike">
                  <a:solidFill>
                    <a:srgbClr val="005493"/>
                  </a:solidFill>
                  <a:latin typeface="Oswald"/>
                  <a:ea typeface="Oswald"/>
                  <a:cs typeface="Oswald"/>
                  <a:sym typeface="Oswald"/>
                </a:rPr>
                <a:t>TEXT: </a:t>
              </a:r>
              <a:endParaRPr sz="500"/>
            </a:p>
          </p:txBody>
        </p:sp>
      </p:grpSp>
      <p:sp>
        <p:nvSpPr>
          <p:cNvPr id="2040" name="Google Shape;2040;p116"/>
          <p:cNvSpPr txBox="1"/>
          <p:nvPr/>
        </p:nvSpPr>
        <p:spPr>
          <a:xfrm>
            <a:off x="5077100" y="1325500"/>
            <a:ext cx="328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Speech features ~8-10x longer than </a:t>
            </a:r>
            <a:br>
              <a:rPr lang="en" sz="1200"/>
            </a:br>
            <a:r>
              <a:rPr lang="en" sz="1200"/>
              <a:t>the equivalent character sequences</a:t>
            </a:r>
            <a:endParaRPr sz="1200"/>
          </a:p>
        </p:txBody>
      </p:sp>
      <p:sp>
        <p:nvSpPr>
          <p:cNvPr id="2041" name="Google Shape;2041;p116"/>
          <p:cNvSpPr txBox="1"/>
          <p:nvPr/>
        </p:nvSpPr>
        <p:spPr>
          <a:xfrm>
            <a:off x="647250" y="4492775"/>
            <a:ext cx="374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Each feature vector is unique, </a:t>
            </a:r>
            <a:br>
              <a:rPr lang="en" sz="1200"/>
            </a:br>
            <a:r>
              <a:rPr lang="en" sz="1200"/>
              <a:t>Number of feature vectors per phone varies</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3"/>
                                        </p:tgtEl>
                                        <p:attrNameLst>
                                          <p:attrName>style.visibility</p:attrName>
                                        </p:attrNameLst>
                                      </p:cBhvr>
                                      <p:to>
                                        <p:strVal val="visible"/>
                                      </p:to>
                                    </p:set>
                                    <p:animEffect filter="fade" transition="in">
                                      <p:cBhvr>
                                        <p:cTn dur="200"/>
                                        <p:tgtEl>
                                          <p:spTgt spid="19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4"/>
                                        </p:tgtEl>
                                        <p:attrNameLst>
                                          <p:attrName>style.visibility</p:attrName>
                                        </p:attrNameLst>
                                      </p:cBhvr>
                                      <p:to>
                                        <p:strVal val="visible"/>
                                      </p:to>
                                    </p:set>
                                    <p:animEffect filter="fade" transition="in">
                                      <p:cBhvr>
                                        <p:cTn dur="200"/>
                                        <p:tgtEl>
                                          <p:spTgt spid="2014"/>
                                        </p:tgtEl>
                                      </p:cBhvr>
                                    </p:animEffect>
                                  </p:childTnLst>
                                </p:cTn>
                              </p:par>
                              <p:par>
                                <p:cTn fill="hold" nodeType="withEffect" presetClass="entr" presetID="10" presetSubtype="0">
                                  <p:stCondLst>
                                    <p:cond delay="0"/>
                                  </p:stCondLst>
                                  <p:childTnLst>
                                    <p:set>
                                      <p:cBhvr>
                                        <p:cTn dur="1" fill="hold">
                                          <p:stCondLst>
                                            <p:cond delay="0"/>
                                          </p:stCondLst>
                                        </p:cTn>
                                        <p:tgtEl>
                                          <p:spTgt spid="2040"/>
                                        </p:tgtEl>
                                        <p:attrNameLst>
                                          <p:attrName>style.visibility</p:attrName>
                                        </p:attrNameLst>
                                      </p:cBhvr>
                                      <p:to>
                                        <p:strVal val="visible"/>
                                      </p:to>
                                    </p:set>
                                    <p:animEffect filter="fade" transition="in">
                                      <p:cBhvr>
                                        <p:cTn dur="200"/>
                                        <p:tgtEl>
                                          <p:spTgt spid="20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5"/>
                                        </p:tgtEl>
                                        <p:attrNameLst>
                                          <p:attrName>style.visibility</p:attrName>
                                        </p:attrNameLst>
                                      </p:cBhvr>
                                      <p:to>
                                        <p:strVal val="visible"/>
                                      </p:to>
                                    </p:set>
                                    <p:animEffect filter="fade" transition="in">
                                      <p:cBhvr>
                                        <p:cTn dur="200"/>
                                        <p:tgtEl>
                                          <p:spTgt spid="2015"/>
                                        </p:tgtEl>
                                      </p:cBhvr>
                                    </p:animEffect>
                                  </p:childTnLst>
                                </p:cTn>
                              </p:par>
                              <p:par>
                                <p:cTn fill="hold" nodeType="withEffect" presetClass="entr" presetID="10" presetSubtype="0">
                                  <p:stCondLst>
                                    <p:cond delay="0"/>
                                  </p:stCondLst>
                                  <p:childTnLst>
                                    <p:set>
                                      <p:cBhvr>
                                        <p:cTn dur="1" fill="hold">
                                          <p:stCondLst>
                                            <p:cond delay="0"/>
                                          </p:stCondLst>
                                        </p:cTn>
                                        <p:tgtEl>
                                          <p:spTgt spid="2041"/>
                                        </p:tgtEl>
                                        <p:attrNameLst>
                                          <p:attrName>style.visibility</p:attrName>
                                        </p:attrNameLst>
                                      </p:cBhvr>
                                      <p:to>
                                        <p:strVal val="visible"/>
                                      </p:to>
                                    </p:set>
                                    <p:animEffect filter="fade" transition="in">
                                      <p:cBhvr>
                                        <p:cTn dur="200"/>
                                        <p:tgtEl>
                                          <p:spTgt spid="20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5"/>
                                        </p:tgtEl>
                                        <p:attrNameLst>
                                          <p:attrName>style.visibility</p:attrName>
                                        </p:attrNameLst>
                                      </p:cBhvr>
                                      <p:to>
                                        <p:strVal val="visible"/>
                                      </p:to>
                                    </p:set>
                                    <p:animEffect filter="fade" transition="in">
                                      <p:cBhvr>
                                        <p:cTn dur="200"/>
                                        <p:tgtEl>
                                          <p:spTgt spid="20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Speech Translation - History (before e2e)</a:t>
            </a:r>
            <a:endParaRPr/>
          </a:p>
        </p:txBody>
      </p:sp>
      <p:sp>
        <p:nvSpPr>
          <p:cNvPr id="221" name="Google Shape;221;p36"/>
          <p:cNvSpPr txBox="1"/>
          <p:nvPr/>
        </p:nvSpPr>
        <p:spPr>
          <a:xfrm>
            <a:off x="1597200" y="687425"/>
            <a:ext cx="307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Late ‘80s:  first proofs of concept </a:t>
            </a:r>
            <a:endParaRPr b="1">
              <a:solidFill>
                <a:schemeClr val="dk1"/>
              </a:solidFill>
              <a:latin typeface="Source Sans Pro"/>
              <a:ea typeface="Source Sans Pro"/>
              <a:cs typeface="Source Sans Pro"/>
              <a:sym typeface="Source Sans Pro"/>
            </a:endParaRPr>
          </a:p>
        </p:txBody>
      </p:sp>
      <p:sp>
        <p:nvSpPr>
          <p:cNvPr id="222" name="Google Shape;222;p36"/>
          <p:cNvSpPr txBox="1"/>
          <p:nvPr/>
        </p:nvSpPr>
        <p:spPr>
          <a:xfrm>
            <a:off x="228600" y="919775"/>
            <a:ext cx="4139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Constraints to control language ambiguity (phonetics, syntax, semantics)</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 sz="1200">
                <a:latin typeface="Source Sans Pro"/>
                <a:ea typeface="Source Sans Pro"/>
                <a:cs typeface="Source Sans Pro"/>
                <a:sym typeface="Source Sans Pro"/>
              </a:rPr>
              <a:t>Restricted vocabulary</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 sz="1200">
                <a:latin typeface="Source Sans Pro"/>
                <a:ea typeface="Source Sans Pro"/>
                <a:cs typeface="Source Sans Pro"/>
                <a:sym typeface="Source Sans Pro"/>
              </a:rPr>
              <a:t>Controlled speaking style</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 sz="1200">
                <a:latin typeface="Source Sans Pro"/>
                <a:ea typeface="Source Sans Pro"/>
                <a:cs typeface="Source Sans Pro"/>
                <a:sym typeface="Source Sans Pro"/>
              </a:rPr>
              <a:t>Narrow domain</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 sz="1200">
                <a:latin typeface="Source Sans Pro"/>
                <a:ea typeface="Source Sans Pro"/>
                <a:cs typeface="Source Sans Pro"/>
                <a:sym typeface="Source Sans Pro"/>
              </a:rPr>
              <a:t>Offline processing</a:t>
            </a:r>
            <a:endParaRPr sz="1200">
              <a:latin typeface="Source Sans Pro"/>
              <a:ea typeface="Source Sans Pro"/>
              <a:cs typeface="Source Sans Pro"/>
              <a:sym typeface="Source Sans Pro"/>
            </a:endParaRPr>
          </a:p>
        </p:txBody>
      </p:sp>
      <p:sp>
        <p:nvSpPr>
          <p:cNvPr id="223" name="Google Shape;223;p36"/>
          <p:cNvSpPr txBox="1"/>
          <p:nvPr/>
        </p:nvSpPr>
        <p:spPr>
          <a:xfrm>
            <a:off x="4606775" y="1806925"/>
            <a:ext cx="443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‘90s:  Less constraints  (vocabulary, speaking style)</a:t>
            </a:r>
            <a:endParaRPr b="1">
              <a:solidFill>
                <a:schemeClr val="dk1"/>
              </a:solidFill>
              <a:latin typeface="Source Sans Pro"/>
              <a:ea typeface="Source Sans Pro"/>
              <a:cs typeface="Source Sans Pro"/>
              <a:sym typeface="Source Sans Pro"/>
            </a:endParaRPr>
          </a:p>
        </p:txBody>
      </p:sp>
      <p:sp>
        <p:nvSpPr>
          <p:cNvPr id="224" name="Google Shape;224;p36"/>
          <p:cNvSpPr txBox="1"/>
          <p:nvPr/>
        </p:nvSpPr>
        <p:spPr>
          <a:xfrm>
            <a:off x="4606775" y="2088400"/>
            <a:ext cx="426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First </a:t>
            </a:r>
            <a:r>
              <a:rPr lang="en" sz="1200" u="sng">
                <a:solidFill>
                  <a:schemeClr val="dk1"/>
                </a:solidFill>
                <a:latin typeface="Source Sans Pro"/>
                <a:ea typeface="Source Sans Pro"/>
                <a:cs typeface="Source Sans Pro"/>
                <a:sym typeface="Source Sans Pro"/>
              </a:rPr>
              <a:t>spontaneous</a:t>
            </a:r>
            <a:r>
              <a:rPr lang="en" sz="1200">
                <a:latin typeface="Source Sans Pro"/>
                <a:ea typeface="Source Sans Pro"/>
                <a:cs typeface="Source Sans Pro"/>
                <a:sym typeface="Source Sans Pro"/>
              </a:rPr>
              <a:t> ST systems (C-STAR, Verbmobil, Nespole,...)</a:t>
            </a:r>
            <a:endParaRPr sz="1200">
              <a:latin typeface="Source Sans Pro"/>
              <a:ea typeface="Source Sans Pro"/>
              <a:cs typeface="Source Sans Pro"/>
              <a:sym typeface="Source Sans Pro"/>
            </a:endParaRPr>
          </a:p>
        </p:txBody>
      </p:sp>
      <p:sp>
        <p:nvSpPr>
          <p:cNvPr id="225" name="Google Shape;225;p36"/>
          <p:cNvSpPr txBox="1"/>
          <p:nvPr/>
        </p:nvSpPr>
        <p:spPr>
          <a:xfrm>
            <a:off x="1157100" y="2857038"/>
            <a:ext cx="397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2003-2006:  Less constraints (domain)</a:t>
            </a:r>
            <a:endParaRPr b="1">
              <a:solidFill>
                <a:schemeClr val="dk1"/>
              </a:solidFill>
              <a:latin typeface="Source Sans Pro"/>
              <a:ea typeface="Source Sans Pro"/>
              <a:cs typeface="Source Sans Pro"/>
              <a:sym typeface="Source Sans Pro"/>
            </a:endParaRPr>
          </a:p>
        </p:txBody>
      </p:sp>
      <p:sp>
        <p:nvSpPr>
          <p:cNvPr id="226" name="Google Shape;226;p36"/>
          <p:cNvSpPr txBox="1"/>
          <p:nvPr/>
        </p:nvSpPr>
        <p:spPr>
          <a:xfrm>
            <a:off x="381000" y="3134825"/>
            <a:ext cx="3885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First </a:t>
            </a:r>
            <a:r>
              <a:rPr lang="en" sz="1200" u="sng">
                <a:solidFill>
                  <a:schemeClr val="dk1"/>
                </a:solidFill>
                <a:latin typeface="Source Sans Pro"/>
                <a:ea typeface="Source Sans Pro"/>
                <a:cs typeface="Source Sans Pro"/>
                <a:sym typeface="Source Sans Pro"/>
              </a:rPr>
              <a:t>open-domain</a:t>
            </a:r>
            <a:r>
              <a:rPr lang="en" sz="1200">
                <a:latin typeface="Source Sans Pro"/>
                <a:ea typeface="Source Sans Pro"/>
                <a:cs typeface="Source Sans Pro"/>
                <a:sym typeface="Source Sans Pro"/>
              </a:rPr>
              <a:t> ST systems (STR-DUST, TC-STAR, GALE)</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 sz="1200">
                <a:latin typeface="Source Sans Pro"/>
                <a:ea typeface="Source Sans Pro"/>
                <a:cs typeface="Source Sans Pro"/>
                <a:sym typeface="Source Sans Pro"/>
              </a:rPr>
              <a:t>different scenarios (broadcast news, parliamentary speeches, academic lectures) </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 sz="1200">
                <a:latin typeface="Source Sans Pro"/>
                <a:ea typeface="Source Sans Pro"/>
                <a:cs typeface="Source Sans Pro"/>
                <a:sym typeface="Source Sans Pro"/>
              </a:rPr>
              <a:t>different languages (Zh, Ar, Es)</a:t>
            </a:r>
            <a:endParaRPr sz="1200">
              <a:latin typeface="Source Sans Pro"/>
              <a:ea typeface="Source Sans Pro"/>
              <a:cs typeface="Source Sans Pro"/>
              <a:sym typeface="Source Sans Pro"/>
            </a:endParaRPr>
          </a:p>
        </p:txBody>
      </p:sp>
      <p:sp>
        <p:nvSpPr>
          <p:cNvPr id="227" name="Google Shape;227;p36"/>
          <p:cNvSpPr txBox="1"/>
          <p:nvPr/>
        </p:nvSpPr>
        <p:spPr>
          <a:xfrm>
            <a:off x="4606775" y="4016975"/>
            <a:ext cx="43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2006</a:t>
            </a:r>
            <a:r>
              <a:rPr b="1" lang="en">
                <a:solidFill>
                  <a:schemeClr val="dk1"/>
                </a:solidFill>
                <a:latin typeface="Source Sans Pro"/>
                <a:ea typeface="Source Sans Pro"/>
                <a:cs typeface="Source Sans Pro"/>
                <a:sym typeface="Source Sans Pro"/>
              </a:rPr>
              <a:t>:  Less constraints  (operating conditions)</a:t>
            </a:r>
            <a:endParaRPr b="1">
              <a:solidFill>
                <a:schemeClr val="dk1"/>
              </a:solidFill>
              <a:latin typeface="Source Sans Pro"/>
              <a:ea typeface="Source Sans Pro"/>
              <a:cs typeface="Source Sans Pro"/>
              <a:sym typeface="Source Sans Pro"/>
            </a:endParaRPr>
          </a:p>
        </p:txBody>
      </p:sp>
      <p:sp>
        <p:nvSpPr>
          <p:cNvPr id="228" name="Google Shape;228;p36"/>
          <p:cNvSpPr txBox="1"/>
          <p:nvPr/>
        </p:nvSpPr>
        <p:spPr>
          <a:xfrm>
            <a:off x="4606775" y="4309450"/>
            <a:ext cx="3369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First  </a:t>
            </a:r>
            <a:r>
              <a:rPr lang="en" sz="1200" u="sng">
                <a:solidFill>
                  <a:schemeClr val="dk1"/>
                </a:solidFill>
                <a:latin typeface="Source Sans Pro"/>
                <a:ea typeface="Source Sans Pro"/>
                <a:cs typeface="Source Sans Pro"/>
                <a:sym typeface="Source Sans Pro"/>
              </a:rPr>
              <a:t>simultaneous</a:t>
            </a:r>
            <a:r>
              <a:rPr lang="en" sz="1200">
                <a:latin typeface="Source Sans Pro"/>
                <a:ea typeface="Source Sans Pro"/>
                <a:cs typeface="Source Sans Pro"/>
                <a:sym typeface="Source Sans Pro"/>
              </a:rPr>
              <a:t> translator </a:t>
            </a:r>
            <a:endParaRPr sz="1200">
              <a:latin typeface="Source Sans Pro"/>
              <a:ea typeface="Source Sans Pro"/>
              <a:cs typeface="Source Sans Pro"/>
              <a:sym typeface="Source Sans Pro"/>
            </a:endParaRPr>
          </a:p>
          <a:p>
            <a:pPr indent="0" lvl="0" marL="0" rtl="0" algn="l">
              <a:spcBef>
                <a:spcPts val="0"/>
              </a:spcBef>
              <a:spcAft>
                <a:spcPts val="0"/>
              </a:spcAft>
              <a:buNone/>
            </a:pPr>
            <a:r>
              <a:rPr lang="en" sz="1200">
                <a:latin typeface="Source Sans Pro"/>
                <a:ea typeface="Source Sans Pro"/>
                <a:cs typeface="Source Sans Pro"/>
                <a:sym typeface="Source Sans Pro"/>
              </a:rPr>
              <a:t>(real-time translation of spontaneous lectures and presentations)</a:t>
            </a:r>
            <a:endParaRPr sz="1200">
              <a:latin typeface="Source Sans Pro"/>
              <a:ea typeface="Source Sans Pro"/>
              <a:cs typeface="Source Sans Pro"/>
              <a:sym typeface="Source Sans Pro"/>
            </a:endParaRPr>
          </a:p>
        </p:txBody>
      </p:sp>
      <p:sp>
        <p:nvSpPr>
          <p:cNvPr id="229" name="Google Shape;229;p36"/>
          <p:cNvSpPr/>
          <p:nvPr/>
        </p:nvSpPr>
        <p:spPr>
          <a:xfrm>
            <a:off x="4464350" y="790850"/>
            <a:ext cx="44400" cy="4261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6"/>
          <p:cNvSpPr/>
          <p:nvPr/>
        </p:nvSpPr>
        <p:spPr>
          <a:xfrm>
            <a:off x="4372250" y="733875"/>
            <a:ext cx="228600" cy="228600"/>
          </a:xfrm>
          <a:prstGeom prst="ellipse">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6"/>
          <p:cNvSpPr/>
          <p:nvPr/>
        </p:nvSpPr>
        <p:spPr>
          <a:xfrm>
            <a:off x="4372250" y="1876875"/>
            <a:ext cx="228600" cy="228600"/>
          </a:xfrm>
          <a:prstGeom prst="ellipse">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6"/>
          <p:cNvSpPr/>
          <p:nvPr/>
        </p:nvSpPr>
        <p:spPr>
          <a:xfrm>
            <a:off x="4372250" y="2943675"/>
            <a:ext cx="228600" cy="228600"/>
          </a:xfrm>
          <a:prstGeom prst="ellipse">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6"/>
          <p:cNvSpPr/>
          <p:nvPr/>
        </p:nvSpPr>
        <p:spPr>
          <a:xfrm>
            <a:off x="4372250" y="4086675"/>
            <a:ext cx="228600" cy="228600"/>
          </a:xfrm>
          <a:prstGeom prst="ellipse">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11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2047" name="Google Shape;2047;p1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48" name="Google Shape;2048;p117"/>
          <p:cNvSpPr txBox="1"/>
          <p:nvPr/>
        </p:nvSpPr>
        <p:spPr>
          <a:xfrm>
            <a:off x="311700" y="1325500"/>
            <a:ext cx="8054400" cy="26475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Char char="●"/>
            </a:pPr>
            <a:r>
              <a:rPr lang="en" sz="1600" u="sng"/>
              <a:t>Sequence l</a:t>
            </a:r>
            <a:r>
              <a:rPr lang="en" sz="1600" u="sng"/>
              <a:t>ength</a:t>
            </a:r>
            <a:r>
              <a:rPr lang="en" sz="1600"/>
              <a:t>:  </a:t>
            </a:r>
            <a:endParaRPr sz="1600"/>
          </a:p>
          <a:p>
            <a:pPr indent="-330200" lvl="1" marL="914400" rtl="0" algn="l">
              <a:lnSpc>
                <a:spcPct val="150000"/>
              </a:lnSpc>
              <a:spcBef>
                <a:spcPts val="0"/>
              </a:spcBef>
              <a:spcAft>
                <a:spcPts val="0"/>
              </a:spcAft>
              <a:buSzPts val="1600"/>
              <a:buChar char="○"/>
            </a:pPr>
            <a:r>
              <a:rPr lang="en" sz="1600"/>
              <a:t>increased memory requirements</a:t>
            </a:r>
            <a:endParaRPr sz="1600"/>
          </a:p>
          <a:p>
            <a:pPr indent="-330200" lvl="1" marL="914400" rtl="0" algn="l">
              <a:lnSpc>
                <a:spcPct val="150000"/>
              </a:lnSpc>
              <a:spcBef>
                <a:spcPts val="0"/>
              </a:spcBef>
              <a:spcAft>
                <a:spcPts val="0"/>
              </a:spcAft>
              <a:buSzPts val="1600"/>
              <a:buChar char="○"/>
            </a:pPr>
            <a:r>
              <a:rPr lang="en" sz="1600"/>
              <a:t>g</a:t>
            </a:r>
            <a:r>
              <a:rPr lang="en" sz="1600"/>
              <a:t>reater distance between dependencies </a:t>
            </a:r>
            <a:endParaRPr sz="1600"/>
          </a:p>
          <a:p>
            <a:pPr indent="-330200" lvl="0" marL="457200" rtl="0" algn="l">
              <a:lnSpc>
                <a:spcPct val="150000"/>
              </a:lnSpc>
              <a:spcBef>
                <a:spcPts val="0"/>
              </a:spcBef>
              <a:spcAft>
                <a:spcPts val="0"/>
              </a:spcAft>
              <a:buSzPts val="1600"/>
              <a:buChar char="●"/>
            </a:pPr>
            <a:r>
              <a:rPr lang="en" sz="1600" u="sng"/>
              <a:t>Redundancy</a:t>
            </a:r>
            <a:r>
              <a:rPr lang="en" sz="1600"/>
              <a:t>:  </a:t>
            </a:r>
            <a:endParaRPr sz="1600"/>
          </a:p>
          <a:p>
            <a:pPr indent="-330200" lvl="1" marL="914400" rtl="0" algn="l">
              <a:lnSpc>
                <a:spcPct val="150000"/>
              </a:lnSpc>
              <a:spcBef>
                <a:spcPts val="0"/>
              </a:spcBef>
              <a:spcAft>
                <a:spcPts val="0"/>
              </a:spcAft>
              <a:buSzPts val="1600"/>
              <a:buChar char="○"/>
            </a:pPr>
            <a:r>
              <a:rPr lang="en" sz="1600"/>
              <a:t>adds task for model to learn</a:t>
            </a:r>
            <a:endParaRPr sz="1600"/>
          </a:p>
          <a:p>
            <a:pPr indent="-330200" lvl="0" marL="457200" rtl="0" algn="l">
              <a:lnSpc>
                <a:spcPct val="150000"/>
              </a:lnSpc>
              <a:spcBef>
                <a:spcPts val="0"/>
              </a:spcBef>
              <a:spcAft>
                <a:spcPts val="0"/>
              </a:spcAft>
              <a:buSzPts val="1600"/>
              <a:buChar char="●"/>
            </a:pPr>
            <a:r>
              <a:rPr lang="en" sz="1600" u="sng"/>
              <a:t>Variation</a:t>
            </a:r>
            <a:r>
              <a:rPr lang="en" sz="1600"/>
              <a:t>: </a:t>
            </a:r>
            <a:endParaRPr sz="1600"/>
          </a:p>
          <a:p>
            <a:pPr indent="-330200" lvl="1" marL="914400" rtl="0" algn="l">
              <a:lnSpc>
                <a:spcPct val="150000"/>
              </a:lnSpc>
              <a:spcBef>
                <a:spcPts val="0"/>
              </a:spcBef>
              <a:spcAft>
                <a:spcPts val="0"/>
              </a:spcAft>
              <a:buSzPts val="1600"/>
              <a:buChar char="○"/>
            </a:pPr>
            <a:r>
              <a:rPr lang="en" sz="1600"/>
              <a:t>requires more data for model to learn correspondences </a:t>
            </a:r>
            <a:endParaRPr sz="16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sp>
        <p:nvSpPr>
          <p:cNvPr id="2053" name="Google Shape;2053;p11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Dimensionality Reduction</a:t>
            </a:r>
            <a:endParaRPr/>
          </a:p>
        </p:txBody>
      </p:sp>
      <p:sp>
        <p:nvSpPr>
          <p:cNvPr id="2054" name="Google Shape;2054;p1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55" name="Google Shape;2055;p118"/>
          <p:cNvSpPr txBox="1"/>
          <p:nvPr/>
        </p:nvSpPr>
        <p:spPr>
          <a:xfrm>
            <a:off x="364250" y="1272950"/>
            <a:ext cx="80544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t>Two directions:  ① temporal and ② feature dimension</a:t>
            </a:r>
            <a:endParaRPr sz="1600"/>
          </a:p>
          <a:p>
            <a:pPr indent="0" lvl="0" marL="0" rtl="0" algn="l">
              <a:lnSpc>
                <a:spcPct val="150000"/>
              </a:lnSpc>
              <a:spcBef>
                <a:spcPts val="0"/>
              </a:spcBef>
              <a:spcAft>
                <a:spcPts val="0"/>
              </a:spcAft>
              <a:buNone/>
            </a:pPr>
            <a:r>
              <a:rPr lang="en" sz="1600"/>
              <a:t>Convolutional layers enable </a:t>
            </a:r>
            <a:r>
              <a:rPr i="1" lang="en" sz="1600"/>
              <a:t>fixed-length downsampling</a:t>
            </a:r>
            <a:endParaRPr i="1" sz="1600"/>
          </a:p>
        </p:txBody>
      </p:sp>
      <p:pic>
        <p:nvPicPr>
          <p:cNvPr id="2056" name="Google Shape;2056;p118"/>
          <p:cNvPicPr preferRelativeResize="0"/>
          <p:nvPr/>
        </p:nvPicPr>
        <p:blipFill>
          <a:blip r:embed="rId3">
            <a:alphaModFix/>
          </a:blip>
          <a:stretch>
            <a:fillRect/>
          </a:stretch>
        </p:blipFill>
        <p:spPr>
          <a:xfrm>
            <a:off x="311700" y="2356624"/>
            <a:ext cx="2884375" cy="2093025"/>
          </a:xfrm>
          <a:prstGeom prst="rect">
            <a:avLst/>
          </a:prstGeom>
          <a:noFill/>
          <a:ln>
            <a:noFill/>
          </a:ln>
        </p:spPr>
      </p:pic>
      <p:sp>
        <p:nvSpPr>
          <p:cNvPr id="2057" name="Google Shape;2057;p118"/>
          <p:cNvSpPr txBox="1"/>
          <p:nvPr/>
        </p:nvSpPr>
        <p:spPr>
          <a:xfrm>
            <a:off x="459250" y="4110950"/>
            <a:ext cx="3157200" cy="49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Source Sans Pro"/>
                <a:ea typeface="Source Sans Pro"/>
                <a:cs typeface="Source Sans Pro"/>
                <a:sym typeface="Source Sans Pro"/>
              </a:rPr>
              <a:t>Scale sequence length and feature dimension linearly by a factor corresponding to the convolutional kernel size and stride length</a:t>
            </a:r>
            <a:endParaRPr sz="1000">
              <a:latin typeface="Source Sans Pro"/>
              <a:ea typeface="Source Sans Pro"/>
              <a:cs typeface="Source Sans Pro"/>
              <a:sym typeface="Source Sans Pro"/>
            </a:endParaRPr>
          </a:p>
        </p:txBody>
      </p:sp>
      <p:grpSp>
        <p:nvGrpSpPr>
          <p:cNvPr id="2058" name="Google Shape;2058;p118"/>
          <p:cNvGrpSpPr/>
          <p:nvPr/>
        </p:nvGrpSpPr>
        <p:grpSpPr>
          <a:xfrm>
            <a:off x="4651150" y="2571750"/>
            <a:ext cx="4370600" cy="2384500"/>
            <a:chOff x="4651150" y="2571750"/>
            <a:chExt cx="4370600" cy="2384500"/>
          </a:xfrm>
        </p:grpSpPr>
        <p:sp>
          <p:nvSpPr>
            <p:cNvPr id="2059" name="Google Shape;2059;p118"/>
            <p:cNvSpPr/>
            <p:nvPr/>
          </p:nvSpPr>
          <p:spPr>
            <a:xfrm>
              <a:off x="4886500" y="3533876"/>
              <a:ext cx="237300" cy="9546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18"/>
            <p:cNvSpPr/>
            <p:nvPr/>
          </p:nvSpPr>
          <p:spPr>
            <a:xfrm>
              <a:off x="5354200" y="3998323"/>
              <a:ext cx="237300" cy="4902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18"/>
            <p:cNvSpPr/>
            <p:nvPr/>
          </p:nvSpPr>
          <p:spPr>
            <a:xfrm>
              <a:off x="6325400" y="3998323"/>
              <a:ext cx="237300" cy="4902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18"/>
            <p:cNvSpPr/>
            <p:nvPr/>
          </p:nvSpPr>
          <p:spPr>
            <a:xfrm>
              <a:off x="6325400" y="3508123"/>
              <a:ext cx="237300" cy="4902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18"/>
            <p:cNvSpPr/>
            <p:nvPr/>
          </p:nvSpPr>
          <p:spPr>
            <a:xfrm>
              <a:off x="6325400" y="3017923"/>
              <a:ext cx="237300" cy="4902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18"/>
            <p:cNvSpPr/>
            <p:nvPr/>
          </p:nvSpPr>
          <p:spPr>
            <a:xfrm>
              <a:off x="6784350" y="3998323"/>
              <a:ext cx="237300" cy="4902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18"/>
            <p:cNvSpPr txBox="1"/>
            <p:nvPr/>
          </p:nvSpPr>
          <p:spPr>
            <a:xfrm>
              <a:off x="4651150" y="3017925"/>
              <a:ext cx="7032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80’</a:t>
              </a:r>
              <a:endParaRPr sz="1000">
                <a:latin typeface="Source Sans Pro"/>
                <a:ea typeface="Source Sans Pro"/>
                <a:cs typeface="Source Sans Pro"/>
                <a:sym typeface="Source Sans Pro"/>
              </a:endParaRPr>
            </a:p>
          </p:txBody>
        </p:sp>
        <p:sp>
          <p:nvSpPr>
            <p:cNvPr id="2066" name="Google Shape;2066;p118"/>
            <p:cNvSpPr txBox="1"/>
            <p:nvPr/>
          </p:nvSpPr>
          <p:spPr>
            <a:xfrm>
              <a:off x="5278150" y="3017925"/>
              <a:ext cx="389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4</a:t>
              </a:r>
              <a:r>
                <a:rPr lang="en" sz="1000">
                  <a:latin typeface="Source Sans Pro"/>
                  <a:ea typeface="Source Sans Pro"/>
                  <a:cs typeface="Source Sans Pro"/>
                  <a:sym typeface="Source Sans Pro"/>
                </a:rPr>
                <a:t>0’</a:t>
              </a:r>
              <a:endParaRPr sz="1000">
                <a:latin typeface="Source Sans Pro"/>
                <a:ea typeface="Source Sans Pro"/>
                <a:cs typeface="Source Sans Pro"/>
                <a:sym typeface="Source Sans Pro"/>
              </a:endParaRPr>
            </a:p>
          </p:txBody>
        </p:sp>
        <p:sp>
          <p:nvSpPr>
            <p:cNvPr id="2067" name="Google Shape;2067;p118"/>
            <p:cNvSpPr txBox="1"/>
            <p:nvPr/>
          </p:nvSpPr>
          <p:spPr>
            <a:xfrm>
              <a:off x="6708300" y="2571750"/>
              <a:ext cx="3894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br>
                <a:rPr lang="en" sz="1000">
                  <a:latin typeface="Source Sans Pro"/>
                  <a:ea typeface="Source Sans Pro"/>
                  <a:cs typeface="Source Sans Pro"/>
                  <a:sym typeface="Source Sans Pro"/>
                </a:rPr>
              </a:br>
              <a:r>
                <a:rPr lang="en" sz="1000">
                  <a:latin typeface="Source Sans Pro"/>
                  <a:ea typeface="Source Sans Pro"/>
                  <a:cs typeface="Source Sans Pro"/>
                  <a:sym typeface="Source Sans Pro"/>
                </a:rPr>
                <a:t>80’</a:t>
              </a:r>
              <a:endParaRPr sz="1000">
                <a:latin typeface="Source Sans Pro"/>
                <a:ea typeface="Source Sans Pro"/>
                <a:cs typeface="Source Sans Pro"/>
                <a:sym typeface="Source Sans Pro"/>
              </a:endParaRPr>
            </a:p>
          </p:txBody>
        </p:sp>
        <p:sp>
          <p:nvSpPr>
            <p:cNvPr id="2068" name="Google Shape;2068;p118"/>
            <p:cNvSpPr txBox="1"/>
            <p:nvPr/>
          </p:nvSpPr>
          <p:spPr>
            <a:xfrm>
              <a:off x="6092450" y="2571750"/>
              <a:ext cx="703200" cy="27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latin typeface="Source Sans Pro"/>
                  <a:ea typeface="Source Sans Pro"/>
                  <a:cs typeface="Source Sans Pro"/>
                  <a:sym typeface="Source Sans Pro"/>
                </a:rPr>
                <a:t>f+Δ+ΔΔ</a:t>
              </a:r>
              <a:endParaRPr i="1" sz="1000">
                <a:latin typeface="Source Sans Pro"/>
                <a:ea typeface="Source Sans Pro"/>
                <a:cs typeface="Source Sans Pro"/>
                <a:sym typeface="Source Sans Pro"/>
              </a:endParaRPr>
            </a:p>
            <a:p>
              <a:pPr indent="0" lvl="0" marL="0" rtl="0" algn="ctr">
                <a:spcBef>
                  <a:spcPts val="0"/>
                </a:spcBef>
                <a:spcAft>
                  <a:spcPts val="0"/>
                </a:spcAft>
                <a:buNone/>
              </a:pPr>
              <a:r>
                <a:rPr lang="en" sz="1000">
                  <a:latin typeface="Source Sans Pro"/>
                  <a:ea typeface="Source Sans Pro"/>
                  <a:cs typeface="Source Sans Pro"/>
                  <a:sym typeface="Source Sans Pro"/>
                </a:rPr>
                <a:t>80’</a:t>
              </a:r>
              <a:endParaRPr sz="1000">
                <a:latin typeface="Source Sans Pro"/>
                <a:ea typeface="Source Sans Pro"/>
                <a:cs typeface="Source Sans Pro"/>
                <a:sym typeface="Source Sans Pro"/>
              </a:endParaRPr>
            </a:p>
          </p:txBody>
        </p:sp>
        <p:pic>
          <p:nvPicPr>
            <p:cNvPr descr="Line" id="2069" name="Google Shape;2069;p118"/>
            <p:cNvPicPr preferRelativeResize="0"/>
            <p:nvPr/>
          </p:nvPicPr>
          <p:blipFill rotWithShape="1">
            <a:blip r:embed="rId4">
              <a:alphaModFix/>
            </a:blip>
            <a:srcRect b="0" l="0" r="0" t="0"/>
            <a:stretch/>
          </p:blipFill>
          <p:spPr>
            <a:xfrm>
              <a:off x="5123799" y="3101588"/>
              <a:ext cx="237300" cy="112275"/>
            </a:xfrm>
            <a:prstGeom prst="rect">
              <a:avLst/>
            </a:prstGeom>
            <a:noFill/>
            <a:ln>
              <a:noFill/>
            </a:ln>
          </p:spPr>
        </p:pic>
        <p:pic>
          <p:nvPicPr>
            <p:cNvPr descr="Line" id="2070" name="Google Shape;2070;p118"/>
            <p:cNvPicPr preferRelativeResize="0"/>
            <p:nvPr/>
          </p:nvPicPr>
          <p:blipFill rotWithShape="1">
            <a:blip r:embed="rId4">
              <a:alphaModFix/>
            </a:blip>
            <a:srcRect b="0" l="0" r="0" t="0"/>
            <a:stretch/>
          </p:blipFill>
          <p:spPr>
            <a:xfrm>
              <a:off x="6562699" y="2739063"/>
              <a:ext cx="237300" cy="112275"/>
            </a:xfrm>
            <a:prstGeom prst="rect">
              <a:avLst/>
            </a:prstGeom>
            <a:noFill/>
            <a:ln>
              <a:noFill/>
            </a:ln>
          </p:spPr>
        </p:pic>
        <p:sp>
          <p:nvSpPr>
            <p:cNvPr id="2071" name="Google Shape;2071;p118"/>
            <p:cNvSpPr txBox="1"/>
            <p:nvPr/>
          </p:nvSpPr>
          <p:spPr>
            <a:xfrm>
              <a:off x="7638300" y="4463650"/>
              <a:ext cx="119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latin typeface="Source Sans Pro"/>
                  <a:ea typeface="Source Sans Pro"/>
                  <a:cs typeface="Source Sans Pro"/>
                  <a:sym typeface="Source Sans Pro"/>
                </a:rPr>
                <a:t>(Weiss et al. 2017; </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 Bansal et al. 2018)</a:t>
              </a:r>
              <a:endParaRPr sz="1000">
                <a:solidFill>
                  <a:schemeClr val="lt2"/>
                </a:solidFill>
                <a:latin typeface="Source Sans Pro"/>
                <a:ea typeface="Source Sans Pro"/>
                <a:cs typeface="Source Sans Pro"/>
                <a:sym typeface="Source Sans Pro"/>
              </a:endParaRPr>
            </a:p>
          </p:txBody>
        </p:sp>
        <p:sp>
          <p:nvSpPr>
            <p:cNvPr id="2072" name="Google Shape;2072;p118"/>
            <p:cNvSpPr txBox="1"/>
            <p:nvPr/>
          </p:nvSpPr>
          <p:spPr>
            <a:xfrm>
              <a:off x="7448850" y="2912625"/>
              <a:ext cx="1572900" cy="49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Source Sans Pro"/>
                  <a:ea typeface="Source Sans Pro"/>
                  <a:cs typeface="Source Sans Pro"/>
                  <a:sym typeface="Source Sans Pro"/>
                </a:rPr>
                <a:t>Conv1D, ConvLSTM layers</a:t>
              </a:r>
              <a:endParaRPr sz="1000">
                <a:latin typeface="Source Sans Pro"/>
                <a:ea typeface="Source Sans Pro"/>
                <a:cs typeface="Source Sans Pro"/>
                <a:sym typeface="Source Sans Pro"/>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1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78" name="Google Shape;2078;p119"/>
          <p:cNvSpPr txBox="1"/>
          <p:nvPr/>
        </p:nvSpPr>
        <p:spPr>
          <a:xfrm>
            <a:off x="4866975" y="1506638"/>
            <a:ext cx="3829500" cy="14088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 sz="1600"/>
              <a:t>Motivation: do not need attention to the granularity of speech features</a:t>
            </a:r>
            <a:endParaRPr sz="1600"/>
          </a:p>
          <a:p>
            <a:pPr indent="-330200" lvl="0" marL="457200" rtl="0" algn="l">
              <a:lnSpc>
                <a:spcPct val="115000"/>
              </a:lnSpc>
              <a:spcBef>
                <a:spcPts val="1000"/>
              </a:spcBef>
              <a:spcAft>
                <a:spcPts val="1000"/>
              </a:spcAft>
              <a:buSzPts val="1600"/>
              <a:buChar char="●"/>
            </a:pPr>
            <a:r>
              <a:rPr lang="en" sz="1600"/>
              <a:t>Reduce dimensionality </a:t>
            </a:r>
            <a:r>
              <a:rPr i="1" lang="en" sz="1600"/>
              <a:t>through</a:t>
            </a:r>
            <a:r>
              <a:rPr lang="en" sz="1600"/>
              <a:t> encoder</a:t>
            </a:r>
            <a:endParaRPr sz="1600"/>
          </a:p>
        </p:txBody>
      </p:sp>
      <p:sp>
        <p:nvSpPr>
          <p:cNvPr id="2079" name="Google Shape;2079;p119"/>
          <p:cNvSpPr txBox="1"/>
          <p:nvPr/>
        </p:nvSpPr>
        <p:spPr>
          <a:xfrm>
            <a:off x="6819488" y="4463650"/>
            <a:ext cx="153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latin typeface="Source Sans Pro"/>
                <a:ea typeface="Source Sans Pro"/>
                <a:cs typeface="Source Sans Pro"/>
                <a:sym typeface="Source Sans Pro"/>
              </a:rPr>
              <a:t>Listen, Attend, and Spell</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(Chan et al. 2015)</a:t>
            </a:r>
            <a:endParaRPr sz="1000">
              <a:solidFill>
                <a:schemeClr val="lt2"/>
              </a:solidFill>
              <a:latin typeface="Source Sans Pro"/>
              <a:ea typeface="Source Sans Pro"/>
              <a:cs typeface="Source Sans Pro"/>
              <a:sym typeface="Source Sans Pro"/>
            </a:endParaRPr>
          </a:p>
        </p:txBody>
      </p:sp>
      <p:pic>
        <p:nvPicPr>
          <p:cNvPr descr="Google Shape;1143;p25" id="2080" name="Google Shape;2080;p119"/>
          <p:cNvPicPr preferRelativeResize="0"/>
          <p:nvPr/>
        </p:nvPicPr>
        <p:blipFill rotWithShape="1">
          <a:blip r:embed="rId4">
            <a:alphaModFix/>
          </a:blip>
          <a:srcRect b="0" l="0" r="0" t="0"/>
          <a:stretch/>
        </p:blipFill>
        <p:spPr>
          <a:xfrm>
            <a:off x="1360241" y="1397949"/>
            <a:ext cx="2436110" cy="705528"/>
          </a:xfrm>
          <a:prstGeom prst="rect">
            <a:avLst/>
          </a:prstGeom>
          <a:noFill/>
          <a:ln>
            <a:noFill/>
          </a:ln>
        </p:spPr>
      </p:pic>
      <p:sp>
        <p:nvSpPr>
          <p:cNvPr id="2081" name="Google Shape;2081;p119"/>
          <p:cNvSpPr/>
          <p:nvPr/>
        </p:nvSpPr>
        <p:spPr>
          <a:xfrm>
            <a:off x="3245246" y="2763818"/>
            <a:ext cx="90900" cy="298200"/>
          </a:xfrm>
          <a:prstGeom prst="rect">
            <a:avLst/>
          </a:prstGeom>
          <a:solidFill>
            <a:srgbClr val="76A5AF">
              <a:alpha val="47060"/>
            </a:srgbClr>
          </a:solid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82" name="Google Shape;2082;p119"/>
          <p:cNvSpPr/>
          <p:nvPr/>
        </p:nvSpPr>
        <p:spPr>
          <a:xfrm>
            <a:off x="3377561" y="2763818"/>
            <a:ext cx="90900" cy="298200"/>
          </a:xfrm>
          <a:prstGeom prst="rect">
            <a:avLst/>
          </a:prstGeom>
          <a:solidFill>
            <a:srgbClr val="76A5AF">
              <a:alpha val="47060"/>
            </a:srgbClr>
          </a:solid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83" name="Google Shape;2083;p119"/>
          <p:cNvSpPr/>
          <p:nvPr/>
        </p:nvSpPr>
        <p:spPr>
          <a:xfrm>
            <a:off x="3509877" y="2763818"/>
            <a:ext cx="90900" cy="298200"/>
          </a:xfrm>
          <a:prstGeom prst="rect">
            <a:avLst/>
          </a:prstGeom>
          <a:solidFill>
            <a:srgbClr val="76A5AF">
              <a:alpha val="47060"/>
            </a:srgbClr>
          </a:solid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84" name="Google Shape;2084;p119"/>
          <p:cNvSpPr/>
          <p:nvPr/>
        </p:nvSpPr>
        <p:spPr>
          <a:xfrm>
            <a:off x="3642192" y="2763818"/>
            <a:ext cx="90900" cy="298200"/>
          </a:xfrm>
          <a:prstGeom prst="rect">
            <a:avLst/>
          </a:prstGeom>
          <a:solidFill>
            <a:srgbClr val="76A5AF">
              <a:alpha val="47060"/>
            </a:srgbClr>
          </a:solid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cxnSp>
        <p:nvCxnSpPr>
          <p:cNvPr id="2085" name="Google Shape;2085;p119"/>
          <p:cNvCxnSpPr/>
          <p:nvPr/>
        </p:nvCxnSpPr>
        <p:spPr>
          <a:xfrm>
            <a:off x="2040412" y="2915456"/>
            <a:ext cx="1075800" cy="0"/>
          </a:xfrm>
          <a:prstGeom prst="straightConnector1">
            <a:avLst/>
          </a:prstGeom>
          <a:noFill/>
          <a:ln cap="flat" cmpd="sng" w="9525">
            <a:solidFill>
              <a:srgbClr val="1C4587"/>
            </a:solidFill>
            <a:prstDash val="dot"/>
            <a:round/>
            <a:headEnd len="sm" w="sm" type="none"/>
            <a:tailEnd len="sm" w="sm" type="none"/>
          </a:ln>
        </p:spPr>
      </p:cxnSp>
      <p:grpSp>
        <p:nvGrpSpPr>
          <p:cNvPr id="2086" name="Google Shape;2086;p119"/>
          <p:cNvGrpSpPr/>
          <p:nvPr/>
        </p:nvGrpSpPr>
        <p:grpSpPr>
          <a:xfrm>
            <a:off x="1447054" y="2224038"/>
            <a:ext cx="2285865" cy="298255"/>
            <a:chOff x="-2" y="-2"/>
            <a:chExt cx="5717522" cy="713700"/>
          </a:xfrm>
        </p:grpSpPr>
        <p:grpSp>
          <p:nvGrpSpPr>
            <p:cNvPr id="2087" name="Google Shape;2087;p119"/>
            <p:cNvGrpSpPr/>
            <p:nvPr/>
          </p:nvGrpSpPr>
          <p:grpSpPr>
            <a:xfrm>
              <a:off x="-2" y="-2"/>
              <a:ext cx="5717522" cy="713700"/>
              <a:chOff x="-1" y="-1"/>
              <a:chExt cx="5717522" cy="713700"/>
            </a:xfrm>
          </p:grpSpPr>
          <p:sp>
            <p:nvSpPr>
              <p:cNvPr id="2088" name="Google Shape;2088;p119"/>
              <p:cNvSpPr/>
              <p:nvPr/>
            </p:nvSpPr>
            <p:spPr>
              <a:xfrm>
                <a:off x="-1"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89" name="Google Shape;2089;p119"/>
              <p:cNvSpPr/>
              <p:nvPr/>
            </p:nvSpPr>
            <p:spPr>
              <a:xfrm>
                <a:off x="311541"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90" name="Google Shape;2090;p119"/>
              <p:cNvSpPr/>
              <p:nvPr/>
            </p:nvSpPr>
            <p:spPr>
              <a:xfrm>
                <a:off x="623083"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91" name="Google Shape;2091;p119"/>
              <p:cNvSpPr/>
              <p:nvPr/>
            </p:nvSpPr>
            <p:spPr>
              <a:xfrm>
                <a:off x="934625"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92" name="Google Shape;2092;p119"/>
              <p:cNvSpPr/>
              <p:nvPr/>
            </p:nvSpPr>
            <p:spPr>
              <a:xfrm>
                <a:off x="4497835"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93" name="Google Shape;2093;p119"/>
              <p:cNvSpPr/>
              <p:nvPr/>
            </p:nvSpPr>
            <p:spPr>
              <a:xfrm>
                <a:off x="4828797"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94" name="Google Shape;2094;p119"/>
              <p:cNvSpPr/>
              <p:nvPr/>
            </p:nvSpPr>
            <p:spPr>
              <a:xfrm>
                <a:off x="5159759"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95" name="Google Shape;2095;p119"/>
              <p:cNvSpPr/>
              <p:nvPr/>
            </p:nvSpPr>
            <p:spPr>
              <a:xfrm>
                <a:off x="5490721" y="-1"/>
                <a:ext cx="226800" cy="713700"/>
              </a:xfrm>
              <a:prstGeom prst="rect">
                <a:avLst/>
              </a:prstGeom>
              <a:no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cxnSp>
          <p:nvCxnSpPr>
            <p:cNvPr id="2096" name="Google Shape;2096;p119"/>
            <p:cNvCxnSpPr/>
            <p:nvPr/>
          </p:nvCxnSpPr>
          <p:spPr>
            <a:xfrm>
              <a:off x="1484170" y="362848"/>
              <a:ext cx="2691000" cy="0"/>
            </a:xfrm>
            <a:prstGeom prst="straightConnector1">
              <a:avLst/>
            </a:prstGeom>
            <a:noFill/>
            <a:ln cap="flat" cmpd="sng" w="9525">
              <a:solidFill>
                <a:srgbClr val="1C4587"/>
              </a:solidFill>
              <a:prstDash val="dot"/>
              <a:round/>
              <a:headEnd len="sm" w="sm" type="none"/>
              <a:tailEnd len="sm" w="sm" type="none"/>
            </a:ln>
          </p:spPr>
        </p:cxnSp>
      </p:grpSp>
      <p:sp>
        <p:nvSpPr>
          <p:cNvPr id="2097" name="Google Shape;2097;p119"/>
          <p:cNvSpPr/>
          <p:nvPr/>
        </p:nvSpPr>
        <p:spPr>
          <a:xfrm>
            <a:off x="3326788" y="3289665"/>
            <a:ext cx="90900" cy="298200"/>
          </a:xfrm>
          <a:prstGeom prst="rect">
            <a:avLst/>
          </a:prstGeom>
          <a:solidFill>
            <a:srgbClr val="76A5AF">
              <a:alpha val="47060"/>
            </a:srgbClr>
          </a:solid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98" name="Google Shape;2098;p119"/>
          <p:cNvSpPr/>
          <p:nvPr/>
        </p:nvSpPr>
        <p:spPr>
          <a:xfrm>
            <a:off x="3586342" y="3289665"/>
            <a:ext cx="90900" cy="298200"/>
          </a:xfrm>
          <a:prstGeom prst="rect">
            <a:avLst/>
          </a:prstGeom>
          <a:solidFill>
            <a:srgbClr val="76A5AF">
              <a:alpha val="47060"/>
            </a:srgbClr>
          </a:solid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99" name="Google Shape;2099;p119"/>
          <p:cNvSpPr/>
          <p:nvPr/>
        </p:nvSpPr>
        <p:spPr>
          <a:xfrm>
            <a:off x="3469258" y="3772139"/>
            <a:ext cx="90900" cy="298200"/>
          </a:xfrm>
          <a:prstGeom prst="rect">
            <a:avLst/>
          </a:prstGeom>
          <a:solidFill>
            <a:srgbClr val="76A5AF">
              <a:alpha val="47060"/>
            </a:srgbClr>
          </a:solid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cxnSp>
        <p:nvCxnSpPr>
          <p:cNvPr id="2100" name="Google Shape;2100;p119"/>
          <p:cNvCxnSpPr>
            <a:stCxn id="2097" idx="0"/>
            <a:endCxn id="2081" idx="2"/>
          </p:cNvCxnSpPr>
          <p:nvPr/>
        </p:nvCxnSpPr>
        <p:spPr>
          <a:xfrm rot="10800000">
            <a:off x="3290638" y="3061965"/>
            <a:ext cx="81600" cy="227700"/>
          </a:xfrm>
          <a:prstGeom prst="straightConnector1">
            <a:avLst/>
          </a:prstGeom>
          <a:noFill/>
          <a:ln cap="flat" cmpd="sng" w="12700">
            <a:solidFill>
              <a:srgbClr val="7499E0"/>
            </a:solidFill>
            <a:prstDash val="solid"/>
            <a:miter lim="400000"/>
            <a:headEnd len="sm" w="sm" type="none"/>
            <a:tailEnd len="sm" w="sm" type="none"/>
          </a:ln>
        </p:spPr>
      </p:cxnSp>
      <p:cxnSp>
        <p:nvCxnSpPr>
          <p:cNvPr id="2101" name="Google Shape;2101;p119"/>
          <p:cNvCxnSpPr>
            <a:stCxn id="2097" idx="0"/>
            <a:endCxn id="2082" idx="2"/>
          </p:cNvCxnSpPr>
          <p:nvPr/>
        </p:nvCxnSpPr>
        <p:spPr>
          <a:xfrm flipH="1" rot="10800000">
            <a:off x="3372238" y="3061965"/>
            <a:ext cx="50700" cy="227700"/>
          </a:xfrm>
          <a:prstGeom prst="straightConnector1">
            <a:avLst/>
          </a:prstGeom>
          <a:noFill/>
          <a:ln cap="flat" cmpd="sng" w="12700">
            <a:solidFill>
              <a:srgbClr val="7499E0"/>
            </a:solidFill>
            <a:prstDash val="solid"/>
            <a:miter lim="400000"/>
            <a:headEnd len="sm" w="sm" type="none"/>
            <a:tailEnd len="sm" w="sm" type="none"/>
          </a:ln>
        </p:spPr>
      </p:cxnSp>
      <p:cxnSp>
        <p:nvCxnSpPr>
          <p:cNvPr id="2102" name="Google Shape;2102;p119"/>
          <p:cNvCxnSpPr>
            <a:stCxn id="2098" idx="0"/>
            <a:endCxn id="2083" idx="2"/>
          </p:cNvCxnSpPr>
          <p:nvPr/>
        </p:nvCxnSpPr>
        <p:spPr>
          <a:xfrm rot="10800000">
            <a:off x="3555292" y="3061965"/>
            <a:ext cx="76500" cy="227700"/>
          </a:xfrm>
          <a:prstGeom prst="straightConnector1">
            <a:avLst/>
          </a:prstGeom>
          <a:noFill/>
          <a:ln cap="flat" cmpd="sng" w="12700">
            <a:solidFill>
              <a:srgbClr val="95BAF7"/>
            </a:solidFill>
            <a:prstDash val="solid"/>
            <a:miter lim="400000"/>
            <a:headEnd len="sm" w="sm" type="none"/>
            <a:tailEnd len="sm" w="sm" type="none"/>
          </a:ln>
        </p:spPr>
      </p:cxnSp>
      <p:cxnSp>
        <p:nvCxnSpPr>
          <p:cNvPr id="2103" name="Google Shape;2103;p119"/>
          <p:cNvCxnSpPr>
            <a:stCxn id="2098" idx="0"/>
            <a:endCxn id="2084" idx="2"/>
          </p:cNvCxnSpPr>
          <p:nvPr/>
        </p:nvCxnSpPr>
        <p:spPr>
          <a:xfrm flipH="1" rot="10800000">
            <a:off x="3631792" y="3061965"/>
            <a:ext cx="55800" cy="227700"/>
          </a:xfrm>
          <a:prstGeom prst="straightConnector1">
            <a:avLst/>
          </a:prstGeom>
          <a:noFill/>
          <a:ln cap="flat" cmpd="sng" w="12700">
            <a:solidFill>
              <a:srgbClr val="95BAF7"/>
            </a:solidFill>
            <a:prstDash val="solid"/>
            <a:miter lim="400000"/>
            <a:headEnd len="sm" w="sm" type="none"/>
            <a:tailEnd len="sm" w="sm" type="none"/>
          </a:ln>
        </p:spPr>
      </p:cxnSp>
      <p:cxnSp>
        <p:nvCxnSpPr>
          <p:cNvPr id="2104" name="Google Shape;2104;p119"/>
          <p:cNvCxnSpPr>
            <a:stCxn id="2099" idx="0"/>
            <a:endCxn id="2097" idx="2"/>
          </p:cNvCxnSpPr>
          <p:nvPr/>
        </p:nvCxnSpPr>
        <p:spPr>
          <a:xfrm rot="10800000">
            <a:off x="3372208" y="3587939"/>
            <a:ext cx="142500" cy="184200"/>
          </a:xfrm>
          <a:prstGeom prst="straightConnector1">
            <a:avLst/>
          </a:prstGeom>
          <a:noFill/>
          <a:ln cap="flat" cmpd="sng" w="12700">
            <a:solidFill>
              <a:srgbClr val="95BAF7"/>
            </a:solidFill>
            <a:prstDash val="solid"/>
            <a:miter lim="400000"/>
            <a:headEnd len="sm" w="sm" type="none"/>
            <a:tailEnd len="sm" w="sm" type="none"/>
          </a:ln>
        </p:spPr>
      </p:cxnSp>
      <p:cxnSp>
        <p:nvCxnSpPr>
          <p:cNvPr id="2105" name="Google Shape;2105;p119"/>
          <p:cNvCxnSpPr>
            <a:stCxn id="2099" idx="0"/>
            <a:endCxn id="2098" idx="2"/>
          </p:cNvCxnSpPr>
          <p:nvPr/>
        </p:nvCxnSpPr>
        <p:spPr>
          <a:xfrm flipH="1" rot="10800000">
            <a:off x="3514708" y="3587939"/>
            <a:ext cx="117000" cy="184200"/>
          </a:xfrm>
          <a:prstGeom prst="straightConnector1">
            <a:avLst/>
          </a:prstGeom>
          <a:noFill/>
          <a:ln cap="flat" cmpd="sng" w="12700">
            <a:solidFill>
              <a:srgbClr val="95BAF7"/>
            </a:solidFill>
            <a:prstDash val="solid"/>
            <a:miter lim="400000"/>
            <a:headEnd len="sm" w="sm" type="none"/>
            <a:tailEnd len="sm" w="sm" type="none"/>
          </a:ln>
        </p:spPr>
      </p:cxnSp>
      <p:sp>
        <p:nvSpPr>
          <p:cNvPr id="2106" name="Google Shape;2106;p119"/>
          <p:cNvSpPr/>
          <p:nvPr/>
        </p:nvSpPr>
        <p:spPr>
          <a:xfrm>
            <a:off x="1436585" y="2785504"/>
            <a:ext cx="90900" cy="298200"/>
          </a:xfrm>
          <a:prstGeom prst="rect">
            <a:avLst/>
          </a:prstGeom>
          <a:solidFill>
            <a:srgbClr val="76A5AF">
              <a:alpha val="47060"/>
            </a:srgbClr>
          </a:solid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107" name="Google Shape;2107;p119"/>
          <p:cNvSpPr/>
          <p:nvPr/>
        </p:nvSpPr>
        <p:spPr>
          <a:xfrm>
            <a:off x="1568901" y="2785504"/>
            <a:ext cx="90900" cy="298200"/>
          </a:xfrm>
          <a:prstGeom prst="rect">
            <a:avLst/>
          </a:prstGeom>
          <a:solidFill>
            <a:srgbClr val="76A5AF">
              <a:alpha val="47060"/>
            </a:srgbClr>
          </a:solid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108" name="Google Shape;2108;p119"/>
          <p:cNvSpPr/>
          <p:nvPr/>
        </p:nvSpPr>
        <p:spPr>
          <a:xfrm>
            <a:off x="1701216" y="2785504"/>
            <a:ext cx="90900" cy="298200"/>
          </a:xfrm>
          <a:prstGeom prst="rect">
            <a:avLst/>
          </a:prstGeom>
          <a:solidFill>
            <a:srgbClr val="76A5AF">
              <a:alpha val="47060"/>
            </a:srgbClr>
          </a:solid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109" name="Google Shape;2109;p119"/>
          <p:cNvSpPr/>
          <p:nvPr/>
        </p:nvSpPr>
        <p:spPr>
          <a:xfrm>
            <a:off x="1833532" y="2785504"/>
            <a:ext cx="90900" cy="298200"/>
          </a:xfrm>
          <a:prstGeom prst="rect">
            <a:avLst/>
          </a:prstGeom>
          <a:solidFill>
            <a:srgbClr val="76A5AF">
              <a:alpha val="47060"/>
            </a:srgbClr>
          </a:solid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110" name="Google Shape;2110;p119"/>
          <p:cNvSpPr/>
          <p:nvPr/>
        </p:nvSpPr>
        <p:spPr>
          <a:xfrm>
            <a:off x="1518127" y="3311351"/>
            <a:ext cx="90900" cy="298200"/>
          </a:xfrm>
          <a:prstGeom prst="rect">
            <a:avLst/>
          </a:prstGeom>
          <a:solidFill>
            <a:srgbClr val="76A5AF">
              <a:alpha val="47060"/>
            </a:srgbClr>
          </a:solid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111" name="Google Shape;2111;p119"/>
          <p:cNvSpPr/>
          <p:nvPr/>
        </p:nvSpPr>
        <p:spPr>
          <a:xfrm>
            <a:off x="1777681" y="3311351"/>
            <a:ext cx="90900" cy="298200"/>
          </a:xfrm>
          <a:prstGeom prst="rect">
            <a:avLst/>
          </a:prstGeom>
          <a:solidFill>
            <a:srgbClr val="76A5AF">
              <a:alpha val="47060"/>
            </a:srgbClr>
          </a:solid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112" name="Google Shape;2112;p119"/>
          <p:cNvSpPr/>
          <p:nvPr/>
        </p:nvSpPr>
        <p:spPr>
          <a:xfrm>
            <a:off x="1660598" y="3793825"/>
            <a:ext cx="90900" cy="298200"/>
          </a:xfrm>
          <a:prstGeom prst="rect">
            <a:avLst/>
          </a:prstGeom>
          <a:solidFill>
            <a:srgbClr val="76A5AF">
              <a:alpha val="47060"/>
            </a:srgbClr>
          </a:solidFill>
          <a:ln cap="flat" cmpd="sng" w="9525">
            <a:solidFill>
              <a:srgbClr val="1C458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cxnSp>
        <p:nvCxnSpPr>
          <p:cNvPr id="2113" name="Google Shape;2113;p119"/>
          <p:cNvCxnSpPr>
            <a:stCxn id="2110" idx="0"/>
            <a:endCxn id="2106" idx="2"/>
          </p:cNvCxnSpPr>
          <p:nvPr/>
        </p:nvCxnSpPr>
        <p:spPr>
          <a:xfrm rot="10800000">
            <a:off x="1481977" y="3083651"/>
            <a:ext cx="81600" cy="227700"/>
          </a:xfrm>
          <a:prstGeom prst="straightConnector1">
            <a:avLst/>
          </a:prstGeom>
          <a:noFill/>
          <a:ln cap="flat" cmpd="sng" w="12700">
            <a:solidFill>
              <a:srgbClr val="7499E0"/>
            </a:solidFill>
            <a:prstDash val="solid"/>
            <a:miter lim="400000"/>
            <a:headEnd len="sm" w="sm" type="none"/>
            <a:tailEnd len="sm" w="sm" type="none"/>
          </a:ln>
        </p:spPr>
      </p:cxnSp>
      <p:cxnSp>
        <p:nvCxnSpPr>
          <p:cNvPr id="2114" name="Google Shape;2114;p119"/>
          <p:cNvCxnSpPr>
            <a:stCxn id="2110" idx="0"/>
            <a:endCxn id="2107" idx="2"/>
          </p:cNvCxnSpPr>
          <p:nvPr/>
        </p:nvCxnSpPr>
        <p:spPr>
          <a:xfrm flipH="1" rot="10800000">
            <a:off x="1563577" y="3083651"/>
            <a:ext cx="50700" cy="227700"/>
          </a:xfrm>
          <a:prstGeom prst="straightConnector1">
            <a:avLst/>
          </a:prstGeom>
          <a:noFill/>
          <a:ln cap="flat" cmpd="sng" w="12700">
            <a:solidFill>
              <a:srgbClr val="7499E0"/>
            </a:solidFill>
            <a:prstDash val="solid"/>
            <a:miter lim="400000"/>
            <a:headEnd len="sm" w="sm" type="none"/>
            <a:tailEnd len="sm" w="sm" type="none"/>
          </a:ln>
        </p:spPr>
      </p:cxnSp>
      <p:cxnSp>
        <p:nvCxnSpPr>
          <p:cNvPr id="2115" name="Google Shape;2115;p119"/>
          <p:cNvCxnSpPr>
            <a:stCxn id="2111" idx="0"/>
            <a:endCxn id="2108" idx="2"/>
          </p:cNvCxnSpPr>
          <p:nvPr/>
        </p:nvCxnSpPr>
        <p:spPr>
          <a:xfrm rot="10800000">
            <a:off x="1746631" y="3083651"/>
            <a:ext cx="76500" cy="227700"/>
          </a:xfrm>
          <a:prstGeom prst="straightConnector1">
            <a:avLst/>
          </a:prstGeom>
          <a:noFill/>
          <a:ln cap="flat" cmpd="sng" w="12700">
            <a:solidFill>
              <a:srgbClr val="95BAF7"/>
            </a:solidFill>
            <a:prstDash val="solid"/>
            <a:miter lim="400000"/>
            <a:headEnd len="sm" w="sm" type="none"/>
            <a:tailEnd len="sm" w="sm" type="none"/>
          </a:ln>
        </p:spPr>
      </p:cxnSp>
      <p:cxnSp>
        <p:nvCxnSpPr>
          <p:cNvPr id="2116" name="Google Shape;2116;p119"/>
          <p:cNvCxnSpPr>
            <a:stCxn id="2111" idx="0"/>
            <a:endCxn id="2109" idx="2"/>
          </p:cNvCxnSpPr>
          <p:nvPr/>
        </p:nvCxnSpPr>
        <p:spPr>
          <a:xfrm flipH="1" rot="10800000">
            <a:off x="1823131" y="3083651"/>
            <a:ext cx="55800" cy="227700"/>
          </a:xfrm>
          <a:prstGeom prst="straightConnector1">
            <a:avLst/>
          </a:prstGeom>
          <a:noFill/>
          <a:ln cap="flat" cmpd="sng" w="12700">
            <a:solidFill>
              <a:srgbClr val="95BAF7"/>
            </a:solidFill>
            <a:prstDash val="solid"/>
            <a:miter lim="400000"/>
            <a:headEnd len="sm" w="sm" type="none"/>
            <a:tailEnd len="sm" w="sm" type="none"/>
          </a:ln>
        </p:spPr>
      </p:cxnSp>
      <p:cxnSp>
        <p:nvCxnSpPr>
          <p:cNvPr id="2117" name="Google Shape;2117;p119"/>
          <p:cNvCxnSpPr>
            <a:stCxn id="2112" idx="0"/>
            <a:endCxn id="2110" idx="2"/>
          </p:cNvCxnSpPr>
          <p:nvPr/>
        </p:nvCxnSpPr>
        <p:spPr>
          <a:xfrm rot="10800000">
            <a:off x="1563548" y="3609625"/>
            <a:ext cx="142500" cy="184200"/>
          </a:xfrm>
          <a:prstGeom prst="straightConnector1">
            <a:avLst/>
          </a:prstGeom>
          <a:noFill/>
          <a:ln cap="flat" cmpd="sng" w="12700">
            <a:solidFill>
              <a:srgbClr val="95BAF7"/>
            </a:solidFill>
            <a:prstDash val="solid"/>
            <a:miter lim="400000"/>
            <a:headEnd len="sm" w="sm" type="none"/>
            <a:tailEnd len="sm" w="sm" type="none"/>
          </a:ln>
        </p:spPr>
      </p:cxnSp>
      <p:cxnSp>
        <p:nvCxnSpPr>
          <p:cNvPr id="2118" name="Google Shape;2118;p119"/>
          <p:cNvCxnSpPr>
            <a:stCxn id="2112" idx="0"/>
            <a:endCxn id="2111" idx="2"/>
          </p:cNvCxnSpPr>
          <p:nvPr/>
        </p:nvCxnSpPr>
        <p:spPr>
          <a:xfrm flipH="1" rot="10800000">
            <a:off x="1706048" y="3609625"/>
            <a:ext cx="117000" cy="184200"/>
          </a:xfrm>
          <a:prstGeom prst="straightConnector1">
            <a:avLst/>
          </a:prstGeom>
          <a:noFill/>
          <a:ln cap="flat" cmpd="sng" w="12700">
            <a:solidFill>
              <a:srgbClr val="95BAF7"/>
            </a:solidFill>
            <a:prstDash val="solid"/>
            <a:miter lim="400000"/>
            <a:headEnd len="sm" w="sm" type="none"/>
            <a:tailEnd len="sm" w="sm" type="none"/>
          </a:ln>
        </p:spPr>
      </p:cxnSp>
      <p:sp>
        <p:nvSpPr>
          <p:cNvPr id="2119" name="Google Shape;2119;p119"/>
          <p:cNvSpPr txBox="1"/>
          <p:nvPr/>
        </p:nvSpPr>
        <p:spPr>
          <a:xfrm>
            <a:off x="131150" y="2239933"/>
            <a:ext cx="1182600" cy="2601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487CE0"/>
              </a:buClr>
              <a:buSzPts val="1100"/>
              <a:buFont typeface="Arial"/>
              <a:buNone/>
            </a:pPr>
            <a:r>
              <a:rPr b="0" i="0" lang="en" sz="1100" u="none" cap="none" strike="noStrike">
                <a:solidFill>
                  <a:srgbClr val="487CE0"/>
                </a:solidFill>
                <a:latin typeface="Arial"/>
                <a:ea typeface="Arial"/>
                <a:cs typeface="Arial"/>
                <a:sym typeface="Arial"/>
              </a:rPr>
              <a:t>speech features</a:t>
            </a:r>
            <a:endParaRPr sz="500"/>
          </a:p>
        </p:txBody>
      </p:sp>
      <p:sp>
        <p:nvSpPr>
          <p:cNvPr id="2120" name="Google Shape;2120;p119"/>
          <p:cNvSpPr txBox="1"/>
          <p:nvPr/>
        </p:nvSpPr>
        <p:spPr>
          <a:xfrm>
            <a:off x="215900" y="2732858"/>
            <a:ext cx="1013100" cy="4035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487CE0"/>
              </a:buClr>
              <a:buSzPts val="1100"/>
              <a:buFont typeface="Arial"/>
              <a:buNone/>
            </a:pPr>
            <a:r>
              <a:rPr lang="en" sz="1100">
                <a:solidFill>
                  <a:srgbClr val="487CE0"/>
                </a:solidFill>
              </a:rPr>
              <a:t>LSTM</a:t>
            </a:r>
            <a:br>
              <a:rPr lang="en" sz="1100">
                <a:solidFill>
                  <a:srgbClr val="487CE0"/>
                </a:solidFill>
              </a:rPr>
            </a:br>
            <a:r>
              <a:rPr b="0" i="0" lang="en" sz="1100" u="none" cap="none" strike="noStrike">
                <a:solidFill>
                  <a:srgbClr val="487CE0"/>
                </a:solidFill>
                <a:latin typeface="Arial"/>
                <a:ea typeface="Arial"/>
                <a:cs typeface="Arial"/>
                <a:sym typeface="Arial"/>
              </a:rPr>
              <a:t>hidden states</a:t>
            </a:r>
            <a:endParaRPr sz="500"/>
          </a:p>
        </p:txBody>
      </p:sp>
      <p:sp>
        <p:nvSpPr>
          <p:cNvPr id="2121" name="Google Shape;2121;p119"/>
          <p:cNvSpPr/>
          <p:nvPr/>
        </p:nvSpPr>
        <p:spPr>
          <a:xfrm>
            <a:off x="3952936" y="2893433"/>
            <a:ext cx="56100" cy="63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19"/>
          <p:cNvSpPr/>
          <p:nvPr/>
        </p:nvSpPr>
        <p:spPr>
          <a:xfrm>
            <a:off x="3952936" y="3428528"/>
            <a:ext cx="56100" cy="63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19"/>
          <p:cNvSpPr/>
          <p:nvPr/>
        </p:nvSpPr>
        <p:spPr>
          <a:xfrm>
            <a:off x="3952936" y="3911022"/>
            <a:ext cx="56100" cy="63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19"/>
          <p:cNvSpPr/>
          <p:nvPr/>
        </p:nvSpPr>
        <p:spPr>
          <a:xfrm>
            <a:off x="3952936" y="4314391"/>
            <a:ext cx="56100" cy="63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1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Pyramidal Encoder</a:t>
            </a:r>
            <a:endParaRPr/>
          </a:p>
        </p:txBody>
      </p:sp>
      <p:grpSp>
        <p:nvGrpSpPr>
          <p:cNvPr id="2126" name="Google Shape;2126;p119"/>
          <p:cNvGrpSpPr/>
          <p:nvPr/>
        </p:nvGrpSpPr>
        <p:grpSpPr>
          <a:xfrm>
            <a:off x="3213959" y="2925383"/>
            <a:ext cx="3675416" cy="1940649"/>
            <a:chOff x="3213959" y="2925383"/>
            <a:chExt cx="3675416" cy="1940649"/>
          </a:xfrm>
        </p:grpSpPr>
        <p:sp>
          <p:nvSpPr>
            <p:cNvPr id="2127" name="Google Shape;2127;p119"/>
            <p:cNvSpPr txBox="1"/>
            <p:nvPr/>
          </p:nvSpPr>
          <p:spPr>
            <a:xfrm>
              <a:off x="3213959" y="4552832"/>
              <a:ext cx="1533900" cy="3132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95BAF7"/>
                </a:buClr>
                <a:buSzPts val="1300"/>
                <a:buFont typeface="Oswald"/>
                <a:buNone/>
              </a:pPr>
              <a:r>
                <a:rPr b="0" i="0" lang="en" sz="1300" u="none" cap="none" strike="noStrike">
                  <a:solidFill>
                    <a:srgbClr val="95BAF7"/>
                  </a:solidFill>
                  <a:latin typeface="Oswald"/>
                  <a:ea typeface="Oswald"/>
                  <a:cs typeface="Oswald"/>
                  <a:sym typeface="Oswald"/>
                </a:rPr>
                <a:t>8x temporal reduction</a:t>
              </a:r>
              <a:endParaRPr sz="500"/>
            </a:p>
          </p:txBody>
        </p:sp>
        <p:cxnSp>
          <p:nvCxnSpPr>
            <p:cNvPr id="2128" name="Google Shape;2128;p119"/>
            <p:cNvCxnSpPr>
              <a:stCxn id="2121" idx="6"/>
              <a:endCxn id="2122" idx="6"/>
            </p:cNvCxnSpPr>
            <p:nvPr/>
          </p:nvCxnSpPr>
          <p:spPr>
            <a:xfrm>
              <a:off x="4009036" y="2925383"/>
              <a:ext cx="600" cy="535200"/>
            </a:xfrm>
            <a:prstGeom prst="curvedConnector3">
              <a:avLst>
                <a:gd fmla="val 39687500" name="adj1"/>
              </a:avLst>
            </a:prstGeom>
            <a:noFill/>
            <a:ln cap="flat" cmpd="sng" w="9525">
              <a:solidFill>
                <a:srgbClr val="95BAF7"/>
              </a:solidFill>
              <a:prstDash val="solid"/>
              <a:round/>
              <a:headEnd len="med" w="med" type="none"/>
              <a:tailEnd len="med" w="med" type="stealth"/>
            </a:ln>
          </p:spPr>
        </p:cxnSp>
        <p:cxnSp>
          <p:nvCxnSpPr>
            <p:cNvPr id="2129" name="Google Shape;2129;p119"/>
            <p:cNvCxnSpPr>
              <a:stCxn id="2122" idx="6"/>
              <a:endCxn id="2123" idx="6"/>
            </p:cNvCxnSpPr>
            <p:nvPr/>
          </p:nvCxnSpPr>
          <p:spPr>
            <a:xfrm>
              <a:off x="4009036" y="3460478"/>
              <a:ext cx="600" cy="482400"/>
            </a:xfrm>
            <a:prstGeom prst="curvedConnector3">
              <a:avLst>
                <a:gd fmla="val 32508333" name="adj1"/>
              </a:avLst>
            </a:prstGeom>
            <a:noFill/>
            <a:ln cap="flat" cmpd="sng" w="9525">
              <a:solidFill>
                <a:srgbClr val="95BAF7"/>
              </a:solidFill>
              <a:prstDash val="solid"/>
              <a:round/>
              <a:headEnd len="med" w="med" type="none"/>
              <a:tailEnd len="med" w="med" type="stealth"/>
            </a:ln>
          </p:spPr>
        </p:cxnSp>
        <p:cxnSp>
          <p:nvCxnSpPr>
            <p:cNvPr id="2130" name="Google Shape;2130;p119"/>
            <p:cNvCxnSpPr>
              <a:stCxn id="2123" idx="6"/>
              <a:endCxn id="2124" idx="6"/>
            </p:cNvCxnSpPr>
            <p:nvPr/>
          </p:nvCxnSpPr>
          <p:spPr>
            <a:xfrm>
              <a:off x="4009036" y="3942972"/>
              <a:ext cx="600" cy="403500"/>
            </a:xfrm>
            <a:prstGeom prst="curvedConnector3">
              <a:avLst>
                <a:gd fmla="val 25804167" name="adj1"/>
              </a:avLst>
            </a:prstGeom>
            <a:noFill/>
            <a:ln cap="flat" cmpd="sng" w="9525">
              <a:solidFill>
                <a:srgbClr val="95BAF7"/>
              </a:solidFill>
              <a:prstDash val="solid"/>
              <a:round/>
              <a:headEnd len="med" w="med" type="none"/>
              <a:tailEnd len="med" w="med" type="stealth"/>
            </a:ln>
          </p:spPr>
        </p:cxnSp>
        <p:sp>
          <p:nvSpPr>
            <p:cNvPr id="2131" name="Google Shape;2131;p119"/>
            <p:cNvSpPr txBox="1"/>
            <p:nvPr/>
          </p:nvSpPr>
          <p:spPr>
            <a:xfrm>
              <a:off x="4262770" y="3040872"/>
              <a:ext cx="253800" cy="3132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95BAF7"/>
                </a:buClr>
                <a:buSzPts val="1300"/>
                <a:buFont typeface="Oswald"/>
                <a:buNone/>
              </a:pPr>
              <a:r>
                <a:rPr lang="en" sz="1300">
                  <a:solidFill>
                    <a:srgbClr val="95BAF7"/>
                  </a:solidFill>
                  <a:latin typeface="Oswald"/>
                  <a:ea typeface="Oswald"/>
                  <a:cs typeface="Oswald"/>
                  <a:sym typeface="Oswald"/>
                </a:rPr>
                <a:t>2</a:t>
              </a:r>
              <a:r>
                <a:rPr b="0" i="0" lang="en" sz="1300" u="none" cap="none" strike="noStrike">
                  <a:solidFill>
                    <a:srgbClr val="95BAF7"/>
                  </a:solidFill>
                  <a:latin typeface="Oswald"/>
                  <a:ea typeface="Oswald"/>
                  <a:cs typeface="Oswald"/>
                  <a:sym typeface="Oswald"/>
                </a:rPr>
                <a:t>x</a:t>
              </a:r>
              <a:endParaRPr sz="500"/>
            </a:p>
          </p:txBody>
        </p:sp>
        <p:sp>
          <p:nvSpPr>
            <p:cNvPr id="2132" name="Google Shape;2132;p119"/>
            <p:cNvSpPr txBox="1"/>
            <p:nvPr/>
          </p:nvSpPr>
          <p:spPr>
            <a:xfrm>
              <a:off x="4262770" y="3523394"/>
              <a:ext cx="253800" cy="3132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95BAF7"/>
                </a:buClr>
                <a:buSzPts val="1300"/>
                <a:buFont typeface="Oswald"/>
                <a:buNone/>
              </a:pPr>
              <a:r>
                <a:rPr lang="en" sz="1300">
                  <a:solidFill>
                    <a:srgbClr val="95BAF7"/>
                  </a:solidFill>
                  <a:latin typeface="Oswald"/>
                  <a:ea typeface="Oswald"/>
                  <a:cs typeface="Oswald"/>
                  <a:sym typeface="Oswald"/>
                </a:rPr>
                <a:t>2</a:t>
              </a:r>
              <a:r>
                <a:rPr b="0" i="0" lang="en" sz="1300" u="none" cap="none" strike="noStrike">
                  <a:solidFill>
                    <a:srgbClr val="95BAF7"/>
                  </a:solidFill>
                  <a:latin typeface="Oswald"/>
                  <a:ea typeface="Oswald"/>
                  <a:cs typeface="Oswald"/>
                  <a:sym typeface="Oswald"/>
                </a:rPr>
                <a:t>x</a:t>
              </a:r>
              <a:endParaRPr sz="500"/>
            </a:p>
          </p:txBody>
        </p:sp>
        <p:sp>
          <p:nvSpPr>
            <p:cNvPr id="2133" name="Google Shape;2133;p119"/>
            <p:cNvSpPr txBox="1"/>
            <p:nvPr/>
          </p:nvSpPr>
          <p:spPr>
            <a:xfrm>
              <a:off x="4262770" y="4005916"/>
              <a:ext cx="253800" cy="3132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95BAF7"/>
                </a:buClr>
                <a:buSzPts val="1300"/>
                <a:buFont typeface="Oswald"/>
                <a:buNone/>
              </a:pPr>
              <a:r>
                <a:rPr lang="en" sz="1300">
                  <a:solidFill>
                    <a:srgbClr val="95BAF7"/>
                  </a:solidFill>
                  <a:latin typeface="Oswald"/>
                  <a:ea typeface="Oswald"/>
                  <a:cs typeface="Oswald"/>
                  <a:sym typeface="Oswald"/>
                </a:rPr>
                <a:t>2</a:t>
              </a:r>
              <a:r>
                <a:rPr b="0" i="0" lang="en" sz="1300" u="none" cap="none" strike="noStrike">
                  <a:solidFill>
                    <a:srgbClr val="95BAF7"/>
                  </a:solidFill>
                  <a:latin typeface="Oswald"/>
                  <a:ea typeface="Oswald"/>
                  <a:cs typeface="Oswald"/>
                  <a:sym typeface="Oswald"/>
                </a:rPr>
                <a:t>x</a:t>
              </a:r>
              <a:endParaRPr sz="500"/>
            </a:p>
          </p:txBody>
        </p:sp>
        <p:sp>
          <p:nvSpPr>
            <p:cNvPr id="2134" name="Google Shape;2134;p119"/>
            <p:cNvSpPr txBox="1"/>
            <p:nvPr/>
          </p:nvSpPr>
          <p:spPr>
            <a:xfrm>
              <a:off x="5206375" y="3187450"/>
              <a:ext cx="1683000" cy="985200"/>
            </a:xfrm>
            <a:prstGeom prst="rect">
              <a:avLst/>
            </a:prstGeom>
            <a:noFill/>
            <a:ln>
              <a:noFill/>
            </a:ln>
          </p:spPr>
          <p:txBody>
            <a:bodyPr anchorCtr="0" anchor="t" bIns="91425" lIns="91425" spcFirstLastPara="1" rIns="91425" wrap="square" tIns="91425">
              <a:spAutoFit/>
            </a:bodyPr>
            <a:lstStyle/>
            <a:p>
              <a:pPr indent="-196850" lvl="0" marL="114300" rtl="0" algn="l">
                <a:spcBef>
                  <a:spcPts val="0"/>
                </a:spcBef>
                <a:spcAft>
                  <a:spcPts val="0"/>
                </a:spcAft>
                <a:buSzPts val="1300"/>
                <a:buFont typeface="Source Sans Pro"/>
                <a:buChar char="-"/>
              </a:pPr>
              <a:r>
                <a:rPr lang="en" sz="1300">
                  <a:latin typeface="Source Sans Pro"/>
                  <a:ea typeface="Source Sans Pro"/>
                  <a:cs typeface="Source Sans Pro"/>
                  <a:sym typeface="Source Sans Pro"/>
                </a:rPr>
                <a:t>concatenation</a:t>
              </a:r>
              <a:endParaRPr sz="1300">
                <a:latin typeface="Source Sans Pro"/>
                <a:ea typeface="Source Sans Pro"/>
                <a:cs typeface="Source Sans Pro"/>
                <a:sym typeface="Source Sans Pro"/>
              </a:endParaRPr>
            </a:p>
            <a:p>
              <a:pPr indent="-196850" lvl="0" marL="114300" rtl="0" algn="l">
                <a:spcBef>
                  <a:spcPts val="0"/>
                </a:spcBef>
                <a:spcAft>
                  <a:spcPts val="0"/>
                </a:spcAft>
                <a:buSzPts val="1300"/>
                <a:buFont typeface="Source Sans Pro"/>
                <a:buChar char="-"/>
              </a:pPr>
              <a:r>
                <a:rPr lang="en" sz="1300">
                  <a:latin typeface="Source Sans Pro"/>
                  <a:ea typeface="Source Sans Pro"/>
                  <a:cs typeface="Source Sans Pro"/>
                  <a:sym typeface="Source Sans Pro"/>
                </a:rPr>
                <a:t>sum</a:t>
              </a:r>
              <a:endParaRPr sz="1300">
                <a:latin typeface="Source Sans Pro"/>
                <a:ea typeface="Source Sans Pro"/>
                <a:cs typeface="Source Sans Pro"/>
                <a:sym typeface="Source Sans Pro"/>
              </a:endParaRPr>
            </a:p>
            <a:p>
              <a:pPr indent="-196850" lvl="0" marL="114300" rtl="0" algn="l">
                <a:spcBef>
                  <a:spcPts val="0"/>
                </a:spcBef>
                <a:spcAft>
                  <a:spcPts val="0"/>
                </a:spcAft>
                <a:buSzPts val="1300"/>
                <a:buFont typeface="Source Sans Pro"/>
                <a:buChar char="-"/>
              </a:pPr>
              <a:r>
                <a:rPr lang="en" sz="1300">
                  <a:latin typeface="Source Sans Pro"/>
                  <a:ea typeface="Source Sans Pro"/>
                  <a:cs typeface="Source Sans Pro"/>
                  <a:sym typeface="Source Sans Pro"/>
                </a:rPr>
                <a:t>skip</a:t>
              </a:r>
              <a:endParaRPr sz="1300">
                <a:latin typeface="Source Sans Pro"/>
                <a:ea typeface="Source Sans Pro"/>
                <a:cs typeface="Source Sans Pro"/>
                <a:sym typeface="Source Sans Pro"/>
              </a:endParaRPr>
            </a:p>
            <a:p>
              <a:pPr indent="-196850" lvl="0" marL="114300" rtl="0" algn="l">
                <a:spcBef>
                  <a:spcPts val="0"/>
                </a:spcBef>
                <a:spcAft>
                  <a:spcPts val="0"/>
                </a:spcAft>
                <a:buSzPts val="1300"/>
                <a:buFont typeface="Source Sans Pro"/>
                <a:buChar char="-"/>
              </a:pPr>
              <a:r>
                <a:rPr lang="en" sz="1300">
                  <a:latin typeface="Source Sans Pro"/>
                  <a:ea typeface="Source Sans Pro"/>
                  <a:cs typeface="Source Sans Pro"/>
                  <a:sym typeface="Source Sans Pro"/>
                </a:rPr>
                <a:t>linear projection</a:t>
              </a:r>
              <a:endParaRPr sz="1300">
                <a:latin typeface="Source Sans Pro"/>
                <a:ea typeface="Source Sans Pro"/>
                <a:cs typeface="Source Sans Pro"/>
                <a:sym typeface="Source Sans Pro"/>
              </a:endParaRPr>
            </a:p>
          </p:txBody>
        </p:sp>
      </p:grpSp>
      <p:sp>
        <p:nvSpPr>
          <p:cNvPr id="2135" name="Google Shape;2135;p119"/>
          <p:cNvSpPr txBox="1"/>
          <p:nvPr/>
        </p:nvSpPr>
        <p:spPr>
          <a:xfrm>
            <a:off x="6819500" y="3135450"/>
            <a:ext cx="2266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latin typeface="Source Sans Pro"/>
                <a:ea typeface="Source Sans Pro"/>
                <a:cs typeface="Source Sans Pro"/>
                <a:sym typeface="Source Sans Pro"/>
              </a:rPr>
              <a:t>Linear projection, ASR:</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(Zhang et al. 2017; Sperber et al. 2018)</a:t>
            </a:r>
            <a:br>
              <a:rPr lang="en" sz="1000">
                <a:solidFill>
                  <a:schemeClr val="lt2"/>
                </a:solidFill>
                <a:latin typeface="Source Sans Pro"/>
                <a:ea typeface="Source Sans Pro"/>
                <a:cs typeface="Source Sans Pro"/>
                <a:sym typeface="Source Sans Pro"/>
              </a:rPr>
            </a:b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Pyramidal encoder in ST:</a:t>
            </a:r>
            <a:endParaRPr sz="1000">
              <a:solidFill>
                <a:schemeClr val="lt2"/>
              </a:solidFill>
              <a:latin typeface="Source Sans Pro"/>
              <a:ea typeface="Source Sans Pro"/>
              <a:cs typeface="Source Sans Pro"/>
              <a:sym typeface="Source Sans Pro"/>
            </a:endParaRPr>
          </a:p>
          <a:p>
            <a:pPr indent="0" lvl="0" marL="0" rtl="0" algn="l">
              <a:spcBef>
                <a:spcPts val="0"/>
              </a:spcBef>
              <a:spcAft>
                <a:spcPts val="0"/>
              </a:spcAft>
              <a:buNone/>
            </a:pPr>
            <a:r>
              <a:rPr lang="en" sz="1000">
                <a:solidFill>
                  <a:schemeClr val="lt2"/>
                </a:solidFill>
                <a:latin typeface="Source Sans Pro"/>
                <a:ea typeface="Source Sans Pro"/>
                <a:cs typeface="Source Sans Pro"/>
                <a:sym typeface="Source Sans Pro"/>
              </a:rPr>
              <a:t>(Weiss et al. 2017; Salesky et al. 2019; </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 Sperber et al. 2019; Salesky et al. 2020)</a:t>
            </a:r>
            <a:endParaRPr sz="1000">
              <a:solidFill>
                <a:schemeClr val="lt2"/>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6"/>
                                        </p:tgtEl>
                                        <p:attrNameLst>
                                          <p:attrName>style.visibility</p:attrName>
                                        </p:attrNameLst>
                                      </p:cBhvr>
                                      <p:to>
                                        <p:strVal val="visible"/>
                                      </p:to>
                                    </p:set>
                                    <p:animEffect filter="fade" transition="in">
                                      <p:cBhvr>
                                        <p:cTn dur="200"/>
                                        <p:tgtEl>
                                          <p:spTgt spid="2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5"/>
                                        </p:tgtEl>
                                        <p:attrNameLst>
                                          <p:attrName>style.visibility</p:attrName>
                                        </p:attrNameLst>
                                      </p:cBhvr>
                                      <p:to>
                                        <p:strVal val="visible"/>
                                      </p:to>
                                    </p:set>
                                    <p:animEffect filter="fade" transition="in">
                                      <p:cBhvr>
                                        <p:cTn dur="200"/>
                                        <p:tgtEl>
                                          <p:spTgt spid="2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12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Dimensionality Reduction Impact</a:t>
            </a:r>
            <a:endParaRPr/>
          </a:p>
        </p:txBody>
      </p:sp>
      <p:sp>
        <p:nvSpPr>
          <p:cNvPr id="2141" name="Google Shape;2141;p120"/>
          <p:cNvSpPr txBox="1"/>
          <p:nvPr>
            <p:ph idx="1" type="body"/>
          </p:nvPr>
        </p:nvSpPr>
        <p:spPr>
          <a:xfrm>
            <a:off x="311700" y="1368500"/>
            <a:ext cx="4260300" cy="3200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
                <a:solidFill>
                  <a:srgbClr val="5C6673"/>
                </a:solidFill>
              </a:rPr>
              <a:t>Improved training efficiency!</a:t>
            </a:r>
            <a:endParaRPr>
              <a:solidFill>
                <a:srgbClr val="5C6673"/>
              </a:solidFill>
            </a:endParaRPr>
          </a:p>
          <a:p>
            <a:pPr indent="-342900" lvl="0" marL="457200" rtl="0" algn="l">
              <a:lnSpc>
                <a:spcPct val="150000"/>
              </a:lnSpc>
              <a:spcBef>
                <a:spcPts val="1600"/>
              </a:spcBef>
              <a:spcAft>
                <a:spcPts val="0"/>
              </a:spcAft>
              <a:buClr>
                <a:srgbClr val="5C6673"/>
              </a:buClr>
              <a:buSzPts val="1800"/>
              <a:buChar char="●"/>
            </a:pPr>
            <a:r>
              <a:rPr lang="en">
                <a:solidFill>
                  <a:srgbClr val="5C6673"/>
                </a:solidFill>
              </a:rPr>
              <a:t>Reduces memory footprint</a:t>
            </a:r>
            <a:endParaRPr>
              <a:solidFill>
                <a:srgbClr val="5C6673"/>
              </a:solidFill>
            </a:endParaRPr>
          </a:p>
          <a:p>
            <a:pPr indent="-342900" lvl="0" marL="457200" rtl="0" algn="l">
              <a:lnSpc>
                <a:spcPct val="150000"/>
              </a:lnSpc>
              <a:spcBef>
                <a:spcPts val="0"/>
              </a:spcBef>
              <a:spcAft>
                <a:spcPts val="0"/>
              </a:spcAft>
              <a:buClr>
                <a:srgbClr val="5C6673"/>
              </a:buClr>
              <a:buSzPts val="1800"/>
              <a:buChar char="●"/>
            </a:pPr>
            <a:r>
              <a:rPr lang="en">
                <a:solidFill>
                  <a:srgbClr val="5C6673"/>
                </a:solidFill>
              </a:rPr>
              <a:t>Faster convergence</a:t>
            </a:r>
            <a:endParaRPr i="1">
              <a:solidFill>
                <a:srgbClr val="5C6673"/>
              </a:solidFill>
            </a:endParaRPr>
          </a:p>
          <a:p>
            <a:pPr indent="-342900" lvl="0" marL="457200" rtl="0" algn="l">
              <a:lnSpc>
                <a:spcPct val="150000"/>
              </a:lnSpc>
              <a:spcBef>
                <a:spcPts val="0"/>
              </a:spcBef>
              <a:spcAft>
                <a:spcPts val="0"/>
              </a:spcAft>
              <a:buClr>
                <a:srgbClr val="5C6673"/>
              </a:buClr>
              <a:buSzPts val="1800"/>
              <a:buChar char="●"/>
            </a:pPr>
            <a:r>
              <a:rPr lang="en">
                <a:solidFill>
                  <a:srgbClr val="5C6673"/>
                </a:solidFill>
              </a:rPr>
              <a:t>Improved results</a:t>
            </a:r>
            <a:endParaRPr>
              <a:solidFill>
                <a:srgbClr val="5C6673"/>
              </a:solidFill>
            </a:endParaRPr>
          </a:p>
        </p:txBody>
      </p:sp>
      <p:sp>
        <p:nvSpPr>
          <p:cNvPr id="2142" name="Google Shape;2142;p1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143" name="Google Shape;2143;p120"/>
          <p:cNvGrpSpPr/>
          <p:nvPr/>
        </p:nvGrpSpPr>
        <p:grpSpPr>
          <a:xfrm>
            <a:off x="4663100" y="1368475"/>
            <a:ext cx="4267200" cy="3200400"/>
            <a:chOff x="4663100" y="1368475"/>
            <a:chExt cx="4267200" cy="3200400"/>
          </a:xfrm>
        </p:grpSpPr>
        <p:pic>
          <p:nvPicPr>
            <p:cNvPr id="2144" name="Google Shape;2144;p120"/>
            <p:cNvPicPr preferRelativeResize="0"/>
            <p:nvPr/>
          </p:nvPicPr>
          <p:blipFill>
            <a:blip r:embed="rId3">
              <a:alphaModFix/>
            </a:blip>
            <a:stretch>
              <a:fillRect/>
            </a:stretch>
          </p:blipFill>
          <p:spPr>
            <a:xfrm>
              <a:off x="4663100" y="1368475"/>
              <a:ext cx="4267200" cy="3200400"/>
            </a:xfrm>
            <a:prstGeom prst="rect">
              <a:avLst/>
            </a:prstGeom>
            <a:noFill/>
            <a:ln>
              <a:noFill/>
            </a:ln>
          </p:spPr>
        </p:pic>
        <p:sp>
          <p:nvSpPr>
            <p:cNvPr id="2145" name="Google Shape;2145;p120"/>
            <p:cNvSpPr/>
            <p:nvPr/>
          </p:nvSpPr>
          <p:spPr>
            <a:xfrm>
              <a:off x="7260075" y="3490525"/>
              <a:ext cx="1445100" cy="62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6" name="Google Shape;2146;p120"/>
          <p:cNvSpPr txBox="1"/>
          <p:nvPr/>
        </p:nvSpPr>
        <p:spPr>
          <a:xfrm>
            <a:off x="7505400" y="4507325"/>
            <a:ext cx="132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latin typeface="Source Sans Pro"/>
                <a:ea typeface="Source Sans Pro"/>
                <a:cs typeface="Source Sans Pro"/>
                <a:sym typeface="Source Sans Pro"/>
              </a:rPr>
              <a:t>(Salesky et al. 2019)</a:t>
            </a:r>
            <a:endParaRPr sz="1000">
              <a:solidFill>
                <a:schemeClr val="lt2"/>
              </a:solidFill>
              <a:latin typeface="Source Sans Pro"/>
              <a:ea typeface="Source Sans Pro"/>
              <a:cs typeface="Source Sans Pro"/>
              <a:sym typeface="Source Sans Pr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12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Encoder and Decoder Depth</a:t>
            </a:r>
            <a:endParaRPr/>
          </a:p>
        </p:txBody>
      </p:sp>
      <p:sp>
        <p:nvSpPr>
          <p:cNvPr id="2152" name="Google Shape;2152;p121"/>
          <p:cNvSpPr txBox="1"/>
          <p:nvPr>
            <p:ph idx="1" type="body"/>
          </p:nvPr>
        </p:nvSpPr>
        <p:spPr>
          <a:xfrm>
            <a:off x="311700" y="1368500"/>
            <a:ext cx="4260300" cy="3200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u="sng">
                <a:solidFill>
                  <a:srgbClr val="5C6673"/>
                </a:solidFill>
              </a:rPr>
              <a:t>MT</a:t>
            </a:r>
            <a:r>
              <a:rPr lang="en">
                <a:solidFill>
                  <a:srgbClr val="5C6673"/>
                </a:solidFill>
              </a:rPr>
              <a:t>: typically same depth for encoder and decoder</a:t>
            </a:r>
            <a:endParaRPr>
              <a:solidFill>
                <a:srgbClr val="5C6673"/>
              </a:solidFill>
            </a:endParaRPr>
          </a:p>
          <a:p>
            <a:pPr indent="0" lvl="0" marL="0" rtl="0" algn="l">
              <a:lnSpc>
                <a:spcPct val="115000"/>
              </a:lnSpc>
              <a:spcBef>
                <a:spcPts val="1600"/>
              </a:spcBef>
              <a:spcAft>
                <a:spcPts val="0"/>
              </a:spcAft>
              <a:buNone/>
            </a:pPr>
            <a:r>
              <a:rPr b="1" lang="en" u="sng">
                <a:solidFill>
                  <a:srgbClr val="5C6673"/>
                </a:solidFill>
              </a:rPr>
              <a:t>ST</a:t>
            </a:r>
            <a:r>
              <a:rPr lang="en">
                <a:solidFill>
                  <a:srgbClr val="5C6673"/>
                </a:solidFill>
              </a:rPr>
              <a:t>: empirically, deeper encoders than decoders perform better!</a:t>
            </a:r>
            <a:br>
              <a:rPr lang="en">
                <a:solidFill>
                  <a:srgbClr val="5C6673"/>
                </a:solidFill>
              </a:rPr>
            </a:br>
            <a:br>
              <a:rPr lang="en">
                <a:solidFill>
                  <a:srgbClr val="5C6673"/>
                </a:solidFill>
              </a:rPr>
            </a:br>
            <a:r>
              <a:rPr i="1" lang="en" sz="1600">
                <a:solidFill>
                  <a:srgbClr val="5C6673"/>
                </a:solidFill>
              </a:rPr>
              <a:t>⟶ more parameters allocated to learning more complicated associations between inputs</a:t>
            </a:r>
            <a:endParaRPr i="1" sz="1600">
              <a:solidFill>
                <a:srgbClr val="5C6673"/>
              </a:solidFill>
            </a:endParaRPr>
          </a:p>
          <a:p>
            <a:pPr indent="0" lvl="0" marL="0" rtl="0" algn="l">
              <a:lnSpc>
                <a:spcPct val="115000"/>
              </a:lnSpc>
              <a:spcBef>
                <a:spcPts val="1600"/>
              </a:spcBef>
              <a:spcAft>
                <a:spcPts val="0"/>
              </a:spcAft>
              <a:buNone/>
            </a:pPr>
            <a:r>
              <a:t/>
            </a:r>
            <a:endParaRPr>
              <a:solidFill>
                <a:srgbClr val="5C6673"/>
              </a:solidFill>
            </a:endParaRPr>
          </a:p>
          <a:p>
            <a:pPr indent="0" lvl="0" marL="0" rtl="0" algn="l">
              <a:lnSpc>
                <a:spcPct val="115000"/>
              </a:lnSpc>
              <a:spcBef>
                <a:spcPts val="1600"/>
              </a:spcBef>
              <a:spcAft>
                <a:spcPts val="1600"/>
              </a:spcAft>
              <a:buNone/>
            </a:pPr>
            <a:r>
              <a:t/>
            </a:r>
            <a:endParaRPr>
              <a:solidFill>
                <a:srgbClr val="5C6673"/>
              </a:solidFill>
            </a:endParaRPr>
          </a:p>
        </p:txBody>
      </p:sp>
      <p:sp>
        <p:nvSpPr>
          <p:cNvPr id="2153" name="Google Shape;2153;p1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54" name="Google Shape;2154;p121"/>
          <p:cNvSpPr txBox="1"/>
          <p:nvPr/>
        </p:nvSpPr>
        <p:spPr>
          <a:xfrm>
            <a:off x="7505400" y="4507325"/>
            <a:ext cx="132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latin typeface="Source Sans Pro"/>
                <a:ea typeface="Source Sans Pro"/>
                <a:cs typeface="Source Sans Pro"/>
                <a:sym typeface="Source Sans Pro"/>
              </a:rPr>
              <a:t>(Zhang et al. 2017; </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 Pham et al. 2018)</a:t>
            </a:r>
            <a:endParaRPr sz="1000">
              <a:solidFill>
                <a:schemeClr val="lt2"/>
              </a:solidFill>
              <a:latin typeface="Source Sans Pro"/>
              <a:ea typeface="Source Sans Pro"/>
              <a:cs typeface="Source Sans Pro"/>
              <a:sym typeface="Source Sans Pro"/>
            </a:endParaRPr>
          </a:p>
        </p:txBody>
      </p:sp>
      <p:pic>
        <p:nvPicPr>
          <p:cNvPr id="2155" name="Google Shape;2155;p121"/>
          <p:cNvPicPr preferRelativeResize="0"/>
          <p:nvPr/>
        </p:nvPicPr>
        <p:blipFill>
          <a:blip r:embed="rId3">
            <a:alphaModFix/>
          </a:blip>
          <a:stretch>
            <a:fillRect/>
          </a:stretch>
        </p:blipFill>
        <p:spPr>
          <a:xfrm>
            <a:off x="5186400" y="1552675"/>
            <a:ext cx="3595625" cy="17931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9" name="Shape 2159"/>
        <p:cNvGrpSpPr/>
        <p:nvPr/>
      </p:nvGrpSpPr>
      <p:grpSpPr>
        <a:xfrm>
          <a:off x="0" y="0"/>
          <a:ext cx="0" cy="0"/>
          <a:chOff x="0" y="0"/>
          <a:chExt cx="0" cy="0"/>
        </a:xfrm>
      </p:grpSpPr>
      <p:sp>
        <p:nvSpPr>
          <p:cNvPr id="2160" name="Google Shape;2160;p12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 Transformer</a:t>
            </a:r>
            <a:endParaRPr/>
          </a:p>
        </p:txBody>
      </p:sp>
      <p:sp>
        <p:nvSpPr>
          <p:cNvPr id="2161" name="Google Shape;2161;p1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62" name="Google Shape;2162;p122"/>
          <p:cNvSpPr txBox="1"/>
          <p:nvPr/>
        </p:nvSpPr>
        <p:spPr>
          <a:xfrm>
            <a:off x="6467350" y="4507325"/>
            <a:ext cx="2364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latin typeface="Source Sans Pro"/>
                <a:ea typeface="Source Sans Pro"/>
                <a:cs typeface="Source Sans Pro"/>
                <a:sym typeface="Source Sans Pro"/>
              </a:rPr>
              <a:t>(DiGangi et al. 2019; Huang et al. 2020)</a:t>
            </a:r>
            <a:endParaRPr sz="1000">
              <a:solidFill>
                <a:schemeClr val="lt2"/>
              </a:solidFill>
              <a:latin typeface="Source Sans Pro"/>
              <a:ea typeface="Source Sans Pro"/>
              <a:cs typeface="Source Sans Pro"/>
              <a:sym typeface="Source Sans Pro"/>
            </a:endParaRPr>
          </a:p>
        </p:txBody>
      </p:sp>
      <p:sp>
        <p:nvSpPr>
          <p:cNvPr id="2163" name="Google Shape;2163;p122"/>
          <p:cNvSpPr/>
          <p:nvPr/>
        </p:nvSpPr>
        <p:spPr>
          <a:xfrm>
            <a:off x="1775325" y="1953300"/>
            <a:ext cx="548700" cy="14481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FFN</a:t>
            </a:r>
            <a:br>
              <a:rPr lang="en"/>
            </a:br>
            <a:endParaRPr/>
          </a:p>
          <a:p>
            <a:pPr indent="0" lvl="0" marL="0" rtl="0" algn="ctr">
              <a:spcBef>
                <a:spcPts val="0"/>
              </a:spcBef>
              <a:spcAft>
                <a:spcPts val="0"/>
              </a:spcAft>
              <a:buNone/>
            </a:pPr>
            <a:r>
              <a:rPr lang="en"/>
              <a:t>↓</a:t>
            </a:r>
            <a:endParaRPr/>
          </a:p>
          <a:p>
            <a:pPr indent="0" lvl="0" marL="0" rtl="0" algn="ctr">
              <a:spcBef>
                <a:spcPts val="0"/>
              </a:spcBef>
              <a:spcAft>
                <a:spcPts val="0"/>
              </a:spcAft>
              <a:buNone/>
            </a:pPr>
            <a:br>
              <a:rPr lang="en"/>
            </a:br>
            <a:r>
              <a:rPr lang="en"/>
              <a:t>SA</a:t>
            </a:r>
            <a:endParaRPr/>
          </a:p>
        </p:txBody>
      </p:sp>
      <p:sp>
        <p:nvSpPr>
          <p:cNvPr id="2164" name="Google Shape;2164;p122"/>
          <p:cNvSpPr txBox="1"/>
          <p:nvPr/>
        </p:nvSpPr>
        <p:spPr>
          <a:xfrm>
            <a:off x="1697325" y="3630425"/>
            <a:ext cx="704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Source Sans Pro"/>
                <a:ea typeface="Source Sans Pro"/>
                <a:cs typeface="Source Sans Pro"/>
                <a:sym typeface="Source Sans Pro"/>
              </a:rPr>
              <a:t>output</a:t>
            </a:r>
            <a:endParaRPr sz="1300">
              <a:latin typeface="Source Sans Pro"/>
              <a:ea typeface="Source Sans Pro"/>
              <a:cs typeface="Source Sans Pro"/>
              <a:sym typeface="Source Sans Pro"/>
            </a:endParaRPr>
          </a:p>
        </p:txBody>
      </p:sp>
      <p:cxnSp>
        <p:nvCxnSpPr>
          <p:cNvPr id="2165" name="Google Shape;2165;p122"/>
          <p:cNvCxnSpPr/>
          <p:nvPr/>
        </p:nvCxnSpPr>
        <p:spPr>
          <a:xfrm>
            <a:off x="2049522" y="3477605"/>
            <a:ext cx="300" cy="232200"/>
          </a:xfrm>
          <a:prstGeom prst="straightConnector1">
            <a:avLst/>
          </a:prstGeom>
          <a:noFill/>
          <a:ln cap="flat" cmpd="sng" w="9525">
            <a:solidFill>
              <a:srgbClr val="C9DAF8"/>
            </a:solidFill>
            <a:prstDash val="solid"/>
            <a:round/>
            <a:headEnd len="med" w="med" type="none"/>
            <a:tailEnd len="med" w="med" type="stealth"/>
          </a:ln>
        </p:spPr>
      </p:cxnSp>
      <p:sp>
        <p:nvSpPr>
          <p:cNvPr id="2166" name="Google Shape;2166;p122"/>
          <p:cNvSpPr/>
          <p:nvPr/>
        </p:nvSpPr>
        <p:spPr>
          <a:xfrm>
            <a:off x="2521550" y="1953300"/>
            <a:ext cx="548700" cy="14481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7" name="Google Shape;2167;p122"/>
          <p:cNvSpPr/>
          <p:nvPr/>
        </p:nvSpPr>
        <p:spPr>
          <a:xfrm>
            <a:off x="4014000" y="1953300"/>
            <a:ext cx="548700" cy="14481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8" name="Google Shape;2168;p122"/>
          <p:cNvSpPr/>
          <p:nvPr/>
        </p:nvSpPr>
        <p:spPr>
          <a:xfrm>
            <a:off x="3267775" y="1953300"/>
            <a:ext cx="548700" cy="14481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9" name="Google Shape;2169;p122"/>
          <p:cNvSpPr txBox="1"/>
          <p:nvPr/>
        </p:nvSpPr>
        <p:spPr>
          <a:xfrm>
            <a:off x="5236400" y="1704900"/>
            <a:ext cx="3886500" cy="227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t>Transformer-S</a:t>
            </a:r>
            <a:endParaRPr sz="1600"/>
          </a:p>
          <a:p>
            <a:pPr indent="-330200" lvl="0" marL="457200" rtl="0" algn="l">
              <a:lnSpc>
                <a:spcPct val="150000"/>
              </a:lnSpc>
              <a:spcBef>
                <a:spcPts val="0"/>
              </a:spcBef>
              <a:spcAft>
                <a:spcPts val="0"/>
              </a:spcAft>
              <a:buSzPts val="1600"/>
              <a:buChar char="●"/>
            </a:pPr>
            <a:r>
              <a:rPr lang="en" sz="1600"/>
              <a:t>2D Convolutions</a:t>
            </a:r>
            <a:endParaRPr sz="1600"/>
          </a:p>
          <a:p>
            <a:pPr indent="-330200" lvl="0" marL="457200" rtl="0" algn="l">
              <a:lnSpc>
                <a:spcPct val="150000"/>
              </a:lnSpc>
              <a:spcBef>
                <a:spcPts val="0"/>
              </a:spcBef>
              <a:spcAft>
                <a:spcPts val="0"/>
              </a:spcAft>
              <a:buSzPts val="1600"/>
              <a:buChar char="●"/>
            </a:pPr>
            <a:r>
              <a:rPr lang="en" sz="1600"/>
              <a:t>Distance penalty for attention </a:t>
            </a:r>
            <a:endParaRPr sz="1600"/>
          </a:p>
          <a:p>
            <a:pPr indent="-330200" lvl="0" marL="457200" rtl="0" algn="l">
              <a:lnSpc>
                <a:spcPct val="150000"/>
              </a:lnSpc>
              <a:spcBef>
                <a:spcPts val="0"/>
              </a:spcBef>
              <a:spcAft>
                <a:spcPts val="0"/>
              </a:spcAft>
              <a:buSzPts val="1600"/>
              <a:buChar char="●"/>
            </a:pPr>
            <a:r>
              <a:rPr lang="en" sz="1600"/>
              <a:t>2D self-attention</a:t>
            </a:r>
            <a:br>
              <a:rPr lang="en" sz="1600"/>
            </a:br>
            <a:r>
              <a:rPr lang="en" sz="1600"/>
              <a:t>…</a:t>
            </a:r>
            <a:endParaRPr sz="1600"/>
          </a:p>
          <a:p>
            <a:pPr indent="0" lvl="0" marL="0" rtl="0" algn="l">
              <a:lnSpc>
                <a:spcPct val="150000"/>
              </a:lnSpc>
              <a:spcBef>
                <a:spcPts val="0"/>
              </a:spcBef>
              <a:spcAft>
                <a:spcPts val="0"/>
              </a:spcAft>
              <a:buNone/>
            </a:pPr>
            <a:r>
              <a:rPr lang="en" sz="1600"/>
              <a:t>Conv-Transformer</a:t>
            </a:r>
            <a:endParaRPr sz="1600"/>
          </a:p>
        </p:txBody>
      </p:sp>
      <p:sp>
        <p:nvSpPr>
          <p:cNvPr id="2170" name="Google Shape;2170;p122"/>
          <p:cNvSpPr txBox="1"/>
          <p:nvPr/>
        </p:nvSpPr>
        <p:spPr>
          <a:xfrm>
            <a:off x="1775325" y="1492200"/>
            <a:ext cx="2787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u="sng">
                <a:latin typeface="Source Sans Pro"/>
                <a:ea typeface="Source Sans Pro"/>
                <a:cs typeface="Source Sans Pro"/>
                <a:sym typeface="Source Sans Pro"/>
              </a:rPr>
              <a:t>Multiple Transformer Heads</a:t>
            </a:r>
            <a:endParaRPr sz="1300" u="sng">
              <a:latin typeface="Source Sans Pro"/>
              <a:ea typeface="Source Sans Pro"/>
              <a:cs typeface="Source Sans Pro"/>
              <a:sym typeface="Source Sans Pro"/>
            </a:endParaRPr>
          </a:p>
        </p:txBody>
      </p:sp>
      <p:sp>
        <p:nvSpPr>
          <p:cNvPr id="2171" name="Google Shape;2171;p122"/>
          <p:cNvSpPr txBox="1"/>
          <p:nvPr/>
        </p:nvSpPr>
        <p:spPr>
          <a:xfrm>
            <a:off x="515425" y="1492200"/>
            <a:ext cx="704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u="sng">
                <a:latin typeface="Source Sans Pro"/>
                <a:ea typeface="Source Sans Pro"/>
                <a:cs typeface="Source Sans Pro"/>
                <a:sym typeface="Source Sans Pro"/>
              </a:rPr>
              <a:t>LSTM</a:t>
            </a:r>
            <a:endParaRPr sz="1300" u="sng">
              <a:latin typeface="Source Sans Pro"/>
              <a:ea typeface="Source Sans Pro"/>
              <a:cs typeface="Source Sans Pro"/>
              <a:sym typeface="Source Sans Pro"/>
            </a:endParaRPr>
          </a:p>
        </p:txBody>
      </p:sp>
      <p:sp>
        <p:nvSpPr>
          <p:cNvPr id="2172" name="Google Shape;2172;p122"/>
          <p:cNvSpPr/>
          <p:nvPr/>
        </p:nvSpPr>
        <p:spPr>
          <a:xfrm>
            <a:off x="593425" y="1953300"/>
            <a:ext cx="548700" cy="1448100"/>
          </a:xfrm>
          <a:prstGeom prst="rect">
            <a:avLst/>
          </a:prstGeom>
          <a:solidFill>
            <a:srgbClr val="F3F3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3" name="Google Shape;2173;p122"/>
          <p:cNvSpPr txBox="1"/>
          <p:nvPr/>
        </p:nvSpPr>
        <p:spPr>
          <a:xfrm>
            <a:off x="515425" y="3630413"/>
            <a:ext cx="704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Source Sans Pro"/>
                <a:ea typeface="Source Sans Pro"/>
                <a:cs typeface="Source Sans Pro"/>
                <a:sym typeface="Source Sans Pro"/>
              </a:rPr>
              <a:t>output</a:t>
            </a:r>
            <a:endParaRPr sz="1300">
              <a:latin typeface="Source Sans Pro"/>
              <a:ea typeface="Source Sans Pro"/>
              <a:cs typeface="Source Sans Pro"/>
              <a:sym typeface="Source Sans Pro"/>
            </a:endParaRPr>
          </a:p>
        </p:txBody>
      </p:sp>
      <p:cxnSp>
        <p:nvCxnSpPr>
          <p:cNvPr id="2174" name="Google Shape;2174;p122"/>
          <p:cNvCxnSpPr/>
          <p:nvPr/>
        </p:nvCxnSpPr>
        <p:spPr>
          <a:xfrm>
            <a:off x="867622" y="3477593"/>
            <a:ext cx="300" cy="232200"/>
          </a:xfrm>
          <a:prstGeom prst="straightConnector1">
            <a:avLst/>
          </a:prstGeom>
          <a:noFill/>
          <a:ln cap="flat" cmpd="sng" w="9525">
            <a:solidFill>
              <a:srgbClr val="C9DAF8"/>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9"/>
                                        </p:tgtEl>
                                        <p:attrNameLst>
                                          <p:attrName>style.visibility</p:attrName>
                                        </p:attrNameLst>
                                      </p:cBhvr>
                                      <p:to>
                                        <p:strVal val="visible"/>
                                      </p:to>
                                    </p:set>
                                    <p:animEffect filter="fade" transition="in">
                                      <p:cBhvr>
                                        <p:cTn dur="200"/>
                                        <p:tgtEl>
                                          <p:spTgt spid="2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sp>
        <p:nvSpPr>
          <p:cNvPr id="2179" name="Google Shape;2179;p123"/>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600">
                <a:solidFill>
                  <a:srgbClr val="CFE2F3"/>
                </a:solidFill>
                <a:latin typeface="Caveat"/>
                <a:ea typeface="Caveat"/>
                <a:cs typeface="Caveat"/>
                <a:sym typeface="Caveat"/>
              </a:rPr>
              <a:t>Sec 2.4</a:t>
            </a:r>
            <a:endParaRPr b="0" sz="3600">
              <a:solidFill>
                <a:srgbClr val="CFE2F3"/>
              </a:solidFill>
              <a:latin typeface="Source Sans Pro"/>
              <a:ea typeface="Source Sans Pro"/>
              <a:cs typeface="Source Sans Pro"/>
              <a:sym typeface="Source Sans Pro"/>
            </a:endParaRPr>
          </a:p>
          <a:p>
            <a:pPr indent="0" lvl="0" marL="0" rtl="0" algn="l">
              <a:spcBef>
                <a:spcPts val="0"/>
              </a:spcBef>
              <a:spcAft>
                <a:spcPts val="0"/>
              </a:spcAft>
              <a:buNone/>
            </a:pPr>
            <a:r>
              <a:rPr lang="en"/>
              <a:t>Output representations</a:t>
            </a:r>
            <a:endParaRPr/>
          </a:p>
        </p:txBody>
      </p:sp>
      <p:sp>
        <p:nvSpPr>
          <p:cNvPr id="2180" name="Google Shape;2180;p1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84" name="Shape 2184"/>
        <p:cNvGrpSpPr/>
        <p:nvPr/>
      </p:nvGrpSpPr>
      <p:grpSpPr>
        <a:xfrm>
          <a:off x="0" y="0"/>
          <a:ext cx="0" cy="0"/>
          <a:chOff x="0" y="0"/>
          <a:chExt cx="0" cy="0"/>
        </a:xfrm>
      </p:grpSpPr>
      <p:sp>
        <p:nvSpPr>
          <p:cNvPr id="2185" name="Google Shape;2185;p1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 representation</a:t>
            </a:r>
            <a:endParaRPr/>
          </a:p>
        </p:txBody>
      </p:sp>
      <p:sp>
        <p:nvSpPr>
          <p:cNvPr id="2186" name="Google Shape;2186;p1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a:t>
            </a:r>
            <a:endParaRPr/>
          </a:p>
          <a:p>
            <a:pPr indent="0" lvl="0" marL="0" rtl="0" algn="l">
              <a:spcBef>
                <a:spcPts val="1600"/>
              </a:spcBef>
              <a:spcAft>
                <a:spcPts val="0"/>
              </a:spcAft>
              <a:buNone/>
            </a:pPr>
            <a:r>
              <a:rPr lang="en"/>
              <a:t>Word ( </a:t>
            </a:r>
            <a:r>
              <a:rPr lang="en" u="sng">
                <a:solidFill>
                  <a:schemeClr val="hlink"/>
                </a:solidFill>
                <a:hlinkClick r:id="rId3"/>
              </a:rPr>
              <a:t>https://arxiv.org/pdf/1803.09164.pdf</a:t>
            </a:r>
            <a:r>
              <a:rPr lang="en"/>
              <a:t>) </a:t>
            </a:r>
            <a:r>
              <a:rPr lang="en" sz="1000">
                <a:solidFill>
                  <a:srgbClr val="222222"/>
                </a:solidFill>
                <a:highlight>
                  <a:srgbClr val="FFFFFF"/>
                </a:highlight>
                <a:latin typeface="Arial"/>
                <a:ea typeface="Arial"/>
                <a:cs typeface="Arial"/>
                <a:sym typeface="Arial"/>
              </a:rPr>
              <a:t>Bansal, Sameer, Herman Kamper, Karen Livescu, Adam Lopez, and Sharon Goldwater. "Low-resource speech-to-text translation." </a:t>
            </a:r>
            <a:r>
              <a:rPr i="1" lang="en" sz="1000">
                <a:solidFill>
                  <a:srgbClr val="222222"/>
                </a:solidFill>
                <a:latin typeface="Arial"/>
                <a:ea typeface="Arial"/>
                <a:cs typeface="Arial"/>
                <a:sym typeface="Arial"/>
              </a:rPr>
              <a:t>arXiv preprint arXiv:1803.09164</a:t>
            </a:r>
            <a:r>
              <a:rPr lang="en" sz="1000">
                <a:solidFill>
                  <a:srgbClr val="222222"/>
                </a:solidFill>
                <a:highlight>
                  <a:srgbClr val="FFFFFF"/>
                </a:highlight>
                <a:latin typeface="Arial"/>
                <a:ea typeface="Arial"/>
                <a:cs typeface="Arial"/>
                <a:sym typeface="Arial"/>
              </a:rPr>
              <a:t> (2018).</a:t>
            </a:r>
            <a:endParaRPr/>
          </a:p>
          <a:p>
            <a:pPr indent="0" lvl="0" marL="0" rtl="0" algn="l">
              <a:spcBef>
                <a:spcPts val="1600"/>
              </a:spcBef>
              <a:spcAft>
                <a:spcPts val="0"/>
              </a:spcAft>
              <a:buNone/>
            </a:pPr>
            <a:r>
              <a:rPr lang="en"/>
              <a:t>Char (Weiss, Berard)</a:t>
            </a:r>
            <a:endParaRPr/>
          </a:p>
          <a:p>
            <a:pPr indent="0" lvl="0" marL="0" rtl="0" algn="l">
              <a:spcBef>
                <a:spcPts val="1600"/>
              </a:spcBef>
              <a:spcAft>
                <a:spcPts val="0"/>
              </a:spcAft>
              <a:buNone/>
            </a:pPr>
            <a:r>
              <a:rPr lang="en"/>
              <a:t>Bpe (??) </a:t>
            </a:r>
            <a:r>
              <a:rPr lang="en" sz="1000">
                <a:solidFill>
                  <a:srgbClr val="222222"/>
                </a:solidFill>
                <a:highlight>
                  <a:srgbClr val="FFFFFF"/>
                </a:highlight>
                <a:latin typeface="Arial"/>
                <a:ea typeface="Arial"/>
                <a:cs typeface="Arial"/>
                <a:sym typeface="Arial"/>
              </a:rPr>
              <a:t>Sperber, Matthias, Ngoc Quan Pham, Thai Son Nguyen, Jan Niehues, Markus Müller, Thanh-Le Ha, Sebastian Stüker, and Alex Waibel. "Kit’s iwslt 2018 slt translation system." (2018).</a:t>
            </a:r>
            <a:endParaRPr/>
          </a:p>
          <a:p>
            <a:pPr indent="0" lvl="0" marL="0" rtl="0" algn="l">
              <a:spcBef>
                <a:spcPts val="1600"/>
              </a:spcBef>
              <a:spcAft>
                <a:spcPts val="0"/>
              </a:spcAft>
              <a:buNone/>
            </a:pPr>
            <a:r>
              <a:rPr lang="en" strike="sngStrike"/>
              <a:t>Automatic generation of BPE (DPE)</a:t>
            </a:r>
            <a:endParaRPr strike="sngStrike"/>
          </a:p>
          <a:p>
            <a:pPr indent="0" lvl="0" marL="0" rtl="0" algn="l">
              <a:spcBef>
                <a:spcPts val="1600"/>
              </a:spcBef>
              <a:spcAft>
                <a:spcPts val="1600"/>
              </a:spcAft>
              <a:buNone/>
            </a:pPr>
            <a:r>
              <a:rPr lang="en"/>
              <a:t>Comparison (FBK) </a:t>
            </a:r>
            <a:r>
              <a:rPr lang="en" sz="1000">
                <a:solidFill>
                  <a:srgbClr val="222222"/>
                </a:solidFill>
                <a:highlight>
                  <a:srgbClr val="FFFFFF"/>
                </a:highlight>
                <a:latin typeface="Arial"/>
                <a:ea typeface="Arial"/>
                <a:cs typeface="Arial"/>
                <a:sym typeface="Arial"/>
              </a:rPr>
              <a:t>Di Gangi, Mattia A., Marco Gaido, Matteo Negri, and Marco Turchi. "On Target Segmentation for Direct Speech Translation." In </a:t>
            </a:r>
            <a:r>
              <a:rPr i="1" lang="en" sz="1000">
                <a:solidFill>
                  <a:srgbClr val="222222"/>
                </a:solidFill>
                <a:latin typeface="Arial"/>
                <a:ea typeface="Arial"/>
                <a:cs typeface="Arial"/>
                <a:sym typeface="Arial"/>
              </a:rPr>
              <a:t>Proceedings of the 14th Conference of the Association for Machine Translation in the Americas (AMTA 2020)</a:t>
            </a:r>
            <a:r>
              <a:rPr lang="en" sz="1000">
                <a:solidFill>
                  <a:srgbClr val="222222"/>
                </a:solidFill>
                <a:highlight>
                  <a:srgbClr val="FFFFFF"/>
                </a:highlight>
                <a:latin typeface="Arial"/>
                <a:ea typeface="Arial"/>
                <a:cs typeface="Arial"/>
                <a:sym typeface="Arial"/>
              </a:rPr>
              <a:t>, pp. 137-150. 2020.</a:t>
            </a:r>
            <a:endParaRPr/>
          </a:p>
        </p:txBody>
      </p:sp>
      <p:sp>
        <p:nvSpPr>
          <p:cNvPr id="2187" name="Google Shape;2187;p1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1" name="Shape 2191"/>
        <p:cNvGrpSpPr/>
        <p:nvPr/>
      </p:nvGrpSpPr>
      <p:grpSpPr>
        <a:xfrm>
          <a:off x="0" y="0"/>
          <a:ext cx="0" cy="0"/>
          <a:chOff x="0" y="0"/>
          <a:chExt cx="0" cy="0"/>
        </a:xfrm>
      </p:grpSpPr>
      <p:sp>
        <p:nvSpPr>
          <p:cNvPr id="2192" name="Google Shape;2192;p1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r>
              <a:rPr lang="en"/>
              <a:t> representation</a:t>
            </a:r>
            <a:endParaRPr/>
          </a:p>
        </p:txBody>
      </p:sp>
      <p:sp>
        <p:nvSpPr>
          <p:cNvPr id="2193" name="Google Shape;2193;p125"/>
          <p:cNvSpPr/>
          <p:nvPr/>
        </p:nvSpPr>
        <p:spPr>
          <a:xfrm rot="5400000">
            <a:off x="4093500" y="-81050"/>
            <a:ext cx="578100" cy="2870400"/>
          </a:xfrm>
          <a:prstGeom prst="rect">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0.71</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0.12</a:t>
            </a:r>
            <a:endParaRPr/>
          </a:p>
          <a:p>
            <a:pPr indent="0" lvl="0" marL="0" rtl="0" algn="r">
              <a:spcBef>
                <a:spcPts val="0"/>
              </a:spcBef>
              <a:spcAft>
                <a:spcPts val="0"/>
              </a:spcAft>
              <a:buNone/>
            </a:pPr>
            <a:r>
              <a:rPr lang="en"/>
              <a:t>0.51</a:t>
            </a:r>
            <a:endParaRPr/>
          </a:p>
          <a:p>
            <a:pPr indent="0" lvl="0" marL="0" rtl="0" algn="r">
              <a:spcBef>
                <a:spcPts val="0"/>
              </a:spcBef>
              <a:spcAft>
                <a:spcPts val="0"/>
              </a:spcAft>
              <a:buNone/>
            </a:pPr>
            <a:r>
              <a:rPr lang="en"/>
              <a:t>0.05</a:t>
            </a:r>
            <a:endParaRPr/>
          </a:p>
          <a:p>
            <a:pPr indent="0" lvl="0" marL="0" rtl="0" algn="r">
              <a:spcBef>
                <a:spcPts val="0"/>
              </a:spcBef>
              <a:spcAft>
                <a:spcPts val="0"/>
              </a:spcAft>
              <a:buNone/>
            </a:pPr>
            <a:r>
              <a:rPr lang="en"/>
              <a:t>0.74</a:t>
            </a:r>
            <a:endParaRPr/>
          </a:p>
          <a:p>
            <a:pPr indent="0" lvl="0" marL="0" rtl="0" algn="r">
              <a:spcBef>
                <a:spcPts val="0"/>
              </a:spcBef>
              <a:spcAft>
                <a:spcPts val="0"/>
              </a:spcAft>
              <a:buNone/>
            </a:pPr>
            <a:r>
              <a:rPr lang="en"/>
              <a:t>0.01</a:t>
            </a:r>
            <a:endParaRPr/>
          </a:p>
          <a:p>
            <a:pPr indent="0" lvl="0" marL="0" rtl="0" algn="r">
              <a:spcBef>
                <a:spcPts val="0"/>
              </a:spcBef>
              <a:spcAft>
                <a:spcPts val="0"/>
              </a:spcAft>
              <a:buNone/>
            </a:pPr>
            <a:r>
              <a:rPr lang="en"/>
              <a:t>0.56</a:t>
            </a:r>
            <a:endParaRPr/>
          </a:p>
          <a:p>
            <a:pPr indent="0" lvl="0" marL="0" rtl="0" algn="r">
              <a:spcBef>
                <a:spcPts val="0"/>
              </a:spcBef>
              <a:spcAft>
                <a:spcPts val="0"/>
              </a:spcAft>
              <a:buNone/>
            </a:pPr>
            <a:r>
              <a:rPr lang="en"/>
              <a:t>0.67</a:t>
            </a:r>
            <a:endParaRPr/>
          </a:p>
          <a:p>
            <a:pPr indent="0" lvl="0" marL="0" rtl="0" algn="r">
              <a:spcBef>
                <a:spcPts val="0"/>
              </a:spcBef>
              <a:spcAft>
                <a:spcPts val="0"/>
              </a:spcAft>
              <a:buNone/>
            </a:pPr>
            <a:r>
              <a:rPr lang="en"/>
              <a:t>0.98</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0.93</a:t>
            </a:r>
            <a:endParaRPr/>
          </a:p>
          <a:p>
            <a:pPr indent="0" lvl="0" marL="0" rtl="0" algn="r">
              <a:spcBef>
                <a:spcPts val="0"/>
              </a:spcBef>
              <a:spcAft>
                <a:spcPts val="0"/>
              </a:spcAft>
              <a:buNone/>
            </a:pPr>
            <a:r>
              <a:rPr lang="en"/>
              <a:t>0.13</a:t>
            </a:r>
            <a:endParaRPr/>
          </a:p>
          <a:p>
            <a:pPr indent="0" lvl="0" marL="0" rtl="0" algn="r">
              <a:spcBef>
                <a:spcPts val="0"/>
              </a:spcBef>
              <a:spcAft>
                <a:spcPts val="0"/>
              </a:spcAft>
              <a:buNone/>
            </a:pPr>
            <a:r>
              <a:t/>
            </a:r>
            <a:endParaRPr/>
          </a:p>
        </p:txBody>
      </p:sp>
      <p:sp>
        <p:nvSpPr>
          <p:cNvPr id="2194" name="Google Shape;2194;p125"/>
          <p:cNvSpPr/>
          <p:nvPr/>
        </p:nvSpPr>
        <p:spPr>
          <a:xfrm>
            <a:off x="2745275" y="1678950"/>
            <a:ext cx="3263400" cy="10767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25"/>
          <p:cNvSpPr txBox="1"/>
          <p:nvPr/>
        </p:nvSpPr>
        <p:spPr>
          <a:xfrm>
            <a:off x="3299115" y="1972040"/>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196" name="Google Shape;2196;p12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0" name="Shape 2200"/>
        <p:cNvGrpSpPr/>
        <p:nvPr/>
      </p:nvGrpSpPr>
      <p:grpSpPr>
        <a:xfrm>
          <a:off x="0" y="0"/>
          <a:ext cx="0" cy="0"/>
          <a:chOff x="0" y="0"/>
          <a:chExt cx="0" cy="0"/>
        </a:xfrm>
      </p:grpSpPr>
      <p:sp>
        <p:nvSpPr>
          <p:cNvPr id="2201" name="Google Shape;2201;p12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r>
              <a:rPr lang="en"/>
              <a:t> representation</a:t>
            </a:r>
            <a:endParaRPr/>
          </a:p>
        </p:txBody>
      </p:sp>
      <p:sp>
        <p:nvSpPr>
          <p:cNvPr id="2202" name="Google Shape;2202;p126"/>
          <p:cNvSpPr/>
          <p:nvPr/>
        </p:nvSpPr>
        <p:spPr>
          <a:xfrm rot="5400000">
            <a:off x="4093500" y="-81050"/>
            <a:ext cx="578100" cy="2870400"/>
          </a:xfrm>
          <a:prstGeom prst="rect">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0.71</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0.12</a:t>
            </a:r>
            <a:endParaRPr/>
          </a:p>
          <a:p>
            <a:pPr indent="0" lvl="0" marL="0" rtl="0" algn="r">
              <a:spcBef>
                <a:spcPts val="0"/>
              </a:spcBef>
              <a:spcAft>
                <a:spcPts val="0"/>
              </a:spcAft>
              <a:buNone/>
            </a:pPr>
            <a:r>
              <a:rPr lang="en"/>
              <a:t>0.51</a:t>
            </a:r>
            <a:endParaRPr/>
          </a:p>
          <a:p>
            <a:pPr indent="0" lvl="0" marL="0" rtl="0" algn="r">
              <a:spcBef>
                <a:spcPts val="0"/>
              </a:spcBef>
              <a:spcAft>
                <a:spcPts val="0"/>
              </a:spcAft>
              <a:buNone/>
            </a:pPr>
            <a:r>
              <a:rPr lang="en"/>
              <a:t>0.05</a:t>
            </a:r>
            <a:endParaRPr/>
          </a:p>
          <a:p>
            <a:pPr indent="0" lvl="0" marL="0" rtl="0" algn="r">
              <a:spcBef>
                <a:spcPts val="0"/>
              </a:spcBef>
              <a:spcAft>
                <a:spcPts val="0"/>
              </a:spcAft>
              <a:buNone/>
            </a:pPr>
            <a:r>
              <a:rPr lang="en"/>
              <a:t>0.74</a:t>
            </a:r>
            <a:endParaRPr/>
          </a:p>
          <a:p>
            <a:pPr indent="0" lvl="0" marL="0" rtl="0" algn="r">
              <a:spcBef>
                <a:spcPts val="0"/>
              </a:spcBef>
              <a:spcAft>
                <a:spcPts val="0"/>
              </a:spcAft>
              <a:buNone/>
            </a:pPr>
            <a:r>
              <a:rPr lang="en"/>
              <a:t>0.01</a:t>
            </a:r>
            <a:endParaRPr/>
          </a:p>
          <a:p>
            <a:pPr indent="0" lvl="0" marL="0" rtl="0" algn="r">
              <a:spcBef>
                <a:spcPts val="0"/>
              </a:spcBef>
              <a:spcAft>
                <a:spcPts val="0"/>
              </a:spcAft>
              <a:buNone/>
            </a:pPr>
            <a:r>
              <a:rPr lang="en"/>
              <a:t>0.56</a:t>
            </a:r>
            <a:endParaRPr/>
          </a:p>
          <a:p>
            <a:pPr indent="0" lvl="0" marL="0" rtl="0" algn="r">
              <a:spcBef>
                <a:spcPts val="0"/>
              </a:spcBef>
              <a:spcAft>
                <a:spcPts val="0"/>
              </a:spcAft>
              <a:buNone/>
            </a:pPr>
            <a:r>
              <a:rPr lang="en"/>
              <a:t>0.67</a:t>
            </a:r>
            <a:endParaRPr/>
          </a:p>
          <a:p>
            <a:pPr indent="0" lvl="0" marL="0" rtl="0" algn="r">
              <a:spcBef>
                <a:spcPts val="0"/>
              </a:spcBef>
              <a:spcAft>
                <a:spcPts val="0"/>
              </a:spcAft>
              <a:buNone/>
            </a:pPr>
            <a:r>
              <a:rPr lang="en"/>
              <a:t>0.98</a:t>
            </a:r>
            <a:endParaRPr/>
          </a:p>
          <a:p>
            <a:pPr indent="0" lvl="0" marL="0" rtl="0" algn="r">
              <a:spcBef>
                <a:spcPts val="0"/>
              </a:spcBef>
              <a:spcAft>
                <a:spcPts val="0"/>
              </a:spcAft>
              <a:buNone/>
            </a:pPr>
            <a:r>
              <a:rPr lang="en"/>
              <a:t>0.34</a:t>
            </a:r>
            <a:endParaRPr/>
          </a:p>
          <a:p>
            <a:pPr indent="0" lvl="0" marL="0" rtl="0" algn="r">
              <a:spcBef>
                <a:spcPts val="0"/>
              </a:spcBef>
              <a:spcAft>
                <a:spcPts val="0"/>
              </a:spcAft>
              <a:buNone/>
            </a:pPr>
            <a:r>
              <a:rPr lang="en"/>
              <a:t>0.93</a:t>
            </a:r>
            <a:endParaRPr/>
          </a:p>
          <a:p>
            <a:pPr indent="0" lvl="0" marL="0" rtl="0" algn="r">
              <a:spcBef>
                <a:spcPts val="0"/>
              </a:spcBef>
              <a:spcAft>
                <a:spcPts val="0"/>
              </a:spcAft>
              <a:buNone/>
            </a:pPr>
            <a:r>
              <a:rPr lang="en"/>
              <a:t>0.13</a:t>
            </a:r>
            <a:endParaRPr/>
          </a:p>
          <a:p>
            <a:pPr indent="0" lvl="0" marL="0" rtl="0" algn="r">
              <a:spcBef>
                <a:spcPts val="0"/>
              </a:spcBef>
              <a:spcAft>
                <a:spcPts val="0"/>
              </a:spcAft>
              <a:buNone/>
            </a:pPr>
            <a:r>
              <a:t/>
            </a:r>
            <a:endParaRPr/>
          </a:p>
        </p:txBody>
      </p:sp>
      <p:sp>
        <p:nvSpPr>
          <p:cNvPr id="2203" name="Google Shape;2203;p126"/>
          <p:cNvSpPr/>
          <p:nvPr/>
        </p:nvSpPr>
        <p:spPr>
          <a:xfrm>
            <a:off x="2745275" y="1678950"/>
            <a:ext cx="3263400" cy="1076700"/>
          </a:xfrm>
          <a:prstGeom prst="trapezoid">
            <a:avLst>
              <a:gd fmla="val 18530" name="adj"/>
            </a:avLst>
          </a:prstGeom>
          <a:solidFill>
            <a:srgbClr val="7193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26"/>
          <p:cNvSpPr txBox="1"/>
          <p:nvPr/>
        </p:nvSpPr>
        <p:spPr>
          <a:xfrm>
            <a:off x="3299115" y="1972040"/>
            <a:ext cx="1996500" cy="47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205" name="Google Shape;2205;p126"/>
          <p:cNvSpPr/>
          <p:nvPr/>
        </p:nvSpPr>
        <p:spPr>
          <a:xfrm>
            <a:off x="4231625" y="2886125"/>
            <a:ext cx="173400" cy="393600"/>
          </a:xfrm>
          <a:prstGeom prst="downArrow">
            <a:avLst>
              <a:gd fmla="val 50000" name="adj1"/>
              <a:gd fmla="val 50000" name="adj2"/>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26"/>
          <p:cNvSpPr/>
          <p:nvPr/>
        </p:nvSpPr>
        <p:spPr>
          <a:xfrm>
            <a:off x="1719625" y="3448250"/>
            <a:ext cx="481500" cy="337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